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16"/>
  </p:notesMasterIdLst>
  <p:sldIdLst>
    <p:sldId id="265" r:id="rId5"/>
    <p:sldId id="310" r:id="rId6"/>
    <p:sldId id="260" r:id="rId7"/>
    <p:sldId id="264" r:id="rId8"/>
    <p:sldId id="267" r:id="rId9"/>
    <p:sldId id="268" r:id="rId10"/>
    <p:sldId id="269" r:id="rId11"/>
    <p:sldId id="309" r:id="rId12"/>
    <p:sldId id="271" r:id="rId13"/>
    <p:sldId id="292" r:id="rId14"/>
    <p:sldId id="291" r:id="rId15"/>
  </p:sldIdLst>
  <p:sldSz cx="12192000" cy="6858000"/>
  <p:notesSz cx="6858000" cy="9144000"/>
  <p:embeddedFontLst>
    <p:embeddedFont>
      <p:font typeface="Sen" panose="020B0604020202020204" charset="0"/>
      <p:regular r:id="rId17"/>
      <p:bold r:id="rId18"/>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3D1F"/>
    <a:srgbClr val="8DC189"/>
    <a:srgbClr val="FBCDAC"/>
    <a:srgbClr val="DB8D54"/>
    <a:srgbClr val="F9C4B6"/>
    <a:srgbClr val="B5CB57"/>
    <a:srgbClr val="FFF9E4"/>
    <a:srgbClr val="F6DD62"/>
    <a:srgbClr val="FAECEC"/>
    <a:srgbClr val="FFEB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69" autoAdjust="0"/>
    <p:restoredTop sz="69188" autoAdjust="0"/>
  </p:normalViewPr>
  <p:slideViewPr>
    <p:cSldViewPr snapToGrid="0">
      <p:cViewPr varScale="1">
        <p:scale>
          <a:sx n="41" d="100"/>
          <a:sy n="41" d="100"/>
        </p:scale>
        <p:origin x="14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3F2B8F-22CD-874A-802A-66A37EB17EB0}" type="datetimeFigureOut">
              <a:rPr lang="sv-SE" smtClean="0"/>
              <a:t>2025-10-13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A33ABA-F6CF-1644-96CA-E88268E7F1C1}" type="slidenum">
              <a:rPr lang="sv-SE" smtClean="0"/>
              <a:t>‹#›</a:t>
            </a:fld>
            <a:endParaRPr lang="sv-SE"/>
          </a:p>
        </p:txBody>
      </p:sp>
    </p:spTree>
    <p:extLst>
      <p:ext uri="{BB962C8B-B14F-4D97-AF65-F5344CB8AC3E}">
        <p14:creationId xmlns:p14="http://schemas.microsoft.com/office/powerpoint/2010/main" val="1490714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kern="1200" dirty="0">
                <a:solidFill>
                  <a:schemeClr val="tx1"/>
                </a:solidFill>
                <a:effectLst/>
                <a:latin typeface="+mn-lt"/>
                <a:ea typeface="+mn-ea"/>
                <a:cs typeface="+mn-cs"/>
              </a:rPr>
              <a:t>Mïrrestallede amma! – vuekieh mïrrestallemebarkose </a:t>
            </a:r>
            <a:r>
              <a:rPr lang="sv-SE" sz="1200" kern="1200" dirty="0">
                <a:solidFill>
                  <a:schemeClr val="tx1"/>
                </a:solidFill>
                <a:effectLst/>
                <a:latin typeface="+mn-lt"/>
                <a:ea typeface="+mn-ea"/>
                <a:cs typeface="+mn-cs"/>
              </a:rPr>
              <a:t>är en jämställdhetshandbok framtagen av Sametinget, byggd på samiska perspektiv och erfarenheter.</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Handboken samlar metoder, kunskap och övningar för att synliggöra ojämställdhet, samtala om makt och normer samt att förebygga våld.</a:t>
            </a:r>
          </a:p>
          <a:p>
            <a:endParaRPr lang="sv-SE" sz="1200" b="0" kern="1200" dirty="0">
              <a:solidFill>
                <a:schemeClr val="tx1"/>
              </a:solidFill>
              <a:effectLst/>
              <a:latin typeface="+mn-lt"/>
              <a:ea typeface="+mn-ea"/>
              <a:cs typeface="+mn-cs"/>
            </a:endParaRPr>
          </a:p>
          <a:p>
            <a:r>
              <a:rPr lang="sv-SE" sz="1200" b="0" kern="1200" dirty="0">
                <a:solidFill>
                  <a:schemeClr val="tx1"/>
                </a:solidFill>
                <a:effectLst/>
                <a:latin typeface="+mn-lt"/>
                <a:ea typeface="+mn-ea"/>
                <a:cs typeface="+mn-cs"/>
              </a:rPr>
              <a:t>Titelns betydelse: </a:t>
            </a:r>
            <a:r>
              <a:rPr lang="sv-SE" sz="1200" i="1" kern="1200" dirty="0">
                <a:solidFill>
                  <a:schemeClr val="tx1"/>
                </a:solidFill>
                <a:effectLst/>
                <a:latin typeface="+mn-lt"/>
                <a:ea typeface="+mn-ea"/>
                <a:cs typeface="+mn-cs"/>
              </a:rPr>
              <a:t>Mïrrestallede amma! – vuekieh mïrrestallemebarkose </a:t>
            </a:r>
            <a:r>
              <a:rPr lang="sv-SE" sz="1200" kern="1200" dirty="0">
                <a:solidFill>
                  <a:schemeClr val="tx1"/>
                </a:solidFill>
                <a:effectLst/>
                <a:latin typeface="+mn-lt"/>
                <a:ea typeface="+mn-ea"/>
                <a:cs typeface="+mn-cs"/>
              </a:rPr>
              <a:t>är på sydsamiska och betyder:</a:t>
            </a:r>
            <a:br>
              <a:rPr lang="sv-SE" sz="1200" kern="1200" dirty="0">
                <a:solidFill>
                  <a:schemeClr val="tx1"/>
                </a:solidFill>
                <a:effectLst/>
                <a:latin typeface="+mn-lt"/>
                <a:ea typeface="+mn-ea"/>
                <a:cs typeface="+mn-cs"/>
              </a:rPr>
            </a:br>
            <a:r>
              <a:rPr lang="sv-SE" sz="1200" i="1" kern="1200" dirty="0">
                <a:solidFill>
                  <a:schemeClr val="tx1"/>
                </a:solidFill>
                <a:effectLst/>
                <a:latin typeface="+mn-lt"/>
                <a:ea typeface="+mn-ea"/>
                <a:cs typeface="+mn-cs"/>
              </a:rPr>
              <a:t>Var jämlika/jämbördiga/jämställda nu! - metoder för jämställdhetsarbetet </a:t>
            </a:r>
            <a:r>
              <a:rPr lang="sv-SE" sz="1200" kern="1200" dirty="0">
                <a:solidFill>
                  <a:schemeClr val="tx1"/>
                </a:solidFill>
                <a:effectLst/>
                <a:latin typeface="+mn-lt"/>
                <a:ea typeface="+mn-ea"/>
                <a:cs typeface="+mn-cs"/>
              </a:rPr>
              <a:t>(en uppmaning till handling)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Omslag och illustrationer: Ulrika Tapio Blind</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Grafisk form: Geektown kommunikationsbyrå</a:t>
            </a:r>
          </a:p>
          <a:p>
            <a:endParaRPr lang="sv-S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1</a:t>
            </a:fld>
            <a:endParaRPr lang="sv-SE"/>
          </a:p>
        </p:txBody>
      </p:sp>
    </p:spTree>
    <p:extLst>
      <p:ext uri="{BB962C8B-B14F-4D97-AF65-F5344CB8AC3E}">
        <p14:creationId xmlns:p14="http://schemas.microsoft.com/office/powerpoint/2010/main" val="3567803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Vill du lära dig mer?</a:t>
            </a:r>
            <a:br>
              <a:rPr lang="sv-SE" dirty="0"/>
            </a:br>
            <a:r>
              <a:rPr lang="sv-SE" dirty="0"/>
              <a:t>Metoden finns i sin helhet i, </a:t>
            </a:r>
            <a:r>
              <a:rPr lang="sv-SE" b="0" i="1" dirty="0" err="1"/>
              <a:t>normide</a:t>
            </a:r>
            <a:r>
              <a:rPr lang="sv-SE" b="0" i="1" dirty="0"/>
              <a:t> </a:t>
            </a:r>
            <a:r>
              <a:rPr lang="sv-SE" b="0" i="1" dirty="0" err="1"/>
              <a:t>tsööpkedh</a:t>
            </a:r>
            <a:r>
              <a:rPr lang="sv-SE" b="0" i="1" dirty="0"/>
              <a:t>,</a:t>
            </a:r>
            <a:r>
              <a:rPr lang="sv-SE" b="0" i="0" dirty="0"/>
              <a:t> bryt normer, </a:t>
            </a:r>
            <a:r>
              <a:rPr lang="sv-SE" dirty="0"/>
              <a:t>på sidorna 10-13.</a:t>
            </a:r>
            <a:br>
              <a:rPr lang="sv-SE" dirty="0"/>
            </a:br>
            <a:r>
              <a:rPr lang="sv-SE" dirty="0"/>
              <a:t>För snabb åtkomst kan du scanna QR‑koden.</a:t>
            </a:r>
          </a:p>
          <a:p>
            <a:pPr marL="0" marR="0" lvl="0" indent="0" algn="l" defTabSz="914400" rtl="0" eaLnBrk="1" fontAlgn="auto" latinLnBrk="0" hangingPunct="1">
              <a:lnSpc>
                <a:spcPct val="100000"/>
              </a:lnSpc>
              <a:spcBef>
                <a:spcPts val="0"/>
              </a:spcBef>
              <a:spcAft>
                <a:spcPts val="0"/>
              </a:spcAft>
              <a:buClrTx/>
              <a:buSzTx/>
              <a:buFontTx/>
              <a:buNone/>
              <a:tabLst/>
              <a:defRPr/>
            </a:pPr>
            <a:br>
              <a:rPr lang="sv-SE" dirty="0"/>
            </a:br>
            <a:r>
              <a:rPr lang="sv-SE" dirty="0"/>
              <a:t>Mer information om e-utbildningar och filmer hittar du i handboken på sida 44.</a:t>
            </a:r>
          </a:p>
          <a:p>
            <a:endParaRPr lang="sv-S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10</a:t>
            </a:fld>
            <a:endParaRPr lang="sv-SE"/>
          </a:p>
        </p:txBody>
      </p:sp>
    </p:spTree>
    <p:extLst>
      <p:ext uri="{BB962C8B-B14F-4D97-AF65-F5344CB8AC3E}">
        <p14:creationId xmlns:p14="http://schemas.microsoft.com/office/powerpoint/2010/main" val="39309331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11</a:t>
            </a:fld>
            <a:endParaRPr lang="sv-SE"/>
          </a:p>
        </p:txBody>
      </p:sp>
    </p:spTree>
    <p:extLst>
      <p:ext uri="{BB962C8B-B14F-4D97-AF65-F5344CB8AC3E}">
        <p14:creationId xmlns:p14="http://schemas.microsoft.com/office/powerpoint/2010/main" val="3519113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Presentationen börjar med en kort bakgrund till begreppet jämställdhet.</a:t>
            </a:r>
          </a:p>
          <a:p>
            <a:endParaRPr lang="sv-SE" sz="1200" kern="1200" dirty="0">
              <a:solidFill>
                <a:schemeClr val="tx1"/>
              </a:solidFill>
              <a:effectLst/>
              <a:latin typeface="+mn-lt"/>
              <a:ea typeface="+mn-ea"/>
              <a:cs typeface="+mn-cs"/>
            </a:endParaRPr>
          </a:p>
          <a:p>
            <a:r>
              <a:rPr lang="sv-SE" sz="1200" b="0" i="1" kern="1200" dirty="0">
                <a:solidFill>
                  <a:schemeClr val="tx1"/>
                </a:solidFill>
                <a:effectLst/>
                <a:latin typeface="+mn-lt"/>
                <a:ea typeface="+mn-ea"/>
                <a:cs typeface="+mn-cs"/>
              </a:rPr>
              <a:t>Jämställdhet</a:t>
            </a:r>
            <a:r>
              <a:rPr lang="sv-SE" sz="1200" kern="1200" dirty="0">
                <a:solidFill>
                  <a:schemeClr val="tx1"/>
                </a:solidFill>
                <a:effectLst/>
                <a:latin typeface="+mn-lt"/>
                <a:ea typeface="+mn-ea"/>
                <a:cs typeface="+mn-cs"/>
              </a:rPr>
              <a:t> handlar om att alla individer, oavsett kön, ska ha samma makt och inflytande att forma samhället och sina egna liv. Det gäller i arbetslivet, i hemmet, i politiken, ja i hela samhället.</a:t>
            </a:r>
          </a:p>
          <a:p>
            <a:r>
              <a:rPr lang="sv-SE" dirty="0"/>
              <a:t>Jämställdhet är inte något som sker vid sidan av, utan en del av allt vi gör. Den skapas där beslut fattas, resurser fördelas och normer formas. Därför behöver ett jämställdhetsperspektiv finnas med i det dagliga arbetet, i varje möte och planering.</a:t>
            </a:r>
            <a:br>
              <a:rPr lang="sv-SE" dirty="0"/>
            </a:br>
            <a:r>
              <a:rPr lang="sv-SE" dirty="0"/>
              <a:t>Det är en grundläggande mänsklig rättighet där alla ska ha lika tillgång till möjligheter, rättigheter och ansvar.</a:t>
            </a:r>
            <a:br>
              <a:rPr lang="sv-SE" sz="1200" kern="1200" dirty="0">
                <a:solidFill>
                  <a:schemeClr val="tx1"/>
                </a:solidFill>
                <a:effectLst/>
                <a:latin typeface="+mn-lt"/>
                <a:ea typeface="+mn-ea"/>
                <a:cs typeface="+mn-cs"/>
              </a:rPr>
            </a:b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är lätt att blanda ihop jämställdhet med jämlikhet. </a:t>
            </a:r>
            <a:r>
              <a:rPr lang="sv-SE" b="0" i="1" dirty="0"/>
              <a:t>Jämlikhet</a:t>
            </a:r>
            <a:r>
              <a:rPr lang="sv-SE" dirty="0"/>
              <a:t> är ett vidare begrepp och handlar om att alla människor har samma värde, rättigheter och möjligheter, oavsett ålder, kön, funktionshinder, sexuell läggning, etnicitet, religion eller socioekonomisk status. Utan jämställdhet kan vi inte nå ett jämlikt samhälle.</a:t>
            </a:r>
            <a:endParaRPr lang="sv-SE" sz="1200" kern="1200" dirty="0">
              <a:solidFill>
                <a:schemeClr val="tx1"/>
              </a:solidFill>
              <a:effectLst/>
              <a:latin typeface="+mn-lt"/>
              <a:ea typeface="+mn-ea"/>
              <a:cs typeface="+mn-cs"/>
            </a:endParaRPr>
          </a:p>
          <a:p>
            <a:endParaRPr lang="sv-SE" strike="noStrik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2</a:t>
            </a:fld>
            <a:endParaRPr lang="sv-SE"/>
          </a:p>
        </p:txBody>
      </p:sp>
    </p:spTree>
    <p:extLst>
      <p:ext uri="{BB962C8B-B14F-4D97-AF65-F5344CB8AC3E}">
        <p14:creationId xmlns:p14="http://schemas.microsoft.com/office/powerpoint/2010/main" val="4214351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Metod för att synliggöra och utmana normer. </a:t>
            </a:r>
          </a:p>
          <a:p>
            <a:endParaRPr lang="sv-S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3</a:t>
            </a:fld>
            <a:endParaRPr lang="sv-SE"/>
          </a:p>
        </p:txBody>
      </p:sp>
    </p:spTree>
    <p:extLst>
      <p:ext uri="{BB962C8B-B14F-4D97-AF65-F5344CB8AC3E}">
        <p14:creationId xmlns:p14="http://schemas.microsoft.com/office/powerpoint/2010/main" val="3038373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Metoden inleds med en kort bakgrund till begreppet normer.</a:t>
            </a:r>
          </a:p>
          <a:p>
            <a:endParaRPr lang="sv-SE" dirty="0"/>
          </a:p>
          <a:p>
            <a:r>
              <a:rPr lang="sv-SE" i="1" dirty="0"/>
              <a:t>Normer</a:t>
            </a:r>
            <a:r>
              <a:rPr lang="sv-SE" dirty="0"/>
              <a:t> är föreställningar, idéer och osynliga regler som formar oss, våra relationer till andra människor och hela samhället. De kan beskrivas som att de utgör gränserna för hur vi förväntas och får vara. Normer hjälper oss att sortera i samhället och kan på så sätt även begränsa vårt handlingsutrymme. Eftersom normer skapas och omförhandlas i mötet mellan människor är de också föränderliga och ser olika ut beroende på tid och plats. Så länge ingen bryter mot normerna brukar de vara osynliga, det vill säga inget man vanligtvis tänker på. </a:t>
            </a:r>
          </a:p>
          <a:p>
            <a:endParaRPr lang="sv-S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4</a:t>
            </a:fld>
            <a:endParaRPr lang="sv-SE"/>
          </a:p>
        </p:txBody>
      </p:sp>
    </p:spTree>
    <p:extLst>
      <p:ext uri="{BB962C8B-B14F-4D97-AF65-F5344CB8AC3E}">
        <p14:creationId xmlns:p14="http://schemas.microsoft.com/office/powerpoint/2010/main" val="2564950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Metoden fortsätter med en kort bakgrund till begreppet normkritik.</a:t>
            </a:r>
          </a:p>
          <a:p>
            <a:endParaRPr lang="sv-SE" sz="1400" b="1" i="0" dirty="0">
              <a:latin typeface="Europa-Bold" panose="02000000000000000000" pitchFamily="2" charset="77"/>
            </a:endParaRPr>
          </a:p>
          <a:p>
            <a:r>
              <a:rPr lang="sv-SE" sz="1400" i="1" dirty="0"/>
              <a:t>Normkritik</a:t>
            </a:r>
            <a:r>
              <a:rPr lang="sv-SE" sz="1400" dirty="0"/>
              <a:t> är sättet att komma åt grunden till varför ojämställdhet uppstår. Det handlar om att upptäcka normer genom att ställa kritiska frågor, undersöka vilka som inkluderas och exkluderas i beslut och vilka som gynnas eller missgynnas av de rådande normerna. Målet med normkritik är att förstå och identifiera de mekanismer som leder till diskriminering samt att öka medvetenheten kring ens egna förutfattade meningar och föreställningar</a:t>
            </a:r>
            <a:endParaRPr lang="sv-SE" sz="1400" b="1" i="0" dirty="0">
              <a:latin typeface="Europa-Bold" panose="02000000000000000000" pitchFamily="2" charset="77"/>
            </a:endParaRPr>
          </a:p>
          <a:p>
            <a:endParaRPr lang="sv-SE" sz="1400" b="1" i="0" dirty="0">
              <a:latin typeface="Europa-Bold" panose="02000000000000000000" pitchFamily="2" charset="77"/>
            </a:endParaRPr>
          </a:p>
        </p:txBody>
      </p:sp>
      <p:sp>
        <p:nvSpPr>
          <p:cNvPr id="4" name="Platshållare för bildnummer 3"/>
          <p:cNvSpPr>
            <a:spLocks noGrp="1"/>
          </p:cNvSpPr>
          <p:nvPr>
            <p:ph type="sldNum" sz="quarter" idx="5"/>
          </p:nvPr>
        </p:nvSpPr>
        <p:spPr/>
        <p:txBody>
          <a:bodyPr/>
          <a:lstStyle/>
          <a:p>
            <a:fld id="{51A33ABA-F6CF-1644-96CA-E88268E7F1C1}" type="slidenum">
              <a:rPr lang="sv-SE" smtClean="0"/>
              <a:t>5</a:t>
            </a:fld>
            <a:endParaRPr lang="sv-SE"/>
          </a:p>
        </p:txBody>
      </p:sp>
    </p:spTree>
    <p:extLst>
      <p:ext uri="{BB962C8B-B14F-4D97-AF65-F5344CB8AC3E}">
        <p14:creationId xmlns:p14="http://schemas.microsoft.com/office/powerpoint/2010/main" val="4170676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333A3-B0CB-0664-B42F-E418AB15320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EB441DC-8893-032F-42E8-C5EB861E985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7E0382E-8763-7AE9-995D-A3468C26A293}"/>
              </a:ext>
            </a:extLst>
          </p:cNvPr>
          <p:cNvSpPr>
            <a:spLocks noGrp="1"/>
          </p:cNvSpPr>
          <p:nvPr>
            <p:ph type="body" idx="1"/>
          </p:nvPr>
        </p:nvSpPr>
        <p:spPr/>
        <p:txBody>
          <a:bodyPr/>
          <a:lstStyle/>
          <a:p>
            <a:r>
              <a:rPr lang="sv-SE" sz="1400" dirty="0"/>
              <a:t>Vi formas av varandra. </a:t>
            </a:r>
            <a:r>
              <a:rPr lang="sv-SE" sz="1400" kern="1200" dirty="0">
                <a:solidFill>
                  <a:schemeClr val="tx1"/>
                </a:solidFill>
                <a:effectLst/>
                <a:latin typeface="+mn-lt"/>
                <a:ea typeface="+mn-ea"/>
                <a:cs typeface="+mn-cs"/>
              </a:rPr>
              <a:t>När vi pratar om normer är kultur och </a:t>
            </a:r>
            <a:r>
              <a:rPr lang="sv-SE" sz="1400" i="1" kern="1200" dirty="0" err="1">
                <a:solidFill>
                  <a:schemeClr val="tx1"/>
                </a:solidFill>
                <a:effectLst/>
                <a:latin typeface="+mn-lt"/>
                <a:ea typeface="+mn-ea"/>
                <a:cs typeface="+mn-cs"/>
              </a:rPr>
              <a:t>aerpiemaahtoe</a:t>
            </a:r>
            <a:r>
              <a:rPr lang="sv-SE" sz="1400" kern="1200" dirty="0">
                <a:solidFill>
                  <a:schemeClr val="tx1"/>
                </a:solidFill>
                <a:effectLst/>
                <a:latin typeface="+mn-lt"/>
                <a:ea typeface="+mn-ea"/>
                <a:cs typeface="+mn-cs"/>
              </a:rPr>
              <a:t> ofta centralt. </a:t>
            </a:r>
          </a:p>
          <a:p>
            <a:endParaRPr lang="sv-SE" sz="1400" kern="1200" dirty="0">
              <a:solidFill>
                <a:schemeClr val="tx1"/>
              </a:solidFill>
              <a:effectLst/>
              <a:latin typeface="+mn-lt"/>
              <a:ea typeface="+mn-ea"/>
              <a:cs typeface="+mn-cs"/>
            </a:endParaRPr>
          </a:p>
          <a:p>
            <a:r>
              <a:rPr lang="sv-SE" sz="1400" i="1" kern="1200" dirty="0" err="1">
                <a:solidFill>
                  <a:schemeClr val="tx1"/>
                </a:solidFill>
                <a:effectLst/>
                <a:latin typeface="+mn-lt"/>
                <a:ea typeface="+mn-ea"/>
                <a:cs typeface="+mn-cs"/>
              </a:rPr>
              <a:t>Aerpiemaahtoe</a:t>
            </a:r>
            <a:r>
              <a:rPr lang="sv-SE" sz="1400" kern="1200" dirty="0">
                <a:solidFill>
                  <a:schemeClr val="tx1"/>
                </a:solidFill>
                <a:effectLst/>
                <a:latin typeface="+mn-lt"/>
                <a:ea typeface="+mn-ea"/>
                <a:cs typeface="+mn-cs"/>
              </a:rPr>
              <a:t> är traditionell samisk kunskap, överförd genom generationer. Den omfattar värderingar, metoder och en holistisk förståelse för relationen mellan människor och naturen. Dessa aspekter påverkar hur vi tänker, vad vi värderar och hur vi lever över tid.  Våra värderingar, beteenden och självuppfattningar formas därmed utifrån de kulturer vi tillhör och de normer som finns där.</a:t>
            </a:r>
          </a:p>
          <a:p>
            <a:endParaRPr lang="sv-SE" sz="1400" kern="1200" dirty="0">
              <a:solidFill>
                <a:schemeClr val="tx1"/>
              </a:solidFill>
              <a:effectLst/>
              <a:latin typeface="+mn-lt"/>
              <a:ea typeface="+mn-ea"/>
              <a:cs typeface="+mn-cs"/>
            </a:endParaRPr>
          </a:p>
          <a:p>
            <a:r>
              <a:rPr lang="sv-SE" sz="1400" dirty="0"/>
              <a:t>Den samiska kulturen är inte enhetlig och påverkas av olika faktorer till exempel att det finns kulturella skillnader i olika geografiska områden och inom olika grupper. Samtidigt finns det kulturella normer som formar gemensamma tankesätt, värderingar och attityder. För att uppnå jämställdhet behöver vi vara medvetna om kulturella drag som formar vårt tänkande och beteende eftersom det påverkar våra olika livsvillkor. </a:t>
            </a:r>
          </a:p>
          <a:p>
            <a:endParaRPr lang="sv-SE" sz="1400" dirty="0"/>
          </a:p>
          <a:p>
            <a:r>
              <a:rPr lang="sv-SE" sz="1400" dirty="0"/>
              <a:t>Det kan inkludera:</a:t>
            </a:r>
          </a:p>
          <a:p>
            <a:r>
              <a:rPr lang="sv-SE" sz="1400" dirty="0"/>
              <a:t>• Attityder </a:t>
            </a:r>
          </a:p>
          <a:p>
            <a:r>
              <a:rPr lang="sv-SE" sz="1400" dirty="0"/>
              <a:t>• Normer </a:t>
            </a:r>
          </a:p>
          <a:p>
            <a:r>
              <a:rPr lang="sv-SE" sz="1400" dirty="0"/>
              <a:t>• Värderingar </a:t>
            </a:r>
          </a:p>
          <a:p>
            <a:r>
              <a:rPr lang="sv-SE" sz="1400" dirty="0"/>
              <a:t>• Ideal</a:t>
            </a:r>
            <a:endParaRPr lang="sv-SE" sz="1400" kern="1200" dirty="0">
              <a:solidFill>
                <a:schemeClr val="tx1"/>
              </a:solidFill>
              <a:effectLst/>
              <a:latin typeface="+mn-lt"/>
              <a:ea typeface="+mn-ea"/>
              <a:cs typeface="+mn-cs"/>
            </a:endParaRPr>
          </a:p>
          <a:p>
            <a:endParaRPr lang="sv-SE" sz="1400" b="1" i="0" dirty="0">
              <a:latin typeface="Europa-Bold" panose="02000000000000000000" pitchFamily="2" charset="77"/>
            </a:endParaRPr>
          </a:p>
        </p:txBody>
      </p:sp>
      <p:sp>
        <p:nvSpPr>
          <p:cNvPr id="4" name="Platshållare för bildnummer 3">
            <a:extLst>
              <a:ext uri="{FF2B5EF4-FFF2-40B4-BE49-F238E27FC236}">
                <a16:creationId xmlns:a16="http://schemas.microsoft.com/office/drawing/2014/main" id="{8050BD95-23F4-BA9C-F2F6-6DAF2356ED1D}"/>
              </a:ext>
            </a:extLst>
          </p:cNvPr>
          <p:cNvSpPr>
            <a:spLocks noGrp="1"/>
          </p:cNvSpPr>
          <p:nvPr>
            <p:ph type="sldNum" sz="quarter" idx="5"/>
          </p:nvPr>
        </p:nvSpPr>
        <p:spPr/>
        <p:txBody>
          <a:bodyPr/>
          <a:lstStyle/>
          <a:p>
            <a:fld id="{51A33ABA-F6CF-1644-96CA-E88268E7F1C1}" type="slidenum">
              <a:rPr lang="sv-SE" smtClean="0"/>
              <a:t>6</a:t>
            </a:fld>
            <a:endParaRPr lang="sv-SE"/>
          </a:p>
        </p:txBody>
      </p:sp>
    </p:spTree>
    <p:extLst>
      <p:ext uri="{BB962C8B-B14F-4D97-AF65-F5344CB8AC3E}">
        <p14:creationId xmlns:p14="http://schemas.microsoft.com/office/powerpoint/2010/main" val="647065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F364B-325A-F236-0674-6C76D61FFDA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6EFA418-4AB2-AEAC-8A7F-68A3493A73A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B6EB10B-A41E-41A4-529E-914A40F48CC3}"/>
              </a:ext>
            </a:extLst>
          </p:cNvPr>
          <p:cNvSpPr>
            <a:spLocks noGrp="1"/>
          </p:cNvSpPr>
          <p:nvPr>
            <p:ph type="body" idx="1"/>
          </p:nvPr>
        </p:nvSpPr>
        <p:spPr/>
        <p:txBody>
          <a:bodyPr/>
          <a:lstStyle/>
          <a:p>
            <a:r>
              <a:rPr lang="sv-SE" sz="1400" kern="1200" dirty="0">
                <a:solidFill>
                  <a:schemeClr val="tx1"/>
                </a:solidFill>
                <a:effectLst/>
                <a:latin typeface="+mn-lt"/>
                <a:ea typeface="+mn-ea"/>
                <a:cs typeface="+mn-cs"/>
              </a:rPr>
              <a:t>Det samiska nationella kunskapscentret för psykisk hälsovård och missbruk, även förkortat SANKS , beskriver hur samiska könsnormer präglar oss och de förväntningar de skapar på oss själva. Den samiska mannen förväntas bland annat ofta vara självständig, uthållig, klara sig själv och inte prata om känslor. Den samiska kvinnan förväntas bland annat ofta vara stark, värna om familj och släkt, var ihärdig och inte klaga. </a:t>
            </a:r>
          </a:p>
          <a:p>
            <a:endParaRPr lang="sv-SE" sz="1400" kern="1200" dirty="0">
              <a:solidFill>
                <a:schemeClr val="tx1"/>
              </a:solidFill>
              <a:effectLst/>
              <a:latin typeface="+mn-lt"/>
              <a:ea typeface="+mn-ea"/>
              <a:cs typeface="+mn-cs"/>
            </a:endParaRPr>
          </a:p>
          <a:p>
            <a:r>
              <a:rPr lang="sv-SE" sz="1400" b="0" kern="1200" dirty="0">
                <a:solidFill>
                  <a:schemeClr val="tx1"/>
                </a:solidFill>
                <a:effectLst/>
                <a:latin typeface="+mn-lt"/>
                <a:ea typeface="+mn-ea"/>
                <a:cs typeface="+mn-cs"/>
              </a:rPr>
              <a:t>Att tänka på: </a:t>
            </a:r>
            <a:r>
              <a:rPr lang="sv-SE" sz="1400" kern="1200" dirty="0">
                <a:solidFill>
                  <a:schemeClr val="tx1"/>
                </a:solidFill>
                <a:effectLst/>
                <a:latin typeface="+mn-lt"/>
                <a:ea typeface="+mn-ea"/>
                <a:cs typeface="+mn-cs"/>
              </a:rPr>
              <a:t>Även om könsnormer finns i det samiska samhället finns det alltid några som bryter mot dem. Samiska män som behöver hjälp eller som vill prata om känslor. Samiska kvinnor som vill ha ett annat liv än det familjebaserade och som på olika sätt visar sig sårbara. </a:t>
            </a:r>
          </a:p>
          <a:p>
            <a:endParaRPr lang="sv-SE" sz="1400" kern="1200" dirty="0">
              <a:solidFill>
                <a:schemeClr val="tx1"/>
              </a:solidFill>
              <a:effectLst/>
              <a:latin typeface="+mn-lt"/>
              <a:ea typeface="+mn-ea"/>
              <a:cs typeface="+mn-cs"/>
            </a:endParaRPr>
          </a:p>
          <a:p>
            <a:r>
              <a:rPr lang="sv-SE" sz="1400" b="0" kern="1200" dirty="0">
                <a:solidFill>
                  <a:schemeClr val="tx1"/>
                </a:solidFill>
                <a:effectLst/>
                <a:latin typeface="+mn-lt"/>
                <a:ea typeface="+mn-ea"/>
                <a:cs typeface="+mn-cs"/>
              </a:rPr>
              <a:t>Minoritetsstress</a:t>
            </a:r>
            <a:r>
              <a:rPr lang="sv-SE" sz="1400" b="1" kern="1200" dirty="0">
                <a:solidFill>
                  <a:schemeClr val="tx1"/>
                </a:solidFill>
                <a:effectLst/>
                <a:latin typeface="+mn-lt"/>
                <a:ea typeface="+mn-ea"/>
                <a:cs typeface="+mn-cs"/>
              </a:rPr>
              <a:t>: </a:t>
            </a:r>
            <a:r>
              <a:rPr lang="sv-SE" sz="1400" kern="1200" dirty="0">
                <a:solidFill>
                  <a:schemeClr val="tx1"/>
                </a:solidFill>
                <a:effectLst/>
                <a:latin typeface="+mn-lt"/>
                <a:ea typeface="+mn-ea"/>
                <a:cs typeface="+mn-cs"/>
              </a:rPr>
              <a:t>Att bryta mot normer kan få negativa effekter för hälsan, det kallas minoritetsstress, vilket innebär att personer som tillhör en minoritet upplever ständig press och stress i vardagen.</a:t>
            </a:r>
          </a:p>
          <a:p>
            <a:endParaRPr lang="sv-SE" sz="1400" kern="1200" dirty="0">
              <a:solidFill>
                <a:schemeClr val="tx1"/>
              </a:solidFill>
              <a:effectLst/>
              <a:latin typeface="+mn-lt"/>
              <a:ea typeface="+mn-ea"/>
              <a:cs typeface="+mn-cs"/>
            </a:endParaRPr>
          </a:p>
          <a:p>
            <a:r>
              <a:rPr lang="sv-SE" sz="1400" kern="1200" dirty="0">
                <a:solidFill>
                  <a:schemeClr val="tx1"/>
                </a:solidFill>
                <a:effectLst/>
                <a:latin typeface="+mn-lt"/>
                <a:ea typeface="+mn-ea"/>
                <a:cs typeface="+mn-cs"/>
              </a:rPr>
              <a:t>Läs mer på </a:t>
            </a:r>
            <a:r>
              <a:rPr lang="sv-SE" sz="1400" i="1" kern="1200" dirty="0">
                <a:solidFill>
                  <a:schemeClr val="tx1"/>
                </a:solidFill>
                <a:effectLst/>
                <a:latin typeface="+mn-lt"/>
                <a:ea typeface="+mn-ea"/>
                <a:cs typeface="+mn-cs"/>
              </a:rPr>
              <a:t>www.esanks.no </a:t>
            </a:r>
            <a:r>
              <a:rPr lang="sv-SE" sz="1400" kern="1200" dirty="0">
                <a:solidFill>
                  <a:schemeClr val="tx1"/>
                </a:solidFill>
                <a:effectLst/>
                <a:latin typeface="+mn-lt"/>
                <a:ea typeface="+mn-ea"/>
                <a:cs typeface="+mn-cs"/>
              </a:rPr>
              <a:t>under modul 5: samisk </a:t>
            </a:r>
            <a:r>
              <a:rPr lang="sv-SE" sz="1400" kern="1200" dirty="0" err="1">
                <a:solidFill>
                  <a:schemeClr val="tx1"/>
                </a:solidFill>
                <a:effectLst/>
                <a:latin typeface="+mn-lt"/>
                <a:ea typeface="+mn-ea"/>
                <a:cs typeface="+mn-cs"/>
              </a:rPr>
              <a:t>kulturkompetanse</a:t>
            </a:r>
            <a:r>
              <a:rPr lang="sv-SE" sz="1400" kern="1200" dirty="0">
                <a:solidFill>
                  <a:schemeClr val="tx1"/>
                </a:solidFill>
                <a:effectLst/>
                <a:latin typeface="+mn-lt"/>
                <a:ea typeface="+mn-ea"/>
                <a:cs typeface="+mn-cs"/>
              </a:rPr>
              <a:t> </a:t>
            </a:r>
            <a:r>
              <a:rPr lang="sv-SE" sz="1400" kern="1200" dirty="0" err="1">
                <a:solidFill>
                  <a:schemeClr val="tx1"/>
                </a:solidFill>
                <a:effectLst/>
                <a:latin typeface="+mn-lt"/>
                <a:ea typeface="+mn-ea"/>
                <a:cs typeface="+mn-cs"/>
              </a:rPr>
              <a:t>og</a:t>
            </a:r>
            <a:r>
              <a:rPr lang="sv-SE" sz="1400" kern="1200" dirty="0">
                <a:solidFill>
                  <a:schemeClr val="tx1"/>
                </a:solidFill>
                <a:effectLst/>
                <a:latin typeface="+mn-lt"/>
                <a:ea typeface="+mn-ea"/>
                <a:cs typeface="+mn-cs"/>
              </a:rPr>
              <a:t> </a:t>
            </a:r>
            <a:r>
              <a:rPr lang="sv-SE" sz="1400" kern="1200" dirty="0" err="1">
                <a:solidFill>
                  <a:schemeClr val="tx1"/>
                </a:solidFill>
                <a:effectLst/>
                <a:latin typeface="+mn-lt"/>
                <a:ea typeface="+mn-ea"/>
                <a:cs typeface="+mn-cs"/>
              </a:rPr>
              <a:t>forståelse</a:t>
            </a:r>
            <a:endParaRPr lang="sv-SE" sz="1400" kern="1200" dirty="0">
              <a:solidFill>
                <a:schemeClr val="tx1"/>
              </a:solidFill>
              <a:effectLst/>
              <a:latin typeface="+mn-lt"/>
              <a:ea typeface="+mn-ea"/>
              <a:cs typeface="+mn-cs"/>
            </a:endParaRPr>
          </a:p>
          <a:p>
            <a:r>
              <a:rPr lang="sv-SE" sz="1400" dirty="0"/>
              <a:t>Läs mer om minoritetstress och förslag på framgångsfaktorer på </a:t>
            </a:r>
            <a:r>
              <a:rPr lang="sv-SE" sz="1400" i="1" dirty="0"/>
              <a:t>Forum för levande historias webbsida</a:t>
            </a:r>
            <a:endParaRPr lang="sv-SE" sz="1400" i="1" kern="1200" dirty="0">
              <a:solidFill>
                <a:schemeClr val="tx1"/>
              </a:solidFill>
              <a:effectLst/>
              <a:latin typeface="+mn-lt"/>
              <a:ea typeface="+mn-ea"/>
              <a:cs typeface="+mn-cs"/>
            </a:endParaRPr>
          </a:p>
          <a:p>
            <a:endParaRPr lang="sv-SE" sz="1600" b="1" i="0" dirty="0">
              <a:latin typeface="Europa-Bold" panose="02000000000000000000" pitchFamily="2" charset="77"/>
            </a:endParaRPr>
          </a:p>
          <a:p>
            <a:endParaRPr lang="sv-SE" sz="1400" b="1" i="0" dirty="0">
              <a:latin typeface="Europa-Bold" panose="02000000000000000000" pitchFamily="2" charset="77"/>
            </a:endParaRPr>
          </a:p>
        </p:txBody>
      </p:sp>
      <p:sp>
        <p:nvSpPr>
          <p:cNvPr id="4" name="Platshållare för bildnummer 3">
            <a:extLst>
              <a:ext uri="{FF2B5EF4-FFF2-40B4-BE49-F238E27FC236}">
                <a16:creationId xmlns:a16="http://schemas.microsoft.com/office/drawing/2014/main" id="{29542EC0-6B8A-0C50-557C-3CEC8EC4A78D}"/>
              </a:ext>
            </a:extLst>
          </p:cNvPr>
          <p:cNvSpPr>
            <a:spLocks noGrp="1"/>
          </p:cNvSpPr>
          <p:nvPr>
            <p:ph type="sldNum" sz="quarter" idx="5"/>
          </p:nvPr>
        </p:nvSpPr>
        <p:spPr/>
        <p:txBody>
          <a:bodyPr/>
          <a:lstStyle/>
          <a:p>
            <a:fld id="{51A33ABA-F6CF-1644-96CA-E88268E7F1C1}" type="slidenum">
              <a:rPr lang="sv-SE" smtClean="0"/>
              <a:t>7</a:t>
            </a:fld>
            <a:endParaRPr lang="sv-SE"/>
          </a:p>
        </p:txBody>
      </p:sp>
    </p:spTree>
    <p:extLst>
      <p:ext uri="{BB962C8B-B14F-4D97-AF65-F5344CB8AC3E}">
        <p14:creationId xmlns:p14="http://schemas.microsoft.com/office/powerpoint/2010/main" val="2718079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33F12-99C2-1DDC-5193-E81AF091795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C6A7764-7715-72FD-2D21-CC3CB4515EA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A002F3E-E7B8-4921-B8B7-817D40FEACD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0" kern="1200" dirty="0">
                <a:solidFill>
                  <a:schemeClr val="tx1"/>
                </a:solidFill>
                <a:effectLst/>
                <a:latin typeface="+mn-lt"/>
                <a:ea typeface="+mn-ea"/>
                <a:cs typeface="+mn-cs"/>
              </a:rPr>
              <a:t>Reflektionsövning: </a:t>
            </a:r>
            <a:r>
              <a:rPr lang="sv-SE" sz="1400" i="1" kern="1200" dirty="0">
                <a:solidFill>
                  <a:schemeClr val="tx1"/>
                </a:solidFill>
                <a:effectLst/>
                <a:latin typeface="+mn-lt"/>
                <a:ea typeface="+mn-ea"/>
                <a:cs typeface="+mn-cs"/>
              </a:rPr>
              <a:t>Vem är jag bland normerna?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tx1"/>
                </a:solidFill>
                <a:effectLst/>
                <a:latin typeface="+mn-lt"/>
                <a:ea typeface="+mn-ea"/>
                <a:cs typeface="+mn-cs"/>
              </a:rPr>
              <a:t>Om du tillhör normen kan det vara svårt att förstå hur andra kan begränsas av den. För att träna kan det därför vara viktigt att vända på perspektiven och se vem du är bland normerna och vilka fördelar det kan 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4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tx1"/>
                </a:solidFill>
                <a:effectLst/>
                <a:latin typeface="+mn-lt"/>
                <a:ea typeface="+mn-ea"/>
                <a:cs typeface="+mn-cs"/>
              </a:rPr>
              <a:t>Ta dig tid att ”se dig själv” i olika delar av ditt liv, såsom i det samiska samhället i stort, på arbetet, fritid, i familj och andra sociala relationer.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4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tx1"/>
                </a:solidFill>
                <a:effectLst/>
                <a:latin typeface="+mn-lt"/>
                <a:ea typeface="+mn-ea"/>
                <a:cs typeface="+mn-cs"/>
              </a:rPr>
              <a:t>Ställd dig frågorna: </a:t>
            </a:r>
          </a:p>
          <a:p>
            <a:pPr marL="285750" indent="-285750">
              <a:buFontTx/>
              <a:buChar char="-"/>
            </a:pPr>
            <a:r>
              <a:rPr lang="sv-SE" sz="1600" dirty="0"/>
              <a:t>Vilka normer är jag en del av? </a:t>
            </a:r>
          </a:p>
          <a:p>
            <a:pPr marL="285750" indent="-285750">
              <a:buFontTx/>
              <a:buChar char="-"/>
            </a:pPr>
            <a:r>
              <a:rPr lang="sv-SE" sz="1600" dirty="0"/>
              <a:t>Vilka fördelar får jag som en del av normen? </a:t>
            </a:r>
          </a:p>
          <a:p>
            <a:pPr marL="285750" indent="-285750">
              <a:buFontTx/>
              <a:buChar char="-"/>
            </a:pPr>
            <a:endParaRPr lang="sv-SE" sz="1600" dirty="0"/>
          </a:p>
          <a:p>
            <a:pPr marL="0" indent="0">
              <a:buFontTx/>
              <a:buNone/>
            </a:pPr>
            <a:r>
              <a:rPr lang="sv-SE" sz="1600" dirty="0"/>
              <a:t>Skriv ner några normer du tillhör: Jag är en del av …och det ger mig fördelar i…</a:t>
            </a:r>
            <a:endParaRPr lang="sv-SE" sz="1600" b="1" i="0" dirty="0">
              <a:latin typeface="Europa-Bold" panose="02000000000000000000" pitchFamily="2" charset="77"/>
            </a:endParaRPr>
          </a:p>
          <a:p>
            <a:endParaRPr lang="sv-SE" sz="1400" b="1" i="0" dirty="0">
              <a:latin typeface="Europa-Bold" panose="02000000000000000000" pitchFamily="2" charset="77"/>
            </a:endParaRPr>
          </a:p>
        </p:txBody>
      </p:sp>
      <p:sp>
        <p:nvSpPr>
          <p:cNvPr id="4" name="Platshållare för bildnummer 3">
            <a:extLst>
              <a:ext uri="{FF2B5EF4-FFF2-40B4-BE49-F238E27FC236}">
                <a16:creationId xmlns:a16="http://schemas.microsoft.com/office/drawing/2014/main" id="{55BB1AF3-7FBE-7319-089A-9CA8616B8A12}"/>
              </a:ext>
            </a:extLst>
          </p:cNvPr>
          <p:cNvSpPr>
            <a:spLocks noGrp="1"/>
          </p:cNvSpPr>
          <p:nvPr>
            <p:ph type="sldNum" sz="quarter" idx="5"/>
          </p:nvPr>
        </p:nvSpPr>
        <p:spPr/>
        <p:txBody>
          <a:bodyPr/>
          <a:lstStyle/>
          <a:p>
            <a:fld id="{51A33ABA-F6CF-1644-96CA-E88268E7F1C1}" type="slidenum">
              <a:rPr lang="sv-SE" smtClean="0"/>
              <a:t>8</a:t>
            </a:fld>
            <a:endParaRPr lang="sv-SE"/>
          </a:p>
        </p:txBody>
      </p:sp>
    </p:spTree>
    <p:extLst>
      <p:ext uri="{BB962C8B-B14F-4D97-AF65-F5344CB8AC3E}">
        <p14:creationId xmlns:p14="http://schemas.microsoft.com/office/powerpoint/2010/main" val="2853727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8C2D7-84F4-4E2B-31CE-CEB2D55CD07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7F7B2CF-BB0A-5BA2-7907-61C1C5EBFEB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545458C-5EE0-BA43-D8F7-CC42D812009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tx1"/>
                </a:solidFill>
                <a:effectLst/>
                <a:latin typeface="+mn-lt"/>
                <a:ea typeface="+mn-ea"/>
                <a:cs typeface="+mn-cs"/>
              </a:rPr>
              <a:t>Presentationen ger tips på hur ni kan arbeta normmedvetet.</a:t>
            </a:r>
          </a:p>
          <a:p>
            <a:endParaRPr lang="sv-SE" sz="1400" b="1" i="0" dirty="0">
              <a:latin typeface="Europa-Bold" panose="02000000000000000000"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tx1"/>
                </a:solidFill>
                <a:effectLst/>
                <a:latin typeface="+mn-lt"/>
                <a:ea typeface="+mn-ea"/>
                <a:cs typeface="+mn-cs"/>
              </a:rPr>
              <a:t>Finns det flera förslag i gruppen? Reflektera tillsammans.</a:t>
            </a:r>
          </a:p>
          <a:p>
            <a:endParaRPr lang="sv-SE" sz="1400" b="1" i="0" dirty="0">
              <a:latin typeface="Europa-Bold" panose="02000000000000000000" pitchFamily="2" charset="77"/>
            </a:endParaRPr>
          </a:p>
        </p:txBody>
      </p:sp>
      <p:sp>
        <p:nvSpPr>
          <p:cNvPr id="4" name="Platshållare för bildnummer 3">
            <a:extLst>
              <a:ext uri="{FF2B5EF4-FFF2-40B4-BE49-F238E27FC236}">
                <a16:creationId xmlns:a16="http://schemas.microsoft.com/office/drawing/2014/main" id="{DE83E79A-EC81-AA10-0A31-4D84E91F2D76}"/>
              </a:ext>
            </a:extLst>
          </p:cNvPr>
          <p:cNvSpPr>
            <a:spLocks noGrp="1"/>
          </p:cNvSpPr>
          <p:nvPr>
            <p:ph type="sldNum" sz="quarter" idx="5"/>
          </p:nvPr>
        </p:nvSpPr>
        <p:spPr/>
        <p:txBody>
          <a:bodyPr/>
          <a:lstStyle/>
          <a:p>
            <a:fld id="{51A33ABA-F6CF-1644-96CA-E88268E7F1C1}" type="slidenum">
              <a:rPr lang="sv-SE" smtClean="0"/>
              <a:t>9</a:t>
            </a:fld>
            <a:endParaRPr lang="sv-SE"/>
          </a:p>
        </p:txBody>
      </p:sp>
    </p:spTree>
    <p:extLst>
      <p:ext uri="{BB962C8B-B14F-4D97-AF65-F5344CB8AC3E}">
        <p14:creationId xmlns:p14="http://schemas.microsoft.com/office/powerpoint/2010/main" val="3983190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1B34E7-3EC4-E8D0-77A6-444CDE2BC7B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B5BE4702-8DEE-3FD2-1B80-7EDBE9BEC6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AEE9328-80E0-FD0C-FA46-B5EC59263602}"/>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5" name="Platshållare för sidfot 4">
            <a:extLst>
              <a:ext uri="{FF2B5EF4-FFF2-40B4-BE49-F238E27FC236}">
                <a16:creationId xmlns:a16="http://schemas.microsoft.com/office/drawing/2014/main" id="{1F2138BF-21CD-1A6F-A8A4-D563508AD20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6B6C53F-687B-1AF2-35A0-C274D5CC4C18}"/>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806813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7EA849-D8A8-6BD2-60BD-F3EDF14AA732}"/>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FDAAE9F-7DB9-3D53-CF25-1E34CB3B5C6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0DCDAC2-9A60-A7D9-0C45-52714A4DAB0F}"/>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5" name="Platshållare för sidfot 4">
            <a:extLst>
              <a:ext uri="{FF2B5EF4-FFF2-40B4-BE49-F238E27FC236}">
                <a16:creationId xmlns:a16="http://schemas.microsoft.com/office/drawing/2014/main" id="{BDEDD8AC-EAC4-418D-BD5B-793A508051D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2564D02-21C1-E9D1-FE34-A36BB6CCCF2C}"/>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1122280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1757A578-5ABC-D27F-0315-8C686B8EBC9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6E0CED54-7BAD-A55E-CB38-E8069C0976E2}"/>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F224D4E-95EC-D84B-886B-117EC619745D}"/>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5" name="Platshållare för sidfot 4">
            <a:extLst>
              <a:ext uri="{FF2B5EF4-FFF2-40B4-BE49-F238E27FC236}">
                <a16:creationId xmlns:a16="http://schemas.microsoft.com/office/drawing/2014/main" id="{F3EDFAAE-3C41-FDF2-9E55-11D400FDB02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46BB7B6-10F0-1D83-72A7-8168C378379E}"/>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2189581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006578-B5D9-7C4B-D008-53CB7CF5640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4B8C1B0-FECB-5649-6C1A-E919B2D70C6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2CA0787-D5FA-FAF7-2D6E-A4DC81F18CB6}"/>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5" name="Platshållare för sidfot 4">
            <a:extLst>
              <a:ext uri="{FF2B5EF4-FFF2-40B4-BE49-F238E27FC236}">
                <a16:creationId xmlns:a16="http://schemas.microsoft.com/office/drawing/2014/main" id="{72D37238-EFA9-1BFF-9FF3-DDCCCD7062A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147A16E-A489-CFA7-F3B2-47128F6472F6}"/>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4277567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D88B72-20FE-594D-3695-C357DE39F68C}"/>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2722FC7-20AE-8498-85D4-B585B6E792B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34A6462-B1AC-8DCE-3074-EDAB24F90BDC}"/>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5" name="Platshållare för sidfot 4">
            <a:extLst>
              <a:ext uri="{FF2B5EF4-FFF2-40B4-BE49-F238E27FC236}">
                <a16:creationId xmlns:a16="http://schemas.microsoft.com/office/drawing/2014/main" id="{4E66A81E-21D0-362B-4126-454F9CC44EA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E30D7E8-FB97-C540-65D9-B4EFDBE2A965}"/>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123133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F8FC52-8A88-D024-C3A5-7DB88859B78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566E00C-50D9-59E6-47C5-6843490CD91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5CE99A1-5B94-F49D-7E85-B13AB70766A7}"/>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11611A-086A-B67D-C9A1-D959E3C187CA}"/>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6" name="Platshållare för sidfot 5">
            <a:extLst>
              <a:ext uri="{FF2B5EF4-FFF2-40B4-BE49-F238E27FC236}">
                <a16:creationId xmlns:a16="http://schemas.microsoft.com/office/drawing/2014/main" id="{08B4406D-7D06-B85E-C2D9-492E6326FF5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0F6B623-CA9C-D899-D78A-189478642181}"/>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2610517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FB85BA-D616-B678-4AB1-AAF9A609DEA4}"/>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0E2864D-B0FB-772D-2083-14EC3BC454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C8FB248-1E9D-1AE5-09B7-10E6654AD05E}"/>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9BA9FFC2-77BD-0B25-1382-0FA1D7E473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4D0C8DD-75DC-2087-D6E5-6091D4AD1E13}"/>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49643B8-84FC-3B66-3513-3B51B3817602}"/>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8" name="Platshållare för sidfot 7">
            <a:extLst>
              <a:ext uri="{FF2B5EF4-FFF2-40B4-BE49-F238E27FC236}">
                <a16:creationId xmlns:a16="http://schemas.microsoft.com/office/drawing/2014/main" id="{5C494EBC-6E7D-AF98-9AF5-213790568F4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3474B79F-2AF1-6D5E-29B8-235D9FD42F98}"/>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1343078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DA7A77-E928-65EE-35B6-FE980393E2C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3CB203DC-9D3E-8A5F-723F-AB943E270947}"/>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4" name="Platshållare för sidfot 3">
            <a:extLst>
              <a:ext uri="{FF2B5EF4-FFF2-40B4-BE49-F238E27FC236}">
                <a16:creationId xmlns:a16="http://schemas.microsoft.com/office/drawing/2014/main" id="{C55D3A89-CC38-2B46-9338-DA2824FA0FBD}"/>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F26ED95-4510-D86E-B05D-5BEEC5B70AB1}"/>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35652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3FAFAE8-C629-A096-E5D3-D3B2DD486F8B}"/>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3" name="Platshållare för sidfot 2">
            <a:extLst>
              <a:ext uri="{FF2B5EF4-FFF2-40B4-BE49-F238E27FC236}">
                <a16:creationId xmlns:a16="http://schemas.microsoft.com/office/drawing/2014/main" id="{72D807C8-06FE-3DC4-3235-C8068087365E}"/>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3684D2DE-F59D-258B-E238-A79882416438}"/>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3714618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598616-38CB-E01F-C24A-BA4A23C7A1D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0EF64B9-99C8-4F99-77DF-1D6C5D562F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1021EF2-D277-A87E-3667-E64747EEE4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3679FDF-AF00-B2F6-5C46-F81F94A7693D}"/>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6" name="Platshållare för sidfot 5">
            <a:extLst>
              <a:ext uri="{FF2B5EF4-FFF2-40B4-BE49-F238E27FC236}">
                <a16:creationId xmlns:a16="http://schemas.microsoft.com/office/drawing/2014/main" id="{6D3948D1-B676-5403-8DEB-F81C24C048B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373F126-4D0D-943C-B346-0F89A4E00D46}"/>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1818767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499FD7-5A3F-4D49-68E9-BB8C93542B9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4EA9A432-1773-99C8-3AFB-54ED06B494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B9906FB5-A6CC-3FFC-2AE3-B94AEF9F30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3ADC7E9-0B07-F10F-A1BF-E2C8300973D9}"/>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6" name="Platshållare för sidfot 5">
            <a:extLst>
              <a:ext uri="{FF2B5EF4-FFF2-40B4-BE49-F238E27FC236}">
                <a16:creationId xmlns:a16="http://schemas.microsoft.com/office/drawing/2014/main" id="{3570DB84-685D-4A94-BE78-E5160153E9A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B1D7A11-CA7B-5E78-C45D-565F19C39075}"/>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687313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9A98AC0-84DE-D5F4-3C61-060AEA1DAC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F55AEDF-3749-CD86-9820-977EF23E9E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532DA8C-9AA2-D3F2-640E-1D3B41837D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BF666A-9CC9-F548-8B33-F65EF96FF4FC}" type="datetimeFigureOut">
              <a:rPr lang="sv-SE" smtClean="0"/>
              <a:t>2025-10-13</a:t>
            </a:fld>
            <a:endParaRPr lang="sv-SE"/>
          </a:p>
        </p:txBody>
      </p:sp>
      <p:sp>
        <p:nvSpPr>
          <p:cNvPr id="5" name="Platshållare för sidfot 4">
            <a:extLst>
              <a:ext uri="{FF2B5EF4-FFF2-40B4-BE49-F238E27FC236}">
                <a16:creationId xmlns:a16="http://schemas.microsoft.com/office/drawing/2014/main" id="{BFAEACC2-A933-2FCE-112C-7F2AE5B900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B80029DA-F5A6-EA6E-8FCA-4E5D8FCE8C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BEE4B63-C3D6-B34A-92B4-883D2EAC72F5}" type="slidenum">
              <a:rPr lang="sv-SE" smtClean="0"/>
              <a:t>‹#›</a:t>
            </a:fld>
            <a:endParaRPr lang="sv-SE"/>
          </a:p>
        </p:txBody>
      </p:sp>
    </p:spTree>
    <p:extLst>
      <p:ext uri="{BB962C8B-B14F-4D97-AF65-F5344CB8AC3E}">
        <p14:creationId xmlns:p14="http://schemas.microsoft.com/office/powerpoint/2010/main" val="1003580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emf"/></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slide" Target="slid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a:extLst>
            <a:ext uri="{FF2B5EF4-FFF2-40B4-BE49-F238E27FC236}">
              <a16:creationId xmlns:a16="http://schemas.microsoft.com/office/drawing/2014/main" id="{66567F44-6DEF-0257-6717-BCB4887BB384}"/>
            </a:ext>
          </a:extLst>
        </p:cNvPr>
        <p:cNvGrpSpPr/>
        <p:nvPr/>
      </p:nvGrpSpPr>
      <p:grpSpPr>
        <a:xfrm>
          <a:off x="0" y="0"/>
          <a:ext cx="0" cy="0"/>
          <a:chOff x="0" y="0"/>
          <a:chExt cx="0" cy="0"/>
        </a:xfrm>
      </p:grpSpPr>
      <p:sp>
        <p:nvSpPr>
          <p:cNvPr id="7" name="Rektangel 6">
            <a:extLst>
              <a:ext uri="{FF2B5EF4-FFF2-40B4-BE49-F238E27FC236}">
                <a16:creationId xmlns:a16="http://schemas.microsoft.com/office/drawing/2014/main" id="{F9ADB63C-509A-D75F-4922-5102ED8FAB2A}"/>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44AE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44AE64"/>
              </a:solidFill>
            </a:endParaRPr>
          </a:p>
        </p:txBody>
      </p:sp>
      <p:sp>
        <p:nvSpPr>
          <p:cNvPr id="8" name="Rektangel 7">
            <a:extLst>
              <a:ext uri="{FF2B5EF4-FFF2-40B4-BE49-F238E27FC236}">
                <a16:creationId xmlns:a16="http://schemas.microsoft.com/office/drawing/2014/main" id="{0A2D1708-43A3-DF1E-60D3-C88D19465353}"/>
              </a:ext>
              <a:ext uri="{C183D7F6-B498-43B3-948B-1728B52AA6E4}">
                <adec:decorative xmlns:adec="http://schemas.microsoft.com/office/drawing/2017/decorative" val="1"/>
              </a:ext>
            </a:extLst>
          </p:cNvPr>
          <p:cNvSpPr/>
          <p:nvPr/>
        </p:nvSpPr>
        <p:spPr>
          <a:xfrm>
            <a:off x="-1" y="0"/>
            <a:ext cx="12192001" cy="969174"/>
          </a:xfrm>
          <a:prstGeom prst="rect">
            <a:avLst/>
          </a:prstGeom>
          <a:solidFill>
            <a:srgbClr val="E64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3" name="Bildobjekt 12" descr="Sametingets logotyp.">
            <a:extLst>
              <a:ext uri="{FF2B5EF4-FFF2-40B4-BE49-F238E27FC236}">
                <a16:creationId xmlns:a16="http://schemas.microsoft.com/office/drawing/2014/main" id="{D78F2D09-7DA5-A79B-35B1-564C735687BB}"/>
              </a:ext>
            </a:extLst>
          </p:cNvPr>
          <p:cNvPicPr>
            <a:picLocks noChangeAspect="1"/>
          </p:cNvPicPr>
          <p:nvPr/>
        </p:nvPicPr>
        <p:blipFill>
          <a:blip r:embed="rId3"/>
          <a:srcRect/>
          <a:stretch/>
        </p:blipFill>
        <p:spPr>
          <a:xfrm>
            <a:off x="9336505" y="220682"/>
            <a:ext cx="2570223" cy="570469"/>
          </a:xfrm>
          <a:prstGeom prst="rect">
            <a:avLst/>
          </a:prstGeom>
        </p:spPr>
      </p:pic>
      <p:sp>
        <p:nvSpPr>
          <p:cNvPr id="10" name="textruta 9">
            <a:extLst>
              <a:ext uri="{FF2B5EF4-FFF2-40B4-BE49-F238E27FC236}">
                <a16:creationId xmlns:a16="http://schemas.microsoft.com/office/drawing/2014/main" id="{DF3C22DC-9579-696F-C80F-D7E5C1740EAF}"/>
              </a:ext>
            </a:extLst>
          </p:cNvPr>
          <p:cNvSpPr txBox="1"/>
          <p:nvPr/>
        </p:nvSpPr>
        <p:spPr>
          <a:xfrm>
            <a:off x="7216946" y="1695052"/>
            <a:ext cx="2779285" cy="506256"/>
          </a:xfrm>
          <a:prstGeom prst="rect">
            <a:avLst/>
          </a:prstGeom>
          <a:solidFill>
            <a:srgbClr val="EFF7EF"/>
          </a:solidFill>
        </p:spPr>
        <p:txBody>
          <a:bodyPr wrap="square" lIns="144000" tIns="144000" rIns="144000" bIns="144000" rtlCol="0">
            <a:spAutoFit/>
          </a:bodyPr>
          <a:lstStyle/>
          <a:p>
            <a:r>
              <a:rPr lang="sv-SE" sz="1400" b="1" dirty="0">
                <a:solidFill>
                  <a:srgbClr val="0A3D1F"/>
                </a:solidFill>
                <a:latin typeface="Sen" pitchFamily="2" charset="0"/>
              </a:rPr>
              <a:t>VERKTYG TILL HANDBOKEN</a:t>
            </a:r>
          </a:p>
        </p:txBody>
      </p:sp>
      <p:sp>
        <p:nvSpPr>
          <p:cNvPr id="2" name="Rubrik 1">
            <a:extLst>
              <a:ext uri="{FF2B5EF4-FFF2-40B4-BE49-F238E27FC236}">
                <a16:creationId xmlns:a16="http://schemas.microsoft.com/office/drawing/2014/main" id="{128BCB27-6A62-FB7A-C3AF-F5064A71C32B}"/>
              </a:ext>
            </a:extLst>
          </p:cNvPr>
          <p:cNvSpPr>
            <a:spLocks noGrp="1"/>
          </p:cNvSpPr>
          <p:nvPr>
            <p:ph type="ctrTitle"/>
          </p:nvPr>
        </p:nvSpPr>
        <p:spPr>
          <a:xfrm>
            <a:off x="5021179" y="2932198"/>
            <a:ext cx="7170821" cy="2672984"/>
          </a:xfrm>
        </p:spPr>
        <p:txBody>
          <a:bodyPr>
            <a:normAutofit fontScale="90000"/>
          </a:bodyPr>
          <a:lstStyle/>
          <a:p>
            <a:r>
              <a:rPr lang="sv-SE" sz="8000" b="1" dirty="0">
                <a:latin typeface="Europa-Bold" panose="02000000000000000000" pitchFamily="2" charset="77"/>
              </a:rPr>
              <a:t>Mïrrestallede </a:t>
            </a:r>
            <a:br>
              <a:rPr lang="sv-SE" sz="8000" b="1" dirty="0">
                <a:latin typeface="Europa-Bold" panose="02000000000000000000" pitchFamily="2" charset="77"/>
              </a:rPr>
            </a:br>
            <a:r>
              <a:rPr lang="sv-SE" sz="8000" b="1" dirty="0">
                <a:latin typeface="Europa-Bold" panose="02000000000000000000" pitchFamily="2" charset="77"/>
              </a:rPr>
              <a:t>amma!</a:t>
            </a:r>
            <a:br>
              <a:rPr lang="sv-SE" sz="2800" b="1" dirty="0">
                <a:latin typeface="Europa-Bold" panose="02000000000000000000" pitchFamily="2" charset="77"/>
              </a:rPr>
            </a:br>
            <a:br>
              <a:rPr lang="sv-SE" sz="2400" dirty="0">
                <a:latin typeface="Europa-Bold" panose="02000000000000000000" pitchFamily="2" charset="77"/>
              </a:rPr>
            </a:br>
            <a:r>
              <a:rPr lang="sv-SE" sz="2400" dirty="0">
                <a:latin typeface="Europa-Bold" panose="02000000000000000000" pitchFamily="2" charset="77"/>
              </a:rPr>
              <a:t>- vuekieh mïrrestallemebarkose   </a:t>
            </a:r>
            <a:br>
              <a:rPr lang="sv-SE" sz="2400" dirty="0">
                <a:latin typeface="Europa-Bold" panose="02000000000000000000" pitchFamily="2" charset="77"/>
              </a:rPr>
            </a:br>
            <a:r>
              <a:rPr lang="sv-SE" sz="2400" i="1" dirty="0">
                <a:latin typeface="Europa-Bold" panose="02000000000000000000" pitchFamily="2" charset="77"/>
              </a:rPr>
              <a:t>- metoder för jämställdhetsarbete</a:t>
            </a:r>
            <a:endParaRPr lang="sv-SE" sz="2800" i="1" dirty="0">
              <a:latin typeface="Europa-Bold" panose="02000000000000000000" pitchFamily="2" charset="77"/>
            </a:endParaRPr>
          </a:p>
        </p:txBody>
      </p:sp>
      <p:pic>
        <p:nvPicPr>
          <p:cNvPr id="6" name="Bildobjekt 5">
            <a:extLst>
              <a:ext uri="{FF2B5EF4-FFF2-40B4-BE49-F238E27FC236}">
                <a16:creationId xmlns:a16="http://schemas.microsoft.com/office/drawing/2014/main" id="{796B7D47-B219-6B05-C9E1-9FC4FDC3FBCB}"/>
              </a:ext>
              <a:ext uri="{C183D7F6-B498-43B3-948B-1728B52AA6E4}">
                <adec:decorative xmlns:adec="http://schemas.microsoft.com/office/drawing/2017/decorative" val="1"/>
              </a:ext>
            </a:extLst>
          </p:cNvPr>
          <p:cNvPicPr>
            <a:picLocks noChangeAspect="1"/>
          </p:cNvPicPr>
          <p:nvPr/>
        </p:nvPicPr>
        <p:blipFill>
          <a:blip r:embed="rId4"/>
          <a:srcRect t="1019" b="19532"/>
          <a:stretch/>
        </p:blipFill>
        <p:spPr>
          <a:xfrm>
            <a:off x="-1" y="299871"/>
            <a:ext cx="5496541" cy="6558129"/>
          </a:xfrm>
          <a:prstGeom prst="rect">
            <a:avLst/>
          </a:prstGeom>
        </p:spPr>
      </p:pic>
    </p:spTree>
    <p:extLst>
      <p:ext uri="{BB962C8B-B14F-4D97-AF65-F5344CB8AC3E}">
        <p14:creationId xmlns:p14="http://schemas.microsoft.com/office/powerpoint/2010/main" val="21745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A9426-BF91-E207-641D-730450EBA6AC}"/>
            </a:ext>
          </a:extLst>
        </p:cNvPr>
        <p:cNvGrpSpPr/>
        <p:nvPr/>
      </p:nvGrpSpPr>
      <p:grpSpPr>
        <a:xfrm>
          <a:off x="0" y="0"/>
          <a:ext cx="0" cy="0"/>
          <a:chOff x="0" y="0"/>
          <a:chExt cx="0" cy="0"/>
        </a:xfrm>
      </p:grpSpPr>
      <p:pic>
        <p:nvPicPr>
          <p:cNvPr id="26" name="Bildobjekt 25">
            <a:extLst>
              <a:ext uri="{FF2B5EF4-FFF2-40B4-BE49-F238E27FC236}">
                <a16:creationId xmlns:a16="http://schemas.microsoft.com/office/drawing/2014/main" id="{23F18374-1DFC-C915-C8DE-D58714C62F6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 y="5868870"/>
            <a:ext cx="12192001" cy="1496088"/>
          </a:xfrm>
          <a:prstGeom prst="rect">
            <a:avLst/>
          </a:prstGeom>
        </p:spPr>
      </p:pic>
      <p:sp>
        <p:nvSpPr>
          <p:cNvPr id="20" name="Rubrik 19">
            <a:extLst>
              <a:ext uri="{FF2B5EF4-FFF2-40B4-BE49-F238E27FC236}">
                <a16:creationId xmlns:a16="http://schemas.microsoft.com/office/drawing/2014/main" id="{8F520267-CC85-63C8-54B6-3D4586E3A32B}"/>
              </a:ext>
            </a:extLst>
          </p:cNvPr>
          <p:cNvSpPr txBox="1">
            <a:spLocks noGrp="1"/>
          </p:cNvSpPr>
          <p:nvPr>
            <p:ph type="title" idx="4294967295"/>
          </p:nvPr>
        </p:nvSpPr>
        <p:spPr>
          <a:xfrm>
            <a:off x="1278068" y="1089565"/>
            <a:ext cx="10155351" cy="707886"/>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40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Nyfiken på att lära dig mer?</a:t>
            </a:r>
          </a:p>
        </p:txBody>
      </p:sp>
      <p:sp>
        <p:nvSpPr>
          <p:cNvPr id="21" name="textruta 20">
            <a:extLst>
              <a:ext uri="{FF2B5EF4-FFF2-40B4-BE49-F238E27FC236}">
                <a16:creationId xmlns:a16="http://schemas.microsoft.com/office/drawing/2014/main" id="{D6B33119-635F-D7B8-D666-3D2F6B0F97F5}"/>
              </a:ext>
            </a:extLst>
          </p:cNvPr>
          <p:cNvSpPr txBox="1"/>
          <p:nvPr/>
        </p:nvSpPr>
        <p:spPr>
          <a:xfrm>
            <a:off x="1292489" y="2009650"/>
            <a:ext cx="7933914" cy="3520461"/>
          </a:xfrm>
          <a:prstGeom prst="rect">
            <a:avLst/>
          </a:prstGeom>
          <a:noFill/>
        </p:spPr>
        <p:txBody>
          <a:bodyPr wrap="square" lIns="0" rtlCol="0">
            <a:noAutofit/>
          </a:bodyPr>
          <a:lstStyle/>
          <a:p>
            <a:pPr>
              <a:lnSpc>
                <a:spcPct val="107000"/>
              </a:lnSpc>
              <a:spcAft>
                <a:spcPts val="800"/>
              </a:spcAft>
              <a:buSzPts val="1000"/>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I handboken finns utbildningar och filmer </a:t>
            </a:r>
            <a:b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som tar upp:</a:t>
            </a:r>
          </a:p>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Samisk hälsa </a:t>
            </a:r>
          </a:p>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Våld mot samiska kvinnor </a:t>
            </a:r>
            <a:b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och hbtqi-samer </a:t>
            </a:r>
          </a:p>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Minoritetsstress</a:t>
            </a:r>
          </a:p>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Att arbeta för jämställdhet</a:t>
            </a:r>
          </a:p>
        </p:txBody>
      </p:sp>
      <p:pic>
        <p:nvPicPr>
          <p:cNvPr id="23" name="Bildobjekt 22">
            <a:extLst>
              <a:ext uri="{FF2B5EF4-FFF2-40B4-BE49-F238E27FC236}">
                <a16:creationId xmlns:a16="http://schemas.microsoft.com/office/drawing/2014/main" id="{B6F02771-9A2C-031E-21B3-B9F824C1609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681013" y="1245573"/>
            <a:ext cx="2917429" cy="4128530"/>
          </a:xfrm>
          <a:prstGeom prst="rect">
            <a:avLst/>
          </a:prstGeom>
        </p:spPr>
      </p:pic>
      <p:sp>
        <p:nvSpPr>
          <p:cNvPr id="24" name="Ellips 23">
            <a:extLst>
              <a:ext uri="{FF2B5EF4-FFF2-40B4-BE49-F238E27FC236}">
                <a16:creationId xmlns:a16="http://schemas.microsoft.com/office/drawing/2014/main" id="{A696B7A5-55C9-AA34-EF0E-1FB590B697A9}"/>
              </a:ext>
            </a:extLst>
          </p:cNvPr>
          <p:cNvSpPr/>
          <p:nvPr/>
        </p:nvSpPr>
        <p:spPr>
          <a:xfrm>
            <a:off x="6689341" y="2420931"/>
            <a:ext cx="2537062" cy="2582387"/>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600" b="1" kern="100" dirty="0">
                <a:solidFill>
                  <a:schemeClr val="bg1"/>
                </a:solidFill>
                <a:effectLst/>
                <a:latin typeface="Sen" pitchFamily="2" charset="0"/>
                <a:ea typeface="Aptos" panose="020B0004020202020204" pitchFamily="34" charset="0"/>
                <a:cs typeface="Times New Roman" panose="02020603050405020304" pitchFamily="18" charset="0"/>
              </a:rPr>
              <a:t>Digital handbok för nedladdning</a:t>
            </a:r>
          </a:p>
          <a:p>
            <a:pPr algn="ctr"/>
            <a:r>
              <a:rPr lang="sv-SE" sz="2000" b="1" kern="100" dirty="0">
                <a:solidFill>
                  <a:schemeClr val="bg1"/>
                </a:solidFill>
                <a:effectLst/>
                <a:latin typeface="Sen" pitchFamily="2" charset="0"/>
                <a:ea typeface="Aptos" panose="020B0004020202020204" pitchFamily="34" charset="0"/>
                <a:cs typeface="Times New Roman" panose="02020603050405020304" pitchFamily="18" charset="0"/>
              </a:rPr>
              <a:t> </a:t>
            </a:r>
          </a:p>
          <a:p>
            <a:pPr algn="ctr"/>
            <a:endParaRPr lang="sv-SE" sz="2000" b="1" i="1" kern="100" dirty="0">
              <a:solidFill>
                <a:schemeClr val="bg1"/>
              </a:solidFill>
              <a:latin typeface="Sen" pitchFamily="2" charset="0"/>
              <a:ea typeface="Aptos" panose="020B0004020202020204" pitchFamily="34" charset="0"/>
              <a:cs typeface="Times New Roman" panose="02020603050405020304" pitchFamily="18" charset="0"/>
            </a:endParaRPr>
          </a:p>
          <a:p>
            <a:pPr algn="ctr"/>
            <a:endParaRPr lang="sv-SE" sz="2000" b="1" i="1" kern="100" dirty="0">
              <a:solidFill>
                <a:schemeClr val="bg1"/>
              </a:solidFill>
              <a:effectLst/>
              <a:latin typeface="Sen" pitchFamily="2" charset="0"/>
              <a:ea typeface="Aptos" panose="020B0004020202020204" pitchFamily="34" charset="0"/>
              <a:cs typeface="Times New Roman" panose="02020603050405020304" pitchFamily="18" charset="0"/>
            </a:endParaRPr>
          </a:p>
          <a:p>
            <a:pPr algn="ctr"/>
            <a:endParaRPr lang="sv-SE" sz="1600" i="1"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endParaRPr>
          </a:p>
        </p:txBody>
      </p:sp>
      <p:pic>
        <p:nvPicPr>
          <p:cNvPr id="25" name="Bildobjekt 24" descr="QR-kod till nedladdning av handboken.">
            <a:extLst>
              <a:ext uri="{FF2B5EF4-FFF2-40B4-BE49-F238E27FC236}">
                <a16:creationId xmlns:a16="http://schemas.microsoft.com/office/drawing/2014/main" id="{0C6AB699-BFED-1138-6A9C-0CE72689B835}"/>
              </a:ext>
            </a:extLst>
          </p:cNvPr>
          <p:cNvPicPr>
            <a:picLocks noChangeAspect="1"/>
          </p:cNvPicPr>
          <p:nvPr/>
        </p:nvPicPr>
        <p:blipFill>
          <a:blip r:embed="rId5"/>
          <a:srcRect t="288" b="288"/>
          <a:stretch/>
        </p:blipFill>
        <p:spPr>
          <a:xfrm>
            <a:off x="7445036" y="3553825"/>
            <a:ext cx="1025671" cy="1019771"/>
          </a:xfrm>
          <a:prstGeom prst="rect">
            <a:avLst/>
          </a:prstGeom>
        </p:spPr>
      </p:pic>
    </p:spTree>
    <p:extLst>
      <p:ext uri="{BB962C8B-B14F-4D97-AF65-F5344CB8AC3E}">
        <p14:creationId xmlns:p14="http://schemas.microsoft.com/office/powerpoint/2010/main" val="798019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13E9AD-8DEF-5633-2771-7D6D4813D83F}"/>
              </a:ext>
              <a:ext uri="{C183D7F6-B498-43B3-948B-1728B52AA6E4}">
                <adec:decorative xmlns:adec="http://schemas.microsoft.com/office/drawing/2017/decorative" val="1"/>
              </a:ext>
            </a:extLst>
          </p:cNvPr>
          <p:cNvSpPr>
            <a:spLocks noGrp="1"/>
          </p:cNvSpPr>
          <p:nvPr>
            <p:ph type="title"/>
          </p:nvPr>
        </p:nvSpPr>
        <p:spPr>
          <a:xfrm>
            <a:off x="0" y="-400110"/>
            <a:ext cx="10515600" cy="400110"/>
          </a:xfrm>
        </p:spPr>
        <p:txBody>
          <a:bodyPr>
            <a:normAutofit/>
          </a:bodyPr>
          <a:lstStyle/>
          <a:p>
            <a:r>
              <a:rPr lang="sv-SE" sz="1000" dirty="0"/>
              <a:t>Tack</a:t>
            </a:r>
          </a:p>
        </p:txBody>
      </p:sp>
      <p:pic>
        <p:nvPicPr>
          <p:cNvPr id="5" name="Platshållare för innehåll 4">
            <a:extLst>
              <a:ext uri="{FF2B5EF4-FFF2-40B4-BE49-F238E27FC236}">
                <a16:creationId xmlns:a16="http://schemas.microsoft.com/office/drawing/2014/main" id="{B51C293C-3E17-4A20-D5DF-42C30567794F}"/>
              </a:ext>
              <a:ext uri="{C183D7F6-B498-43B3-948B-1728B52AA6E4}">
                <adec:decorative xmlns:adec="http://schemas.microsoft.com/office/drawing/2017/decorative" val="1"/>
              </a:ext>
            </a:extLst>
          </p:cNvPr>
          <p:cNvPicPr>
            <a:picLocks noGrp="1" noChangeAspect="1"/>
          </p:cNvPicPr>
          <p:nvPr>
            <p:ph idx="1"/>
          </p:nvPr>
        </p:nvPicPr>
        <p:blipFill>
          <a:blip r:embed="rId3"/>
          <a:srcRect t="7141" b="55403"/>
          <a:stretch/>
        </p:blipFill>
        <p:spPr>
          <a:xfrm>
            <a:off x="0" y="0"/>
            <a:ext cx="12192000" cy="6858000"/>
          </a:xfrm>
        </p:spPr>
      </p:pic>
      <p:pic>
        <p:nvPicPr>
          <p:cNvPr id="9" name="Bildobjekt 8" descr="Sametingets logotyp.">
            <a:extLst>
              <a:ext uri="{FF2B5EF4-FFF2-40B4-BE49-F238E27FC236}">
                <a16:creationId xmlns:a16="http://schemas.microsoft.com/office/drawing/2014/main" id="{1BE38ECA-F746-E9E0-B9DC-25EDFD146235}"/>
              </a:ext>
            </a:extLst>
          </p:cNvPr>
          <p:cNvPicPr>
            <a:picLocks noChangeAspect="1"/>
          </p:cNvPicPr>
          <p:nvPr/>
        </p:nvPicPr>
        <p:blipFill>
          <a:blip r:embed="rId4"/>
          <a:stretch>
            <a:fillRect/>
          </a:stretch>
        </p:blipFill>
        <p:spPr>
          <a:xfrm>
            <a:off x="3200400" y="2986890"/>
            <a:ext cx="5791200" cy="1287453"/>
          </a:xfrm>
          <a:prstGeom prst="rect">
            <a:avLst/>
          </a:prstGeom>
        </p:spPr>
      </p:pic>
      <p:sp>
        <p:nvSpPr>
          <p:cNvPr id="10" name="textruta 9">
            <a:extLst>
              <a:ext uri="{FF2B5EF4-FFF2-40B4-BE49-F238E27FC236}">
                <a16:creationId xmlns:a16="http://schemas.microsoft.com/office/drawing/2014/main" id="{93809485-3FDA-A887-CAC6-B5205C67F018}"/>
              </a:ext>
            </a:extLst>
          </p:cNvPr>
          <p:cNvSpPr txBox="1"/>
          <p:nvPr/>
        </p:nvSpPr>
        <p:spPr>
          <a:xfrm>
            <a:off x="2874710" y="6193155"/>
            <a:ext cx="6442579" cy="400110"/>
          </a:xfrm>
          <a:prstGeom prst="rect">
            <a:avLst/>
          </a:prstGeom>
          <a:noFill/>
        </p:spPr>
        <p:txBody>
          <a:bodyPr wrap="square" rtlCol="0">
            <a:spAutoFit/>
          </a:bodyPr>
          <a:lstStyle/>
          <a:p>
            <a:pPr algn="ctr"/>
            <a:r>
              <a:rPr lang="sv-SE" sz="2000" dirty="0" err="1">
                <a:solidFill>
                  <a:srgbClr val="0A3D1F"/>
                </a:solidFill>
                <a:latin typeface="Sen" pitchFamily="2" charset="0"/>
              </a:rPr>
              <a:t>sametinget.se</a:t>
            </a:r>
            <a:endParaRPr lang="sv-SE" sz="2000" dirty="0">
              <a:solidFill>
                <a:srgbClr val="0A3D1F"/>
              </a:solidFill>
              <a:latin typeface="Sen" pitchFamily="2" charset="0"/>
            </a:endParaRPr>
          </a:p>
        </p:txBody>
      </p:sp>
    </p:spTree>
    <p:extLst>
      <p:ext uri="{BB962C8B-B14F-4D97-AF65-F5344CB8AC3E}">
        <p14:creationId xmlns:p14="http://schemas.microsoft.com/office/powerpoint/2010/main" val="3223451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5A697-236A-F2F6-E11C-53AB8D915EF1}"/>
            </a:ext>
          </a:extLst>
        </p:cNvPr>
        <p:cNvGrpSpPr/>
        <p:nvPr/>
      </p:nvGrpSpPr>
      <p:grpSpPr>
        <a:xfrm>
          <a:off x="0" y="0"/>
          <a:ext cx="0" cy="0"/>
          <a:chOff x="0" y="0"/>
          <a:chExt cx="0" cy="0"/>
        </a:xfrm>
      </p:grpSpPr>
      <p:pic>
        <p:nvPicPr>
          <p:cNvPr id="14" name="Bildobjekt 13">
            <a:extLst>
              <a:ext uri="{FF2B5EF4-FFF2-40B4-BE49-F238E27FC236}">
                <a16:creationId xmlns:a16="http://schemas.microsoft.com/office/drawing/2014/main" id="{9D6C5466-686F-B3F6-D47F-2040AD0AE33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782815" y="475189"/>
            <a:ext cx="7772400" cy="519984"/>
          </a:xfrm>
          <a:prstGeom prst="rect">
            <a:avLst/>
          </a:prstGeom>
        </p:spPr>
      </p:pic>
      <p:pic>
        <p:nvPicPr>
          <p:cNvPr id="6" name="Bildobjekt 5">
            <a:extLst>
              <a:ext uri="{FF2B5EF4-FFF2-40B4-BE49-F238E27FC236}">
                <a16:creationId xmlns:a16="http://schemas.microsoft.com/office/drawing/2014/main" id="{5D03FEF8-029C-55ED-533D-A78D30FA1AF5}"/>
              </a:ext>
              <a:ext uri="{C183D7F6-B498-43B3-948B-1728B52AA6E4}">
                <adec:decorative xmlns:adec="http://schemas.microsoft.com/office/drawing/2017/decorative" val="1"/>
              </a:ext>
            </a:extLst>
          </p:cNvPr>
          <p:cNvPicPr>
            <a:picLocks noChangeAspect="1"/>
          </p:cNvPicPr>
          <p:nvPr/>
        </p:nvPicPr>
        <p:blipFill>
          <a:blip r:embed="rId4"/>
          <a:srcRect b="49235"/>
          <a:stretch/>
        </p:blipFill>
        <p:spPr>
          <a:xfrm>
            <a:off x="-31330" y="5312207"/>
            <a:ext cx="12223330" cy="1545793"/>
          </a:xfrm>
          <a:prstGeom prst="rect">
            <a:avLst/>
          </a:prstGeom>
        </p:spPr>
      </p:pic>
      <p:sp>
        <p:nvSpPr>
          <p:cNvPr id="3" name="Rubrik 2">
            <a:extLst>
              <a:ext uri="{FF2B5EF4-FFF2-40B4-BE49-F238E27FC236}">
                <a16:creationId xmlns:a16="http://schemas.microsoft.com/office/drawing/2014/main" id="{80944689-B8C1-6B6F-6E1D-4763E1D655D7}"/>
              </a:ext>
            </a:extLst>
          </p:cNvPr>
          <p:cNvSpPr txBox="1">
            <a:spLocks noGrp="1"/>
          </p:cNvSpPr>
          <p:nvPr>
            <p:ph type="title" idx="4294967295"/>
          </p:nvPr>
        </p:nvSpPr>
        <p:spPr>
          <a:xfrm>
            <a:off x="1547210" y="1395685"/>
            <a:ext cx="6265128"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anose="020B0604020202020204" charset="0"/>
                <a:ea typeface="+mn-ea"/>
                <a:cs typeface="+mn-cs"/>
              </a:rPr>
              <a:t>Tillsammans skapar </a:t>
            </a:r>
            <a:br>
              <a:rPr kumimoji="0" lang="sv-SE" sz="4400" b="1" i="0" u="none" strike="noStrike" kern="1200" cap="none" spc="0" normalizeH="0" baseline="0" noProof="0" dirty="0">
                <a:ln>
                  <a:noFill/>
                </a:ln>
                <a:solidFill>
                  <a:srgbClr val="0A3D1F"/>
                </a:solidFill>
                <a:effectLst/>
                <a:uLnTx/>
                <a:uFillTx/>
                <a:latin typeface="Sen" panose="020B0604020202020204" charset="0"/>
                <a:ea typeface="+mn-ea"/>
                <a:cs typeface="+mn-cs"/>
              </a:rPr>
            </a:br>
            <a:r>
              <a:rPr kumimoji="0" lang="sv-SE" sz="4400" b="1" i="0" u="none" strike="noStrike" kern="1200" cap="none" spc="0" normalizeH="0" baseline="0" noProof="0" dirty="0">
                <a:ln>
                  <a:noFill/>
                </a:ln>
                <a:solidFill>
                  <a:srgbClr val="0A3D1F"/>
                </a:solidFill>
                <a:effectLst/>
                <a:uLnTx/>
                <a:uFillTx/>
                <a:latin typeface="Sen" panose="020B0604020202020204" charset="0"/>
                <a:ea typeface="+mn-ea"/>
                <a:cs typeface="+mn-cs"/>
              </a:rPr>
              <a:t>vi jämställdhet</a:t>
            </a:r>
          </a:p>
        </p:txBody>
      </p:sp>
      <p:sp>
        <p:nvSpPr>
          <p:cNvPr id="4" name="textruta 3">
            <a:extLst>
              <a:ext uri="{FF2B5EF4-FFF2-40B4-BE49-F238E27FC236}">
                <a16:creationId xmlns:a16="http://schemas.microsoft.com/office/drawing/2014/main" id="{0083EA8D-46BB-9649-0AF7-575761B01AE2}"/>
              </a:ext>
            </a:extLst>
          </p:cNvPr>
          <p:cNvSpPr txBox="1"/>
          <p:nvPr/>
        </p:nvSpPr>
        <p:spPr>
          <a:xfrm>
            <a:off x="1671152" y="3087415"/>
            <a:ext cx="7670071" cy="2553135"/>
          </a:xfrm>
          <a:prstGeom prst="rect">
            <a:avLst/>
          </a:prstGeom>
          <a:noFill/>
        </p:spPr>
        <p:txBody>
          <a:bodyPr wrap="square" rtlCol="0">
            <a:spAutoFit/>
          </a:bodyPr>
          <a:lstStyle/>
          <a:p>
            <a:pPr lvl="0">
              <a:lnSpc>
                <a:spcPct val="107000"/>
              </a:lnSpc>
              <a:spcAft>
                <a:spcPts val="800"/>
              </a:spcAft>
              <a:buSzPts val="1000"/>
              <a:tabLst>
                <a:tab pos="457200" algn="l"/>
              </a:tabLst>
            </a:pPr>
            <a:r>
              <a:rPr lang="sv-SE" sz="2800" b="1" kern="100" dirty="0">
                <a:effectLst/>
                <a:latin typeface="Europa-Bold" panose="02000000000000000000" pitchFamily="2" charset="77"/>
                <a:ea typeface="Aptos" panose="020B0004020202020204" pitchFamily="34" charset="0"/>
                <a:cs typeface="Times New Roman" panose="02020603050405020304" pitchFamily="18" charset="0"/>
              </a:rPr>
              <a:t>Jämställdhet handlar om:</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Alla individer, oavsett kön, ska ha samma makt och inflytande att forma sitt liv och samhälle.</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Det är en grundläggande mänsklig rättighet, där alla har lika tillgång till möjligheter, rättigheter och ansvar inom alla områden av livet. </a:t>
            </a:r>
          </a:p>
        </p:txBody>
      </p:sp>
      <p:sp>
        <p:nvSpPr>
          <p:cNvPr id="5" name="Ellips 4">
            <a:extLst>
              <a:ext uri="{FF2B5EF4-FFF2-40B4-BE49-F238E27FC236}">
                <a16:creationId xmlns:a16="http://schemas.microsoft.com/office/drawing/2014/main" id="{E9CA4164-618F-FFCC-CCEA-D906EE8E5E6E}"/>
              </a:ext>
            </a:extLst>
          </p:cNvPr>
          <p:cNvSpPr/>
          <p:nvPr/>
        </p:nvSpPr>
        <p:spPr>
          <a:xfrm>
            <a:off x="8498541" y="566800"/>
            <a:ext cx="3022330" cy="3076323"/>
          </a:xfrm>
          <a:prstGeom prst="ellipse">
            <a:avLst/>
          </a:prstGeom>
          <a:solidFill>
            <a:srgbClr val="FBCDAC"/>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ts val="1600"/>
              </a:lnSpc>
              <a:spcAft>
                <a:spcPts val="800"/>
              </a:spcAft>
            </a:pPr>
            <a:r>
              <a:rPr lang="sv-SE" sz="2400" b="1" kern="100" dirty="0">
                <a:solidFill>
                  <a:schemeClr val="tx1"/>
                </a:solidFill>
                <a:effectLst/>
                <a:latin typeface="Europa-Bold" panose="02000000000000000000" pitchFamily="2" charset="77"/>
                <a:ea typeface="Aptos" panose="020B0004020202020204" pitchFamily="34" charset="0"/>
                <a:cs typeface="Times New Roman" panose="02020603050405020304" pitchFamily="18" charset="0"/>
              </a:rPr>
              <a:t>Allt vi gör </a:t>
            </a:r>
          </a:p>
          <a:p>
            <a:pPr algn="ctr">
              <a:lnSpc>
                <a:spcPct val="107000"/>
              </a:lnSpc>
              <a:spcAft>
                <a:spcPts val="800"/>
              </a:spcAft>
            </a:pPr>
            <a:r>
              <a:rPr lang="sv-SE"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Jämställdhet skapas där beslut fattas, där resurser fördelas och normer uppstår. </a:t>
            </a:r>
            <a:endParaRPr lang="sv-SE" strike="sngStrike"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378978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9B846-DA97-60F7-4B2F-0066D68E0449}"/>
            </a:ext>
          </a:extLst>
        </p:cNvPr>
        <p:cNvGrpSpPr/>
        <p:nvPr/>
      </p:nvGrpSpPr>
      <p:grpSpPr>
        <a:xfrm>
          <a:off x="0" y="0"/>
          <a:ext cx="0" cy="0"/>
          <a:chOff x="0" y="0"/>
          <a:chExt cx="0" cy="0"/>
        </a:xfrm>
      </p:grpSpPr>
      <p:sp>
        <p:nvSpPr>
          <p:cNvPr id="10" name="Rektangel 9">
            <a:extLst>
              <a:ext uri="{FF2B5EF4-FFF2-40B4-BE49-F238E27FC236}">
                <a16:creationId xmlns:a16="http://schemas.microsoft.com/office/drawing/2014/main" id="{FE6420A0-B835-C826-1081-A8839669FBD1}"/>
              </a:ext>
              <a:ext uri="{C183D7F6-B498-43B3-948B-1728B52AA6E4}">
                <adec:decorative xmlns:adec="http://schemas.microsoft.com/office/drawing/2017/decorative" val="1"/>
              </a:ext>
            </a:extLst>
          </p:cNvPr>
          <p:cNvSpPr/>
          <p:nvPr/>
        </p:nvSpPr>
        <p:spPr>
          <a:xfrm>
            <a:off x="0" y="0"/>
            <a:ext cx="7114479" cy="6858000"/>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a:extLst>
              <a:ext uri="{FF2B5EF4-FFF2-40B4-BE49-F238E27FC236}">
                <a16:creationId xmlns:a16="http://schemas.microsoft.com/office/drawing/2014/main" id="{20AB1CC0-0438-F423-75A0-83E5529A60ED}"/>
              </a:ext>
              <a:ext uri="{C183D7F6-B498-43B3-948B-1728B52AA6E4}">
                <adec:decorative xmlns:adec="http://schemas.microsoft.com/office/drawing/2017/decorative" val="1"/>
              </a:ext>
            </a:extLst>
          </p:cNvPr>
          <p:cNvPicPr>
            <a:picLocks noChangeAspect="1"/>
          </p:cNvPicPr>
          <p:nvPr/>
        </p:nvPicPr>
        <p:blipFill>
          <a:blip r:embed="rId3"/>
          <a:srcRect t="216" b="25713"/>
          <a:stretch>
            <a:fillRect/>
          </a:stretch>
        </p:blipFill>
        <p:spPr>
          <a:xfrm>
            <a:off x="0" y="0"/>
            <a:ext cx="6550273" cy="6858000"/>
          </a:xfrm>
          <a:prstGeom prst="rect">
            <a:avLst/>
          </a:prstGeom>
        </p:spPr>
      </p:pic>
      <p:sp>
        <p:nvSpPr>
          <p:cNvPr id="11" name="Rektangel 10">
            <a:extLst>
              <a:ext uri="{FF2B5EF4-FFF2-40B4-BE49-F238E27FC236}">
                <a16:creationId xmlns:a16="http://schemas.microsoft.com/office/drawing/2014/main" id="{50357549-A759-D3CD-D30A-D67CE73608B5}"/>
              </a:ext>
              <a:ext uri="{C183D7F6-B498-43B3-948B-1728B52AA6E4}">
                <adec:decorative xmlns:adec="http://schemas.microsoft.com/office/drawing/2017/decorative" val="1"/>
              </a:ext>
            </a:extLst>
          </p:cNvPr>
          <p:cNvSpPr/>
          <p:nvPr/>
        </p:nvSpPr>
        <p:spPr>
          <a:xfrm>
            <a:off x="6550273" y="0"/>
            <a:ext cx="5641725" cy="6858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B5CA57"/>
              </a:solidFill>
            </a:endParaRPr>
          </a:p>
        </p:txBody>
      </p:sp>
      <p:sp>
        <p:nvSpPr>
          <p:cNvPr id="2" name="Rubrik 1">
            <a:extLst>
              <a:ext uri="{FF2B5EF4-FFF2-40B4-BE49-F238E27FC236}">
                <a16:creationId xmlns:a16="http://schemas.microsoft.com/office/drawing/2014/main" id="{66555848-1253-B85F-97E7-482680626E5E}"/>
              </a:ext>
            </a:extLst>
          </p:cNvPr>
          <p:cNvSpPr>
            <a:spLocks noGrp="1"/>
          </p:cNvSpPr>
          <p:nvPr>
            <p:ph type="title"/>
          </p:nvPr>
        </p:nvSpPr>
        <p:spPr>
          <a:xfrm>
            <a:off x="0" y="-1325562"/>
            <a:ext cx="11353800" cy="1159308"/>
          </a:xfrm>
        </p:spPr>
        <p:txBody>
          <a:bodyPr vert="horz" lIns="91440" tIns="45720" rIns="91440" bIns="45720" rtlCol="0" anchor="b">
            <a:normAutofit/>
          </a:bodyPr>
          <a:lstStyle/>
          <a:p>
            <a:r>
              <a:rPr lang="sv-SE" sz="1000" dirty="0" err="1">
                <a:latin typeface="Europa-Regular" panose="02000000000000000000" pitchFamily="2" charset="77"/>
              </a:rPr>
              <a:t>Normide</a:t>
            </a:r>
            <a:r>
              <a:rPr lang="sv-SE" sz="1000" dirty="0">
                <a:latin typeface="Europa-Regular" panose="02000000000000000000" pitchFamily="2" charset="77"/>
              </a:rPr>
              <a:t> </a:t>
            </a:r>
            <a:r>
              <a:rPr lang="sv-SE" sz="1000" dirty="0" err="1">
                <a:latin typeface="Europa-Regular" panose="02000000000000000000" pitchFamily="2" charset="77"/>
              </a:rPr>
              <a:t>tsööpkedh</a:t>
            </a:r>
            <a:r>
              <a:rPr lang="sv-SE" sz="1000" dirty="0">
                <a:latin typeface="Europa-Regular" panose="02000000000000000000" pitchFamily="2" charset="77"/>
              </a:rPr>
              <a:t> Bryt normer </a:t>
            </a:r>
          </a:p>
        </p:txBody>
      </p:sp>
      <p:sp>
        <p:nvSpPr>
          <p:cNvPr id="9" name="textruta 8">
            <a:extLst>
              <a:ext uri="{FF2B5EF4-FFF2-40B4-BE49-F238E27FC236}">
                <a16:creationId xmlns:a16="http://schemas.microsoft.com/office/drawing/2014/main" id="{EDC7B6EA-303B-7D30-A9B0-C49AD20EB9AA}"/>
              </a:ext>
            </a:extLst>
          </p:cNvPr>
          <p:cNvSpPr txBox="1"/>
          <p:nvPr/>
        </p:nvSpPr>
        <p:spPr>
          <a:xfrm>
            <a:off x="7035882" y="1393534"/>
            <a:ext cx="4114800" cy="830997"/>
          </a:xfrm>
          <a:prstGeom prst="rect">
            <a:avLst/>
          </a:prstGeom>
          <a:noFill/>
        </p:spPr>
        <p:txBody>
          <a:bodyPr wrap="square" rtlCol="0">
            <a:spAutoFit/>
          </a:bodyPr>
          <a:lstStyle/>
          <a:p>
            <a:r>
              <a:rPr lang="sv-SE" sz="2400" b="1" dirty="0">
                <a:solidFill>
                  <a:schemeClr val="bg1"/>
                </a:solidFill>
                <a:effectLst/>
                <a:latin typeface="Europa-Bold" panose="02000000000000000000" pitchFamily="2" charset="77"/>
              </a:rPr>
              <a:t>Metod för att synliggöra </a:t>
            </a:r>
            <a:br>
              <a:rPr lang="sv-SE" sz="2400" b="1" dirty="0">
                <a:solidFill>
                  <a:schemeClr val="bg1"/>
                </a:solidFill>
                <a:effectLst/>
                <a:latin typeface="Europa-Bold" panose="02000000000000000000" pitchFamily="2" charset="77"/>
              </a:rPr>
            </a:br>
            <a:r>
              <a:rPr lang="sv-SE" sz="2400" b="1" dirty="0">
                <a:solidFill>
                  <a:schemeClr val="bg1"/>
                </a:solidFill>
                <a:effectLst/>
                <a:latin typeface="Europa-Bold" panose="02000000000000000000" pitchFamily="2" charset="77"/>
              </a:rPr>
              <a:t>och utmana normer.</a:t>
            </a:r>
          </a:p>
        </p:txBody>
      </p:sp>
      <p:sp>
        <p:nvSpPr>
          <p:cNvPr id="8" name="textruta 7">
            <a:extLst>
              <a:ext uri="{FF2B5EF4-FFF2-40B4-BE49-F238E27FC236}">
                <a16:creationId xmlns:a16="http://schemas.microsoft.com/office/drawing/2014/main" id="{86445564-8CC4-5C03-2691-3B486618F2CB}"/>
              </a:ext>
            </a:extLst>
          </p:cNvPr>
          <p:cNvSpPr txBox="1"/>
          <p:nvPr/>
        </p:nvSpPr>
        <p:spPr>
          <a:xfrm>
            <a:off x="7035882" y="2613940"/>
            <a:ext cx="4114800" cy="461665"/>
          </a:xfrm>
          <a:prstGeom prst="rect">
            <a:avLst/>
          </a:prstGeom>
          <a:noFill/>
        </p:spPr>
        <p:txBody>
          <a:bodyPr wrap="square" rtlCol="0">
            <a:spAutoFit/>
          </a:bodyPr>
          <a:lstStyle/>
          <a:p>
            <a:r>
              <a:rPr lang="sv-SE" sz="2400" b="1" dirty="0">
                <a:solidFill>
                  <a:schemeClr val="bg1"/>
                </a:solidFill>
                <a:effectLst/>
                <a:latin typeface="Sen" pitchFamily="2" charset="0"/>
              </a:rPr>
              <a:t>INNEHÅLL</a:t>
            </a:r>
            <a:endParaRPr lang="sv-SE" sz="2800" b="1" dirty="0">
              <a:solidFill>
                <a:schemeClr val="bg1"/>
              </a:solidFill>
              <a:latin typeface="Sen" pitchFamily="2" charset="0"/>
            </a:endParaRPr>
          </a:p>
        </p:txBody>
      </p:sp>
      <p:sp>
        <p:nvSpPr>
          <p:cNvPr id="16" name="textruta 15">
            <a:extLst>
              <a:ext uri="{FF2B5EF4-FFF2-40B4-BE49-F238E27FC236}">
                <a16:creationId xmlns:a16="http://schemas.microsoft.com/office/drawing/2014/main" id="{78623B30-E5AC-EF0D-4A1C-25E44C863E2D}"/>
              </a:ext>
            </a:extLst>
          </p:cNvPr>
          <p:cNvSpPr txBox="1"/>
          <p:nvPr/>
        </p:nvSpPr>
        <p:spPr>
          <a:xfrm>
            <a:off x="7035881" y="3075605"/>
            <a:ext cx="4600409" cy="3067506"/>
          </a:xfrm>
          <a:prstGeom prst="rect">
            <a:avLst/>
          </a:prstGeom>
          <a:noFill/>
        </p:spPr>
        <p:txBody>
          <a:bodyPr wrap="square" rtlCol="0">
            <a:spAutoFit/>
          </a:bodyPr>
          <a:lstStyle/>
          <a:p>
            <a:pPr marL="285750" indent="-285750">
              <a:spcAft>
                <a:spcPts val="1000"/>
              </a:spcAft>
              <a:buFont typeface="Courier New" panose="02070309020205020404" pitchFamily="49" charset="0"/>
              <a:buChar char="o"/>
            </a:pPr>
            <a:r>
              <a:rPr lang="sv-SE" sz="2000" dirty="0">
                <a:solidFill>
                  <a:schemeClr val="bg1"/>
                </a:solidFill>
                <a:latin typeface="Europa-Regular" panose="02000000000000000000" pitchFamily="2" charset="77"/>
              </a:rPr>
              <a:t>Vad normer är och varför normkritik behövs</a:t>
            </a:r>
          </a:p>
          <a:p>
            <a:pPr marL="285750" indent="-285750">
              <a:spcAft>
                <a:spcPts val="1000"/>
              </a:spcAft>
              <a:buFont typeface="Courier New" panose="02070309020205020404" pitchFamily="49" charset="0"/>
              <a:buChar char="o"/>
            </a:pPr>
            <a:r>
              <a:rPr lang="sv-SE" sz="2000" dirty="0">
                <a:solidFill>
                  <a:schemeClr val="bg1"/>
                </a:solidFill>
                <a:latin typeface="Europa-Regular" panose="02000000000000000000" pitchFamily="2" charset="77"/>
              </a:rPr>
              <a:t>Så formas våra normer</a:t>
            </a:r>
          </a:p>
          <a:p>
            <a:pPr marL="285750" indent="-285750">
              <a:spcAft>
                <a:spcPts val="1000"/>
              </a:spcAft>
              <a:buFont typeface="Courier New" panose="02070309020205020404" pitchFamily="49" charset="0"/>
              <a:buChar char="o"/>
            </a:pPr>
            <a:r>
              <a:rPr lang="sv-SE" sz="2000" dirty="0">
                <a:solidFill>
                  <a:schemeClr val="bg1"/>
                </a:solidFill>
                <a:latin typeface="Europa-Regular" panose="02000000000000000000" pitchFamily="2" charset="77"/>
              </a:rPr>
              <a:t>Övning – "Vem är jag bland normerna?”</a:t>
            </a:r>
          </a:p>
          <a:p>
            <a:pPr marL="285750" indent="-285750">
              <a:spcAft>
                <a:spcPts val="1000"/>
              </a:spcAft>
              <a:buFont typeface="Courier New" panose="02070309020205020404" pitchFamily="49" charset="0"/>
              <a:buChar char="o"/>
            </a:pPr>
            <a:r>
              <a:rPr lang="sv-SE" sz="2000" dirty="0">
                <a:solidFill>
                  <a:schemeClr val="bg1"/>
                </a:solidFill>
                <a:latin typeface="Europa-Regular" panose="02000000000000000000" pitchFamily="2" charset="77"/>
              </a:rPr>
              <a:t>Tips – För ett normmedvetet</a:t>
            </a:r>
            <a:br>
              <a:rPr lang="sv-SE" sz="2000" dirty="0">
                <a:solidFill>
                  <a:schemeClr val="bg1"/>
                </a:solidFill>
                <a:latin typeface="Europa-Regular" panose="02000000000000000000" pitchFamily="2" charset="77"/>
              </a:rPr>
            </a:br>
            <a:r>
              <a:rPr lang="sv-SE" sz="2000" dirty="0">
                <a:solidFill>
                  <a:schemeClr val="bg1"/>
                </a:solidFill>
                <a:latin typeface="Europa-Regular" panose="02000000000000000000" pitchFamily="2" charset="77"/>
              </a:rPr>
              <a:t>arbetssätt</a:t>
            </a:r>
          </a:p>
          <a:p>
            <a:endParaRPr lang="sv-SE" sz="2000" dirty="0">
              <a:solidFill>
                <a:schemeClr val="bg1"/>
              </a:solidFill>
              <a:latin typeface="Europa-Regular" panose="02000000000000000000" pitchFamily="2" charset="77"/>
            </a:endParaRPr>
          </a:p>
        </p:txBody>
      </p:sp>
    </p:spTree>
    <p:extLst>
      <p:ext uri="{BB962C8B-B14F-4D97-AF65-F5344CB8AC3E}">
        <p14:creationId xmlns:p14="http://schemas.microsoft.com/office/powerpoint/2010/main" val="1231028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8C364-5090-91E0-C7E2-3E48C5864BCB}"/>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4B6588A1-F8D6-643E-645B-77C5CA3BFC9E}"/>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46" name="textruta 45">
            <a:extLst>
              <a:ext uri="{FF2B5EF4-FFF2-40B4-BE49-F238E27FC236}">
                <a16:creationId xmlns:a16="http://schemas.microsoft.com/office/drawing/2014/main" id="{0ECE7C33-EA31-0148-825E-A669A7E356B8}"/>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1</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2" name="Rubrik 1">
            <a:extLst>
              <a:ext uri="{FF2B5EF4-FFF2-40B4-BE49-F238E27FC236}">
                <a16:creationId xmlns:a16="http://schemas.microsoft.com/office/drawing/2014/main" id="{1457DDC2-0F80-6956-5404-C006758A7E4F}"/>
              </a:ext>
            </a:extLst>
          </p:cNvPr>
          <p:cNvSpPr txBox="1">
            <a:spLocks noGrp="1"/>
          </p:cNvSpPr>
          <p:nvPr>
            <p:ph type="title" idx="4294967295"/>
          </p:nvPr>
        </p:nvSpPr>
        <p:spPr>
          <a:xfrm>
            <a:off x="1547210" y="1668821"/>
            <a:ext cx="909758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Vad är normer? </a:t>
            </a:r>
          </a:p>
        </p:txBody>
      </p:sp>
      <p:pic>
        <p:nvPicPr>
          <p:cNvPr id="14" name="Bildobjekt 13">
            <a:extLst>
              <a:ext uri="{FF2B5EF4-FFF2-40B4-BE49-F238E27FC236}">
                <a16:creationId xmlns:a16="http://schemas.microsoft.com/office/drawing/2014/main" id="{52A4A4C9-0547-7CC4-5F66-97CBD5243EF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787083" y="873396"/>
            <a:ext cx="7772400" cy="519984"/>
          </a:xfrm>
          <a:prstGeom prst="rect">
            <a:avLst/>
          </a:prstGeom>
        </p:spPr>
      </p:pic>
      <p:grpSp>
        <p:nvGrpSpPr>
          <p:cNvPr id="37" name="Grupp 36">
            <a:extLst>
              <a:ext uri="{FF2B5EF4-FFF2-40B4-BE49-F238E27FC236}">
                <a16:creationId xmlns:a16="http://schemas.microsoft.com/office/drawing/2014/main" id="{65E4C419-B797-CD5F-18D3-AD5FB5BD1418}"/>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38" name="Grupp 37">
              <a:extLst>
                <a:ext uri="{FF2B5EF4-FFF2-40B4-BE49-F238E27FC236}">
                  <a16:creationId xmlns:a16="http://schemas.microsoft.com/office/drawing/2014/main" id="{8BB5326A-F99E-C6D7-07B3-7C9329840545}"/>
                </a:ext>
              </a:extLst>
            </p:cNvPr>
            <p:cNvGrpSpPr/>
            <p:nvPr/>
          </p:nvGrpSpPr>
          <p:grpSpPr>
            <a:xfrm>
              <a:off x="0" y="0"/>
              <a:ext cx="12198153" cy="216000"/>
              <a:chOff x="-480372" y="897076"/>
              <a:chExt cx="12198153" cy="216000"/>
            </a:xfrm>
          </p:grpSpPr>
          <p:sp>
            <p:nvSpPr>
              <p:cNvPr id="40" name="Rektangel 39">
                <a:extLst>
                  <a:ext uri="{FF2B5EF4-FFF2-40B4-BE49-F238E27FC236}">
                    <a16:creationId xmlns:a16="http://schemas.microsoft.com/office/drawing/2014/main" id="{B63E2ACD-0527-7ABD-53E0-74788DDD6695}"/>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1" name="Rektangel 40">
                <a:extLst>
                  <a:ext uri="{FF2B5EF4-FFF2-40B4-BE49-F238E27FC236}">
                    <a16:creationId xmlns:a16="http://schemas.microsoft.com/office/drawing/2014/main" id="{FC50613E-425C-11CB-6174-CBA1EE4689DC}"/>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2" name="Rektangel 41">
                <a:extLst>
                  <a:ext uri="{FF2B5EF4-FFF2-40B4-BE49-F238E27FC236}">
                    <a16:creationId xmlns:a16="http://schemas.microsoft.com/office/drawing/2014/main" id="{A380FF47-ECEF-5CB7-8BBD-07AB6A15A455}"/>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3" name="Rektangel 42">
                <a:extLst>
                  <a:ext uri="{FF2B5EF4-FFF2-40B4-BE49-F238E27FC236}">
                    <a16:creationId xmlns:a16="http://schemas.microsoft.com/office/drawing/2014/main" id="{8BECF42F-D4C6-A2AF-D37C-ABC38FC8D5CB}"/>
                  </a:ext>
                </a:extLst>
              </p:cNvPr>
              <p:cNvSpPr/>
              <p:nvPr/>
            </p:nvSpPr>
            <p:spPr>
              <a:xfrm>
                <a:off x="-480372" y="897076"/>
                <a:ext cx="1933200" cy="216000"/>
              </a:xfrm>
              <a:prstGeom prst="rect">
                <a:avLst/>
              </a:prstGeom>
              <a:solidFill>
                <a:srgbClr val="B5C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4" name="Rektangel 43">
                <a:extLst>
                  <a:ext uri="{FF2B5EF4-FFF2-40B4-BE49-F238E27FC236}">
                    <a16:creationId xmlns:a16="http://schemas.microsoft.com/office/drawing/2014/main" id="{224193A2-28EB-8131-2174-2B1E3DAD56A7}"/>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39" name="textruta 38">
              <a:extLst>
                <a:ext uri="{FF2B5EF4-FFF2-40B4-BE49-F238E27FC236}">
                  <a16:creationId xmlns:a16="http://schemas.microsoft.com/office/drawing/2014/main" id="{FE133031-7E96-8DD4-F3A6-C5EBC43DB2E6}"/>
                </a:ext>
              </a:extLst>
            </p:cNvPr>
            <p:cNvSpPr txBox="1"/>
            <p:nvPr/>
          </p:nvSpPr>
          <p:spPr>
            <a:xfrm>
              <a:off x="1919948" y="0"/>
              <a:ext cx="2623930" cy="360850"/>
            </a:xfrm>
            <a:prstGeom prst="rect">
              <a:avLst/>
            </a:prstGeom>
            <a:solidFill>
              <a:srgbClr val="0A3D1F"/>
            </a:solidFill>
          </p:spPr>
          <p:txBody>
            <a:bodyPr wrap="square" lIns="36000" tIns="72000" rIns="36000" bIns="72000" rtlCol="0">
              <a:spAutoFit/>
            </a:bodyPr>
            <a:lstStyle/>
            <a:p>
              <a:pPr algn="ctr"/>
              <a:r>
                <a:rPr lang="sv-SE" sz="1400" dirty="0">
                  <a:solidFill>
                    <a:schemeClr val="bg1"/>
                  </a:solidFill>
                  <a:effectLst/>
                  <a:latin typeface="Europa-Bold" panose="02000000000000000000" pitchFamily="2" charset="77"/>
                </a:rPr>
                <a:t>Normide tsööpkedh</a:t>
              </a:r>
              <a:r>
                <a:rPr lang="sv-SE" sz="1200" dirty="0">
                  <a:solidFill>
                    <a:schemeClr val="bg1"/>
                  </a:solidFill>
                  <a:effectLst/>
                  <a:latin typeface="Europa-Bold" panose="02000000000000000000" pitchFamily="2" charset="77"/>
                </a:rPr>
                <a:t> </a:t>
              </a:r>
              <a:r>
                <a:rPr lang="sv-SE" sz="1100" dirty="0">
                  <a:solidFill>
                    <a:schemeClr val="bg1"/>
                  </a:solidFill>
                  <a:effectLst/>
                  <a:latin typeface="Europa-Bold" panose="02000000000000000000" pitchFamily="2" charset="77"/>
                </a:rPr>
                <a:t>Bryt normer </a:t>
              </a:r>
              <a:endParaRPr lang="sv-SE" sz="1200" dirty="0">
                <a:solidFill>
                  <a:schemeClr val="bg1"/>
                </a:solidFill>
                <a:effectLst/>
                <a:latin typeface="Europa-Bold" panose="02000000000000000000" pitchFamily="2" charset="77"/>
              </a:endParaRPr>
            </a:p>
          </p:txBody>
        </p:sp>
      </p:grpSp>
      <p:sp>
        <p:nvSpPr>
          <p:cNvPr id="5" name="textruta 4">
            <a:extLst>
              <a:ext uri="{FF2B5EF4-FFF2-40B4-BE49-F238E27FC236}">
                <a16:creationId xmlns:a16="http://schemas.microsoft.com/office/drawing/2014/main" id="{C3667D80-2211-6EAC-E3D3-91702712F5B7}"/>
              </a:ext>
            </a:extLst>
          </p:cNvPr>
          <p:cNvSpPr txBox="1"/>
          <p:nvPr/>
        </p:nvSpPr>
        <p:spPr>
          <a:xfrm>
            <a:off x="1655178" y="2612207"/>
            <a:ext cx="9909293" cy="2752869"/>
          </a:xfrm>
          <a:prstGeom prst="rect">
            <a:avLst/>
          </a:prstGeom>
          <a:noFill/>
        </p:spPr>
        <p:txBody>
          <a:bodyPr wrap="square" rtlCol="0">
            <a:spAutoFit/>
          </a:bodyPr>
          <a:lstStyle/>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Normer = osynliga regler som formar hur vi förväntas </a:t>
            </a:r>
            <a:b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tänka, vara och agera.</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De styr vad som anses "normalt" i en viss grupp, miljö eller kultur.</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Normer är föränderliga - märks oftast först när någon </a:t>
            </a:r>
            <a:b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bryter mot dem.</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latin typeface="Europa-Regular" panose="02000000000000000000" pitchFamily="2" charset="77"/>
                <a:ea typeface="Aptos" panose="020B0004020202020204" pitchFamily="34" charset="0"/>
                <a:cs typeface="Times New Roman" panose="02020603050405020304" pitchFamily="18" charset="0"/>
              </a:rPr>
              <a:t>S</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kapa</a:t>
            </a:r>
            <a:r>
              <a:rPr lang="sv-SE" sz="2400" b="1" kern="100" dirty="0">
                <a:effectLst/>
                <a:latin typeface="Europa-Regular" panose="02000000000000000000" pitchFamily="2" charset="77"/>
                <a:ea typeface="Aptos" panose="020B0004020202020204" pitchFamily="34" charset="0"/>
                <a:cs typeface="Times New Roman" panose="02020603050405020304" pitchFamily="18" charset="0"/>
              </a:rPr>
              <a:t>r</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 tillhörighet och begränsa</a:t>
            </a:r>
            <a:r>
              <a:rPr lang="sv-SE" sz="2400" b="1" kern="100" dirty="0">
                <a:effectLst/>
                <a:latin typeface="Europa-Regular" panose="02000000000000000000" pitchFamily="2" charset="77"/>
                <a:ea typeface="Aptos" panose="020B0004020202020204" pitchFamily="34" charset="0"/>
                <a:cs typeface="Times New Roman" panose="02020603050405020304" pitchFamily="18" charset="0"/>
              </a:rPr>
              <a:t>r</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 handlingsutrymme.</a:t>
            </a:r>
            <a:endParaRPr lang="sv-SE" sz="2400" strike="sngStrike"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4" name="textruta 3">
            <a:hlinkClick r:id="rId4" action="ppaction://hlinksldjump"/>
            <a:extLst>
              <a:ext uri="{FF2B5EF4-FFF2-40B4-BE49-F238E27FC236}">
                <a16:creationId xmlns:a16="http://schemas.microsoft.com/office/drawing/2014/main" id="{8B0023DD-C239-D95C-6A41-964739F470EE}"/>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386283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1F879-1BBF-5347-75E6-5DF76432526B}"/>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23BEA235-1E2D-9A13-AA5B-4AB84FB62F8C}"/>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28" name="textruta 27">
            <a:extLst>
              <a:ext uri="{FF2B5EF4-FFF2-40B4-BE49-F238E27FC236}">
                <a16:creationId xmlns:a16="http://schemas.microsoft.com/office/drawing/2014/main" id="{B29A9E6D-A50A-DCCB-9896-074A964CB1E1}"/>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2</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2" name="Rubrik 1">
            <a:extLst>
              <a:ext uri="{FF2B5EF4-FFF2-40B4-BE49-F238E27FC236}">
                <a16:creationId xmlns:a16="http://schemas.microsoft.com/office/drawing/2014/main" id="{200357CF-7169-089F-3FBE-74C1C712C228}"/>
              </a:ext>
            </a:extLst>
          </p:cNvPr>
          <p:cNvSpPr txBox="1">
            <a:spLocks noGrp="1"/>
          </p:cNvSpPr>
          <p:nvPr>
            <p:ph type="title" idx="4294967295"/>
          </p:nvPr>
        </p:nvSpPr>
        <p:spPr>
          <a:xfrm>
            <a:off x="1031875" y="1402261"/>
            <a:ext cx="909758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Vad är normkritik? </a:t>
            </a:r>
          </a:p>
        </p:txBody>
      </p:sp>
      <p:sp>
        <p:nvSpPr>
          <p:cNvPr id="10" name="Ellips 9">
            <a:extLst>
              <a:ext uri="{FF2B5EF4-FFF2-40B4-BE49-F238E27FC236}">
                <a16:creationId xmlns:a16="http://schemas.microsoft.com/office/drawing/2014/main" id="{C86999C8-58A0-DBF0-EC58-A3565F7F15FA}"/>
              </a:ext>
            </a:extLst>
          </p:cNvPr>
          <p:cNvSpPr/>
          <p:nvPr/>
        </p:nvSpPr>
        <p:spPr>
          <a:xfrm>
            <a:off x="959878" y="2405480"/>
            <a:ext cx="3584000" cy="364802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ct val="107000"/>
              </a:lnSpc>
              <a:spcAft>
                <a:spcPts val="800"/>
              </a:spcAft>
            </a:pPr>
            <a:endParaRPr lang="sv-SE" sz="2800" b="1" kern="100" dirty="0">
              <a:solidFill>
                <a:srgbClr val="0A3D1F"/>
              </a:solidFill>
              <a:effectLst/>
              <a:latin typeface="Europa-Bold" panose="02000000000000000000" pitchFamily="2" charset="77"/>
              <a:ea typeface="Aptos" panose="020B0004020202020204" pitchFamily="34" charset="0"/>
              <a:cs typeface="Times New Roman" panose="02020603050405020304" pitchFamily="18" charset="0"/>
            </a:endParaRPr>
          </a:p>
          <a:p>
            <a:pPr algn="ctr">
              <a:lnSpc>
                <a:spcPct val="107000"/>
              </a:lnSpc>
              <a:spcAft>
                <a:spcPts val="800"/>
              </a:spcAft>
            </a:pPr>
            <a:r>
              <a:rPr lang="sv-SE" sz="2800" b="1" kern="100" dirty="0">
                <a:solidFill>
                  <a:srgbClr val="0A3D1F"/>
                </a:solidFill>
                <a:effectLst/>
                <a:latin typeface="Europa-Bold" panose="02000000000000000000" pitchFamily="2" charset="77"/>
                <a:ea typeface="Aptos" panose="020B0004020202020204" pitchFamily="34" charset="0"/>
                <a:cs typeface="Times New Roman" panose="02020603050405020304" pitchFamily="18" charset="0"/>
              </a:rPr>
              <a:t>Normkritik</a:t>
            </a:r>
            <a:r>
              <a:rPr lang="sv-SE" sz="2800"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 = </a:t>
            </a:r>
          </a:p>
          <a:p>
            <a:pPr algn="ctr">
              <a:lnSpc>
                <a:spcPct val="107000"/>
              </a:lnSpc>
              <a:spcAft>
                <a:spcPts val="800"/>
              </a:spcAft>
            </a:pPr>
            <a:r>
              <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ett verktyg för att förstå varför ojämlikhet uppstår och hjälper oss skapa mer jämlika och inkluderande sammanhang.</a:t>
            </a:r>
          </a:p>
          <a:p>
            <a:pPr algn="ctr">
              <a:lnSpc>
                <a:spcPct val="107000"/>
              </a:lnSpc>
              <a:spcAft>
                <a:spcPts val="800"/>
              </a:spcAft>
            </a:pPr>
            <a:endPar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5" name="Ellips 4">
            <a:extLst>
              <a:ext uri="{FF2B5EF4-FFF2-40B4-BE49-F238E27FC236}">
                <a16:creationId xmlns:a16="http://schemas.microsoft.com/office/drawing/2014/main" id="{A0BFDAF7-FA5D-FB37-BA62-48920096FECE}"/>
              </a:ext>
            </a:extLst>
          </p:cNvPr>
          <p:cNvSpPr/>
          <p:nvPr/>
        </p:nvSpPr>
        <p:spPr>
          <a:xfrm>
            <a:off x="4883514" y="2409287"/>
            <a:ext cx="3008171" cy="3061911"/>
          </a:xfrm>
          <a:prstGeom prst="ellipse">
            <a:avLst/>
          </a:prstGeom>
          <a:solidFill>
            <a:srgbClr val="8DC18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800" kern="0" dirty="0">
                <a:solidFill>
                  <a:schemeClr val="tx1"/>
                </a:solidFill>
                <a:effectLst/>
                <a:latin typeface="Europa-Regular" panose="02000000000000000000" pitchFamily="2" charset="77"/>
                <a:ea typeface="Times New Roman" panose="02020603050405020304" pitchFamily="18" charset="0"/>
                <a:cs typeface="Times New Roman" panose="02020603050405020304" pitchFamily="18" charset="0"/>
              </a:rPr>
              <a:t>Det handlar kortfattat om att: </a:t>
            </a:r>
          </a:p>
          <a:p>
            <a:pPr algn="ctr"/>
            <a:r>
              <a:rPr lang="sv-SE" sz="1800" b="1" kern="0" dirty="0">
                <a:solidFill>
                  <a:schemeClr val="tx1"/>
                </a:solidFill>
                <a:effectLst/>
                <a:latin typeface="Europa-Bold" panose="02000000000000000000" pitchFamily="2" charset="77"/>
                <a:ea typeface="Times New Roman" panose="02020603050405020304" pitchFamily="18" charset="0"/>
                <a:cs typeface="Times New Roman" panose="02020603050405020304" pitchFamily="18" charset="0"/>
              </a:rPr>
              <a:t>Upptäcka osynliga normer</a:t>
            </a:r>
            <a:r>
              <a:rPr lang="sv-SE" sz="1800" b="1" kern="0" dirty="0">
                <a:solidFill>
                  <a:schemeClr val="tx1"/>
                </a:solidFill>
                <a:latin typeface="Europa-Bold" panose="02000000000000000000" pitchFamily="2" charset="77"/>
                <a:ea typeface="Times New Roman" panose="02020603050405020304" pitchFamily="18" charset="0"/>
                <a:cs typeface="Times New Roman" panose="02020603050405020304" pitchFamily="18" charset="0"/>
              </a:rPr>
              <a:t>.</a:t>
            </a:r>
            <a:endParaRPr lang="sv-SE" b="1" kern="100" dirty="0">
              <a:solidFill>
                <a:schemeClr val="tx1"/>
              </a:solidFill>
              <a:effectLst/>
              <a:latin typeface="Europa-Bold" panose="02000000000000000000" pitchFamily="2" charset="77"/>
              <a:ea typeface="Aptos" panose="020B0004020202020204" pitchFamily="34" charset="0"/>
              <a:cs typeface="Times New Roman" panose="02020603050405020304" pitchFamily="18" charset="0"/>
            </a:endParaRPr>
          </a:p>
        </p:txBody>
      </p:sp>
      <p:grpSp>
        <p:nvGrpSpPr>
          <p:cNvPr id="12" name="Grupp 11">
            <a:extLst>
              <a:ext uri="{FF2B5EF4-FFF2-40B4-BE49-F238E27FC236}">
                <a16:creationId xmlns:a16="http://schemas.microsoft.com/office/drawing/2014/main" id="{7B58DE3D-A8A8-35D3-4C54-E79BD8E08DE4}"/>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0" name="Grupp 19">
              <a:extLst>
                <a:ext uri="{FF2B5EF4-FFF2-40B4-BE49-F238E27FC236}">
                  <a16:creationId xmlns:a16="http://schemas.microsoft.com/office/drawing/2014/main" id="{2088B117-9D81-8524-D8E2-600725F36F18}"/>
                </a:ext>
              </a:extLst>
            </p:cNvPr>
            <p:cNvGrpSpPr/>
            <p:nvPr/>
          </p:nvGrpSpPr>
          <p:grpSpPr>
            <a:xfrm>
              <a:off x="0" y="0"/>
              <a:ext cx="12198153" cy="216000"/>
              <a:chOff x="-480372" y="897076"/>
              <a:chExt cx="12198153" cy="216000"/>
            </a:xfrm>
          </p:grpSpPr>
          <p:sp>
            <p:nvSpPr>
              <p:cNvPr id="22" name="Rektangel 21">
                <a:extLst>
                  <a:ext uri="{FF2B5EF4-FFF2-40B4-BE49-F238E27FC236}">
                    <a16:creationId xmlns:a16="http://schemas.microsoft.com/office/drawing/2014/main" id="{7024E5A3-484C-58C4-4DAC-5EFCAE965A15}"/>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3" name="Rektangel 22">
                <a:extLst>
                  <a:ext uri="{FF2B5EF4-FFF2-40B4-BE49-F238E27FC236}">
                    <a16:creationId xmlns:a16="http://schemas.microsoft.com/office/drawing/2014/main" id="{9102D42E-74F5-0BEA-F01D-4498E156CC48}"/>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23">
                <a:extLst>
                  <a:ext uri="{FF2B5EF4-FFF2-40B4-BE49-F238E27FC236}">
                    <a16:creationId xmlns:a16="http://schemas.microsoft.com/office/drawing/2014/main" id="{658410FB-9FD7-7D0C-5F39-F3076D1567AB}"/>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24">
                <a:extLst>
                  <a:ext uri="{FF2B5EF4-FFF2-40B4-BE49-F238E27FC236}">
                    <a16:creationId xmlns:a16="http://schemas.microsoft.com/office/drawing/2014/main" id="{9B6B441F-2372-C552-CA91-7C805157C0BB}"/>
                  </a:ext>
                </a:extLst>
              </p:cNvPr>
              <p:cNvSpPr/>
              <p:nvPr/>
            </p:nvSpPr>
            <p:spPr>
              <a:xfrm>
                <a:off x="-480372" y="897076"/>
                <a:ext cx="1933200" cy="216000"/>
              </a:xfrm>
              <a:prstGeom prst="rect">
                <a:avLst/>
              </a:prstGeom>
              <a:solidFill>
                <a:srgbClr val="B5C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25">
                <a:extLst>
                  <a:ext uri="{FF2B5EF4-FFF2-40B4-BE49-F238E27FC236}">
                    <a16:creationId xmlns:a16="http://schemas.microsoft.com/office/drawing/2014/main" id="{6C020EF0-2008-21EB-AE43-AEE4DD1693F3}"/>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1" name="textruta 20">
              <a:extLst>
                <a:ext uri="{FF2B5EF4-FFF2-40B4-BE49-F238E27FC236}">
                  <a16:creationId xmlns:a16="http://schemas.microsoft.com/office/drawing/2014/main" id="{026E2DEF-E6F7-EA11-85A2-6D42044F4F3A}"/>
                </a:ext>
              </a:extLst>
            </p:cNvPr>
            <p:cNvSpPr txBox="1"/>
            <p:nvPr/>
          </p:nvSpPr>
          <p:spPr>
            <a:xfrm>
              <a:off x="1919948" y="0"/>
              <a:ext cx="2623930" cy="360850"/>
            </a:xfrm>
            <a:prstGeom prst="rect">
              <a:avLst/>
            </a:prstGeom>
            <a:solidFill>
              <a:srgbClr val="0A3D1F"/>
            </a:solidFill>
          </p:spPr>
          <p:txBody>
            <a:bodyPr wrap="square" lIns="36000" tIns="72000" rIns="36000" bIns="72000" rtlCol="0">
              <a:spAutoFit/>
            </a:bodyPr>
            <a:lstStyle/>
            <a:p>
              <a:pPr algn="ctr"/>
              <a:r>
                <a:rPr lang="sv-SE" sz="1400" dirty="0">
                  <a:solidFill>
                    <a:schemeClr val="bg1"/>
                  </a:solidFill>
                  <a:effectLst/>
                  <a:latin typeface="Europa-Bold" panose="02000000000000000000" pitchFamily="2" charset="77"/>
                </a:rPr>
                <a:t>Normide tsööpkedh</a:t>
              </a:r>
              <a:r>
                <a:rPr lang="sv-SE" sz="1200" dirty="0">
                  <a:solidFill>
                    <a:schemeClr val="bg1"/>
                  </a:solidFill>
                  <a:effectLst/>
                  <a:latin typeface="Europa-Bold" panose="02000000000000000000" pitchFamily="2" charset="77"/>
                </a:rPr>
                <a:t> </a:t>
              </a:r>
              <a:r>
                <a:rPr lang="sv-SE" sz="1100" dirty="0">
                  <a:solidFill>
                    <a:schemeClr val="bg1"/>
                  </a:solidFill>
                  <a:effectLst/>
                  <a:latin typeface="Europa-Bold" panose="02000000000000000000" pitchFamily="2" charset="77"/>
                </a:rPr>
                <a:t>Bryt normer </a:t>
              </a:r>
              <a:endParaRPr lang="sv-SE" sz="1200" dirty="0">
                <a:solidFill>
                  <a:schemeClr val="bg1"/>
                </a:solidFill>
                <a:effectLst/>
                <a:latin typeface="Europa-Bold" panose="02000000000000000000" pitchFamily="2" charset="77"/>
              </a:endParaRPr>
            </a:p>
          </p:txBody>
        </p:sp>
      </p:grpSp>
      <p:sp>
        <p:nvSpPr>
          <p:cNvPr id="9" name="Ellips 8">
            <a:extLst>
              <a:ext uri="{FF2B5EF4-FFF2-40B4-BE49-F238E27FC236}">
                <a16:creationId xmlns:a16="http://schemas.microsoft.com/office/drawing/2014/main" id="{24762998-626A-7552-9151-FEBBEDA775D8}"/>
              </a:ext>
            </a:extLst>
          </p:cNvPr>
          <p:cNvSpPr/>
          <p:nvPr/>
        </p:nvSpPr>
        <p:spPr>
          <a:xfrm>
            <a:off x="8231321" y="2407382"/>
            <a:ext cx="3011911" cy="3065719"/>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2400" b="1" kern="100" dirty="0">
                <a:solidFill>
                  <a:schemeClr val="bg1"/>
                </a:solidFill>
                <a:effectLst/>
                <a:latin typeface="Europa-Bold" panose="02000000000000000000" pitchFamily="2" charset="77"/>
                <a:ea typeface="Aptos" panose="020B0004020202020204" pitchFamily="34" charset="0"/>
                <a:cs typeface="Times New Roman" panose="02020603050405020304" pitchFamily="18" charset="0"/>
              </a:rPr>
              <a:t>Reflektions-frågor</a:t>
            </a:r>
            <a:r>
              <a:rPr lang="sv-SE" sz="24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t>: </a:t>
            </a:r>
          </a:p>
          <a:p>
            <a:pPr algn="ctr"/>
            <a:r>
              <a:rPr lang="sv-SE" dirty="0">
                <a:latin typeface="Europa-Regular" panose="02000000000000000000" pitchFamily="2" charset="77"/>
              </a:rPr>
              <a:t>Vem gynnas av normerna?</a:t>
            </a:r>
          </a:p>
          <a:p>
            <a:pPr algn="ctr"/>
            <a:r>
              <a:rPr lang="sv-SE" dirty="0">
                <a:latin typeface="Europa-Regular" panose="02000000000000000000" pitchFamily="2" charset="77"/>
              </a:rPr>
              <a:t>Vem osynliggörs av normerna?</a:t>
            </a:r>
            <a:r>
              <a:rPr lang="sv-SE" sz="1600" dirty="0">
                <a:latin typeface="Europa-Regular" panose="02000000000000000000" pitchFamily="2" charset="77"/>
              </a:rPr>
              <a:t> </a:t>
            </a:r>
            <a:endParaRPr lang="sv-SE" sz="1600" i="1"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27" name="textruta 26">
            <a:hlinkClick r:id="rId3" action="ppaction://hlinksldjump"/>
            <a:extLst>
              <a:ext uri="{FF2B5EF4-FFF2-40B4-BE49-F238E27FC236}">
                <a16:creationId xmlns:a16="http://schemas.microsoft.com/office/drawing/2014/main" id="{7703A527-C56F-8BFC-E211-41D67A4B5B07}"/>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3762905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265ED-2F1E-CCC6-21EB-4B9272ED3025}"/>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5D93666F-62EB-779E-D73D-5930A4FA698B}"/>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38" name="textruta 37">
            <a:extLst>
              <a:ext uri="{FF2B5EF4-FFF2-40B4-BE49-F238E27FC236}">
                <a16:creationId xmlns:a16="http://schemas.microsoft.com/office/drawing/2014/main" id="{402BC35E-DCA6-95A9-A09A-6443E3EC8331}"/>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3</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2" name="Rubrik 1">
            <a:extLst>
              <a:ext uri="{FF2B5EF4-FFF2-40B4-BE49-F238E27FC236}">
                <a16:creationId xmlns:a16="http://schemas.microsoft.com/office/drawing/2014/main" id="{D51C98AB-F2A3-B636-0DD3-255D71ACF0B2}"/>
              </a:ext>
            </a:extLst>
          </p:cNvPr>
          <p:cNvSpPr txBox="1">
            <a:spLocks noGrp="1"/>
          </p:cNvSpPr>
          <p:nvPr>
            <p:ph type="title" idx="4294967295"/>
          </p:nvPr>
        </p:nvSpPr>
        <p:spPr>
          <a:xfrm>
            <a:off x="1547209" y="1433872"/>
            <a:ext cx="8734645"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Så formas våra normer   </a:t>
            </a:r>
          </a:p>
        </p:txBody>
      </p:sp>
      <p:grpSp>
        <p:nvGrpSpPr>
          <p:cNvPr id="27" name="Grupp 26">
            <a:extLst>
              <a:ext uri="{FF2B5EF4-FFF2-40B4-BE49-F238E27FC236}">
                <a16:creationId xmlns:a16="http://schemas.microsoft.com/office/drawing/2014/main" id="{9C3F5F57-81C1-1FC1-4C93-7CFF3179E611}"/>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8" name="Grupp 27">
              <a:extLst>
                <a:ext uri="{FF2B5EF4-FFF2-40B4-BE49-F238E27FC236}">
                  <a16:creationId xmlns:a16="http://schemas.microsoft.com/office/drawing/2014/main" id="{49E092FA-FBF0-61AC-FEB2-E8E6D98ED435}"/>
                </a:ext>
              </a:extLst>
            </p:cNvPr>
            <p:cNvGrpSpPr/>
            <p:nvPr/>
          </p:nvGrpSpPr>
          <p:grpSpPr>
            <a:xfrm>
              <a:off x="0" y="0"/>
              <a:ext cx="12198153" cy="216000"/>
              <a:chOff x="-480372" y="897076"/>
              <a:chExt cx="12198153" cy="216000"/>
            </a:xfrm>
          </p:grpSpPr>
          <p:sp>
            <p:nvSpPr>
              <p:cNvPr id="30" name="Rektangel 29">
                <a:extLst>
                  <a:ext uri="{FF2B5EF4-FFF2-40B4-BE49-F238E27FC236}">
                    <a16:creationId xmlns:a16="http://schemas.microsoft.com/office/drawing/2014/main" id="{727C9984-E5F2-2437-F6FB-8784257840F6}"/>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AA41B19F-5507-4C93-073A-5EE1F9F047CD}"/>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2" name="Rektangel 31">
                <a:extLst>
                  <a:ext uri="{FF2B5EF4-FFF2-40B4-BE49-F238E27FC236}">
                    <a16:creationId xmlns:a16="http://schemas.microsoft.com/office/drawing/2014/main" id="{8FAB3604-27C1-64CB-EA35-AF928CBA1051}"/>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3" name="Rektangel 32">
                <a:extLst>
                  <a:ext uri="{FF2B5EF4-FFF2-40B4-BE49-F238E27FC236}">
                    <a16:creationId xmlns:a16="http://schemas.microsoft.com/office/drawing/2014/main" id="{6AB7C88A-29CD-E173-AACF-2D6EF46020D5}"/>
                  </a:ext>
                </a:extLst>
              </p:cNvPr>
              <p:cNvSpPr/>
              <p:nvPr/>
            </p:nvSpPr>
            <p:spPr>
              <a:xfrm>
                <a:off x="-480372" y="897076"/>
                <a:ext cx="1933200" cy="216000"/>
              </a:xfrm>
              <a:prstGeom prst="rect">
                <a:avLst/>
              </a:prstGeom>
              <a:solidFill>
                <a:srgbClr val="B5C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4" name="Rektangel 33">
                <a:extLst>
                  <a:ext uri="{FF2B5EF4-FFF2-40B4-BE49-F238E27FC236}">
                    <a16:creationId xmlns:a16="http://schemas.microsoft.com/office/drawing/2014/main" id="{38B8B975-FF42-7D47-6CF7-C473A2E5FB7D}"/>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9" name="textruta 28">
              <a:extLst>
                <a:ext uri="{FF2B5EF4-FFF2-40B4-BE49-F238E27FC236}">
                  <a16:creationId xmlns:a16="http://schemas.microsoft.com/office/drawing/2014/main" id="{3C3FD272-12CA-708E-8EF0-7E5A114BE3B6}"/>
                </a:ext>
              </a:extLst>
            </p:cNvPr>
            <p:cNvSpPr txBox="1"/>
            <p:nvPr/>
          </p:nvSpPr>
          <p:spPr>
            <a:xfrm>
              <a:off x="1919948" y="0"/>
              <a:ext cx="2623930" cy="360850"/>
            </a:xfrm>
            <a:prstGeom prst="rect">
              <a:avLst/>
            </a:prstGeom>
            <a:solidFill>
              <a:srgbClr val="0A3D1F"/>
            </a:solidFill>
          </p:spPr>
          <p:txBody>
            <a:bodyPr wrap="square" lIns="36000" tIns="72000" rIns="36000" bIns="72000" rtlCol="0">
              <a:spAutoFit/>
            </a:bodyPr>
            <a:lstStyle/>
            <a:p>
              <a:pPr algn="ctr"/>
              <a:r>
                <a:rPr lang="sv-SE" sz="1400" dirty="0">
                  <a:solidFill>
                    <a:schemeClr val="bg1"/>
                  </a:solidFill>
                  <a:effectLst/>
                  <a:latin typeface="Europa-Bold" panose="02000000000000000000" pitchFamily="2" charset="77"/>
                </a:rPr>
                <a:t>Normide tsööpkedh</a:t>
              </a:r>
              <a:r>
                <a:rPr lang="sv-SE" sz="1200" dirty="0">
                  <a:solidFill>
                    <a:schemeClr val="bg1"/>
                  </a:solidFill>
                  <a:effectLst/>
                  <a:latin typeface="Europa-Bold" panose="02000000000000000000" pitchFamily="2" charset="77"/>
                </a:rPr>
                <a:t> </a:t>
              </a:r>
              <a:r>
                <a:rPr lang="sv-SE" sz="1100" dirty="0">
                  <a:solidFill>
                    <a:schemeClr val="bg1"/>
                  </a:solidFill>
                  <a:effectLst/>
                  <a:latin typeface="Europa-Bold" panose="02000000000000000000" pitchFamily="2" charset="77"/>
                </a:rPr>
                <a:t>Bryt normer </a:t>
              </a:r>
              <a:endParaRPr lang="sv-SE" sz="1200" dirty="0">
                <a:solidFill>
                  <a:schemeClr val="bg1"/>
                </a:solidFill>
                <a:effectLst/>
                <a:latin typeface="Europa-Bold" panose="02000000000000000000" pitchFamily="2" charset="77"/>
              </a:endParaRPr>
            </a:p>
          </p:txBody>
        </p:sp>
      </p:grpSp>
      <p:sp>
        <p:nvSpPr>
          <p:cNvPr id="5" name="textruta 4">
            <a:extLst>
              <a:ext uri="{FF2B5EF4-FFF2-40B4-BE49-F238E27FC236}">
                <a16:creationId xmlns:a16="http://schemas.microsoft.com/office/drawing/2014/main" id="{592C3DAE-16AF-5065-1C74-984FDD175E5F}"/>
              </a:ext>
            </a:extLst>
          </p:cNvPr>
          <p:cNvSpPr txBox="1"/>
          <p:nvPr/>
        </p:nvSpPr>
        <p:spPr>
          <a:xfrm>
            <a:off x="1547209" y="2400845"/>
            <a:ext cx="9282155" cy="3021853"/>
          </a:xfrm>
          <a:prstGeom prst="rect">
            <a:avLst/>
          </a:prstGeom>
          <a:noFill/>
        </p:spPr>
        <p:txBody>
          <a:bodyPr wrap="square" rtlCol="0">
            <a:spAutoFit/>
          </a:bodyPr>
          <a:lstStyle/>
          <a:p>
            <a:pPr marL="342900" lvl="0"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Normer och </a:t>
            </a:r>
            <a:r>
              <a:rPr lang="sv-SE" sz="2200" kern="100" dirty="0" err="1">
                <a:effectLst/>
                <a:latin typeface="Europa-Regular" panose="02000000000000000000" pitchFamily="2" charset="77"/>
                <a:ea typeface="Aptos" panose="020B0004020202020204" pitchFamily="34" charset="0"/>
                <a:cs typeface="Times New Roman" panose="02020603050405020304" pitchFamily="18" charset="0"/>
              </a:rPr>
              <a:t>aerpiemaahtoe</a:t>
            </a: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 är nära sammankopplade.</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200" kern="100" dirty="0" err="1">
                <a:effectLst/>
                <a:latin typeface="Europa-Regular" panose="02000000000000000000" pitchFamily="2" charset="77"/>
                <a:ea typeface="Aptos" panose="020B0004020202020204" pitchFamily="34" charset="0"/>
                <a:cs typeface="Times New Roman" panose="02020603050405020304" pitchFamily="18" charset="0"/>
              </a:rPr>
              <a:t>Aerpiemaahtoe</a:t>
            </a: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 = traditionell samisk kunskap, </a:t>
            </a:r>
            <a:b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överförd genom generationer.</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Formar samiska normer, attityder, ideal och värderingar. </a:t>
            </a:r>
          </a:p>
          <a:p>
            <a:pPr marL="342900"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Vi tillhör flera grupper med olika normer såsom familj- generations </a:t>
            </a:r>
            <a:b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och geografisk tillhörighet.</a:t>
            </a:r>
          </a:p>
          <a:p>
            <a:pPr marL="342900"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Vi kan ha flera kulturella normer samtidigt, såsom samiska och svenska. </a:t>
            </a:r>
          </a:p>
        </p:txBody>
      </p:sp>
      <p:sp>
        <p:nvSpPr>
          <p:cNvPr id="37" name="textruta 36">
            <a:hlinkClick r:id="rId3" action="ppaction://hlinksldjump"/>
            <a:extLst>
              <a:ext uri="{FF2B5EF4-FFF2-40B4-BE49-F238E27FC236}">
                <a16:creationId xmlns:a16="http://schemas.microsoft.com/office/drawing/2014/main" id="{A1F3695B-4A1C-4FB1-CC52-CE90264C6912}"/>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845155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2B0FC-6CA9-8380-741A-11B2534C4982}"/>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D8078EC7-5D93-B44A-E179-BFF6A75C074B}"/>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5" name="Ellips 4">
            <a:extLst>
              <a:ext uri="{FF2B5EF4-FFF2-40B4-BE49-F238E27FC236}">
                <a16:creationId xmlns:a16="http://schemas.microsoft.com/office/drawing/2014/main" id="{0D4A9D9B-1F1F-27CB-D849-106DD03B5A08}"/>
              </a:ext>
              <a:ext uri="{C183D7F6-B498-43B3-948B-1728B52AA6E4}">
                <adec:decorative xmlns:adec="http://schemas.microsoft.com/office/drawing/2017/decorative" val="1"/>
              </a:ext>
            </a:extLst>
          </p:cNvPr>
          <p:cNvSpPr/>
          <p:nvPr/>
        </p:nvSpPr>
        <p:spPr>
          <a:xfrm>
            <a:off x="2478575" y="-349319"/>
            <a:ext cx="7636698" cy="777312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28" name="textruta 27">
            <a:extLst>
              <a:ext uri="{FF2B5EF4-FFF2-40B4-BE49-F238E27FC236}">
                <a16:creationId xmlns:a16="http://schemas.microsoft.com/office/drawing/2014/main" id="{084264A8-945D-517F-A429-8AD4BD1E5758}"/>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4</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2" name="Rubrik 1">
            <a:extLst>
              <a:ext uri="{FF2B5EF4-FFF2-40B4-BE49-F238E27FC236}">
                <a16:creationId xmlns:a16="http://schemas.microsoft.com/office/drawing/2014/main" id="{6A95A425-9713-7B69-40CD-577D80C9D75A}"/>
              </a:ext>
            </a:extLst>
          </p:cNvPr>
          <p:cNvSpPr txBox="1">
            <a:spLocks noGrp="1"/>
          </p:cNvSpPr>
          <p:nvPr>
            <p:ph type="title" idx="4294967295"/>
          </p:nvPr>
        </p:nvSpPr>
        <p:spPr>
          <a:xfrm>
            <a:off x="3425943" y="1639518"/>
            <a:ext cx="5923313"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EXEMPEL </a:t>
            </a:r>
            <a:br>
              <a:rPr kumimoji="0" lang="sv-SE" sz="36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br>
            <a:r>
              <a:rPr kumimoji="0" lang="sv-SE" sz="36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Könsnormer </a:t>
            </a:r>
            <a:endParaRPr kumimoji="0" lang="sv-SE" sz="3600" b="1" i="0" u="none" strike="noStrike" kern="1200" cap="none" spc="0" normalizeH="0" baseline="0" noProof="0" dirty="0">
              <a:ln>
                <a:noFill/>
              </a:ln>
              <a:solidFill>
                <a:srgbClr val="0A3D1F"/>
              </a:solidFill>
              <a:effectLst/>
              <a:uLnTx/>
              <a:uFillTx/>
              <a:latin typeface="Europa-Bold" panose="02000000000000000000" pitchFamily="2" charset="77"/>
              <a:ea typeface="+mn-ea"/>
              <a:cs typeface="+mn-cs"/>
            </a:endParaRPr>
          </a:p>
        </p:txBody>
      </p:sp>
      <p:sp>
        <p:nvSpPr>
          <p:cNvPr id="4" name="textruta 3">
            <a:extLst>
              <a:ext uri="{FF2B5EF4-FFF2-40B4-BE49-F238E27FC236}">
                <a16:creationId xmlns:a16="http://schemas.microsoft.com/office/drawing/2014/main" id="{A307A8D0-E871-2966-D134-DB3D5C1416D7}"/>
              </a:ext>
            </a:extLst>
          </p:cNvPr>
          <p:cNvSpPr txBox="1"/>
          <p:nvPr/>
        </p:nvSpPr>
        <p:spPr>
          <a:xfrm>
            <a:off x="3352959" y="2984697"/>
            <a:ext cx="5923313" cy="1886927"/>
          </a:xfrm>
          <a:prstGeom prst="rect">
            <a:avLst/>
          </a:prstGeom>
          <a:noFill/>
        </p:spPr>
        <p:txBody>
          <a:bodyPr wrap="square" rtlCol="0">
            <a:spAutoFit/>
          </a:bodyPr>
          <a:lstStyle/>
          <a:p>
            <a:pPr lvl="0" algn="ctr">
              <a:lnSpc>
                <a:spcPct val="107000"/>
              </a:lnSpc>
              <a:spcAft>
                <a:spcPts val="800"/>
              </a:spcAft>
              <a:buSzPts val="1000"/>
              <a:tabLst>
                <a:tab pos="457200" algn="l"/>
              </a:tabLst>
            </a:pPr>
            <a:r>
              <a:rPr lang="sv-SE" sz="2200" i="1" kern="100" dirty="0">
                <a:effectLst/>
                <a:latin typeface="Europa-Regular" panose="02000000000000000000" pitchFamily="2" charset="77"/>
                <a:ea typeface="Aptos" panose="020B0004020202020204" pitchFamily="34" charset="0"/>
                <a:cs typeface="Times New Roman" panose="02020603050405020304" pitchFamily="18" charset="0"/>
              </a:rPr>
              <a:t>Den samiska mannen förväntas bland annat ofta vara självständig, uthållig, klara sig själv och inte prata om känslor. Den samiska kvinnan förväntas bland annat ofta vara stark, värna om familj och släkt, var ihärdig och inte klaga. </a:t>
            </a:r>
          </a:p>
        </p:txBody>
      </p:sp>
      <p:grpSp>
        <p:nvGrpSpPr>
          <p:cNvPr id="11" name="Grupp 10">
            <a:extLst>
              <a:ext uri="{FF2B5EF4-FFF2-40B4-BE49-F238E27FC236}">
                <a16:creationId xmlns:a16="http://schemas.microsoft.com/office/drawing/2014/main" id="{ACEFAFF2-17EB-7675-30C4-EE0606D84047}"/>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14" name="Grupp 13">
              <a:extLst>
                <a:ext uri="{FF2B5EF4-FFF2-40B4-BE49-F238E27FC236}">
                  <a16:creationId xmlns:a16="http://schemas.microsoft.com/office/drawing/2014/main" id="{2F3CCB54-7381-FB4E-E04C-A1B46C3CB052}"/>
                </a:ext>
              </a:extLst>
            </p:cNvPr>
            <p:cNvGrpSpPr/>
            <p:nvPr/>
          </p:nvGrpSpPr>
          <p:grpSpPr>
            <a:xfrm>
              <a:off x="0" y="0"/>
              <a:ext cx="12198153" cy="216000"/>
              <a:chOff x="-480372" y="897076"/>
              <a:chExt cx="12198153" cy="216000"/>
            </a:xfrm>
          </p:grpSpPr>
          <p:sp>
            <p:nvSpPr>
              <p:cNvPr id="21" name="Rektangel 20">
                <a:extLst>
                  <a:ext uri="{FF2B5EF4-FFF2-40B4-BE49-F238E27FC236}">
                    <a16:creationId xmlns:a16="http://schemas.microsoft.com/office/drawing/2014/main" id="{25548E2C-30B0-4276-E280-DC3266D88F2C}"/>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2" name="Rektangel 21">
                <a:extLst>
                  <a:ext uri="{FF2B5EF4-FFF2-40B4-BE49-F238E27FC236}">
                    <a16:creationId xmlns:a16="http://schemas.microsoft.com/office/drawing/2014/main" id="{F75DB3AE-D714-73F3-B050-75EC52D6D1C7}"/>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3" name="Rektangel 22">
                <a:extLst>
                  <a:ext uri="{FF2B5EF4-FFF2-40B4-BE49-F238E27FC236}">
                    <a16:creationId xmlns:a16="http://schemas.microsoft.com/office/drawing/2014/main" id="{1499169B-EA98-345F-6EBC-3483E9651B1F}"/>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23">
                <a:extLst>
                  <a:ext uri="{FF2B5EF4-FFF2-40B4-BE49-F238E27FC236}">
                    <a16:creationId xmlns:a16="http://schemas.microsoft.com/office/drawing/2014/main" id="{E927D627-7F27-269A-3E12-E5A440BC5FB9}"/>
                  </a:ext>
                </a:extLst>
              </p:cNvPr>
              <p:cNvSpPr/>
              <p:nvPr/>
            </p:nvSpPr>
            <p:spPr>
              <a:xfrm>
                <a:off x="-480372" y="897076"/>
                <a:ext cx="1933200" cy="216000"/>
              </a:xfrm>
              <a:prstGeom prst="rect">
                <a:avLst/>
              </a:prstGeom>
              <a:solidFill>
                <a:srgbClr val="B5C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25">
                <a:extLst>
                  <a:ext uri="{FF2B5EF4-FFF2-40B4-BE49-F238E27FC236}">
                    <a16:creationId xmlns:a16="http://schemas.microsoft.com/office/drawing/2014/main" id="{F1F01278-9C64-34F1-87D0-964061AAFCA4}"/>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0" name="textruta 19">
              <a:extLst>
                <a:ext uri="{FF2B5EF4-FFF2-40B4-BE49-F238E27FC236}">
                  <a16:creationId xmlns:a16="http://schemas.microsoft.com/office/drawing/2014/main" id="{4A35E4C4-1887-D6F1-2B43-2F86C2357A38}"/>
                </a:ext>
              </a:extLst>
            </p:cNvPr>
            <p:cNvSpPr txBox="1"/>
            <p:nvPr/>
          </p:nvSpPr>
          <p:spPr>
            <a:xfrm>
              <a:off x="1919948" y="0"/>
              <a:ext cx="2623930" cy="360850"/>
            </a:xfrm>
            <a:prstGeom prst="rect">
              <a:avLst/>
            </a:prstGeom>
            <a:solidFill>
              <a:srgbClr val="0A3D1F"/>
            </a:solidFill>
          </p:spPr>
          <p:txBody>
            <a:bodyPr wrap="square" lIns="36000" tIns="72000" rIns="36000" bIns="72000" rtlCol="0">
              <a:spAutoFit/>
            </a:bodyPr>
            <a:lstStyle/>
            <a:p>
              <a:pPr algn="ctr"/>
              <a:r>
                <a:rPr lang="sv-SE" sz="1400" dirty="0">
                  <a:solidFill>
                    <a:schemeClr val="bg1"/>
                  </a:solidFill>
                  <a:effectLst/>
                  <a:latin typeface="Europa-Bold" panose="02000000000000000000" pitchFamily="2" charset="77"/>
                </a:rPr>
                <a:t>Normide tsööpkedh</a:t>
              </a:r>
              <a:r>
                <a:rPr lang="sv-SE" sz="1200" dirty="0">
                  <a:solidFill>
                    <a:schemeClr val="bg1"/>
                  </a:solidFill>
                  <a:effectLst/>
                  <a:latin typeface="Europa-Bold" panose="02000000000000000000" pitchFamily="2" charset="77"/>
                </a:rPr>
                <a:t> </a:t>
              </a:r>
              <a:r>
                <a:rPr lang="sv-SE" sz="1100" dirty="0">
                  <a:solidFill>
                    <a:schemeClr val="bg1"/>
                  </a:solidFill>
                  <a:effectLst/>
                  <a:latin typeface="Europa-Bold" panose="02000000000000000000" pitchFamily="2" charset="77"/>
                </a:rPr>
                <a:t>Bryt normer </a:t>
              </a:r>
              <a:endParaRPr lang="sv-SE" sz="1200" dirty="0">
                <a:solidFill>
                  <a:schemeClr val="bg1"/>
                </a:solidFill>
                <a:effectLst/>
                <a:latin typeface="Europa-Bold" panose="02000000000000000000" pitchFamily="2" charset="77"/>
              </a:endParaRPr>
            </a:p>
          </p:txBody>
        </p:sp>
      </p:grpSp>
      <p:sp>
        <p:nvSpPr>
          <p:cNvPr id="27" name="textruta 26">
            <a:hlinkClick r:id="rId3" action="ppaction://hlinksldjump"/>
            <a:extLst>
              <a:ext uri="{FF2B5EF4-FFF2-40B4-BE49-F238E27FC236}">
                <a16:creationId xmlns:a16="http://schemas.microsoft.com/office/drawing/2014/main" id="{7CA9C5DA-04D9-93C0-9021-F902BC8671B5}"/>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pic>
        <p:nvPicPr>
          <p:cNvPr id="29" name="Bildobjekt 28">
            <a:extLst>
              <a:ext uri="{FF2B5EF4-FFF2-40B4-BE49-F238E27FC236}">
                <a16:creationId xmlns:a16="http://schemas.microsoft.com/office/drawing/2014/main" id="{BB47B142-4928-C8AD-4057-FE8C6B98761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873717" y="886683"/>
            <a:ext cx="7772400" cy="519984"/>
          </a:xfrm>
          <a:prstGeom prst="rect">
            <a:avLst/>
          </a:prstGeom>
        </p:spPr>
      </p:pic>
      <p:pic>
        <p:nvPicPr>
          <p:cNvPr id="30" name="Bildobjekt 29">
            <a:extLst>
              <a:ext uri="{FF2B5EF4-FFF2-40B4-BE49-F238E27FC236}">
                <a16:creationId xmlns:a16="http://schemas.microsoft.com/office/drawing/2014/main" id="{75F49E82-87DB-035F-3A12-E18652A7B9F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556560" y="5781862"/>
            <a:ext cx="7772400" cy="519984"/>
          </a:xfrm>
          <a:prstGeom prst="rect">
            <a:avLst/>
          </a:prstGeom>
        </p:spPr>
      </p:pic>
    </p:spTree>
    <p:extLst>
      <p:ext uri="{BB962C8B-B14F-4D97-AF65-F5344CB8AC3E}">
        <p14:creationId xmlns:p14="http://schemas.microsoft.com/office/powerpoint/2010/main" val="3382899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F09AB-224B-5E7A-2027-A91B6E0446C6}"/>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8B36740D-9D7F-CB9E-C360-B40EAB8A6DC1}"/>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18" name="textruta 17">
            <a:extLst>
              <a:ext uri="{FF2B5EF4-FFF2-40B4-BE49-F238E27FC236}">
                <a16:creationId xmlns:a16="http://schemas.microsoft.com/office/drawing/2014/main" id="{0150B594-9E32-F74B-8C5F-549E77430B83}"/>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5/6</a:t>
            </a:r>
            <a:endParaRPr lang="sv-SE" dirty="0">
              <a:latin typeface="Europa-Regular" panose="02000000000000000000" pitchFamily="2" charset="77"/>
            </a:endParaRPr>
          </a:p>
        </p:txBody>
      </p:sp>
      <p:sp>
        <p:nvSpPr>
          <p:cNvPr id="7" name="Rektangel 6">
            <a:extLst>
              <a:ext uri="{FF2B5EF4-FFF2-40B4-BE49-F238E27FC236}">
                <a16:creationId xmlns:a16="http://schemas.microsoft.com/office/drawing/2014/main" id="{55F965D5-32F7-4B5C-2F11-0BE0F2848771}"/>
              </a:ext>
            </a:extLst>
          </p:cNvPr>
          <p:cNvSpPr/>
          <p:nvPr/>
        </p:nvSpPr>
        <p:spPr>
          <a:xfrm>
            <a:off x="1597294" y="1025979"/>
            <a:ext cx="3218546" cy="5572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000" b="1" dirty="0">
                <a:solidFill>
                  <a:srgbClr val="0A3D1F"/>
                </a:solidFill>
                <a:latin typeface="Sen" pitchFamily="2" charset="0"/>
              </a:rPr>
              <a:t>REFLEKTIONSÖVNING</a:t>
            </a:r>
            <a:endParaRPr lang="sv-SE" b="1" dirty="0">
              <a:solidFill>
                <a:srgbClr val="0A3D1F"/>
              </a:solidFill>
              <a:latin typeface="Sen" pitchFamily="2" charset="0"/>
            </a:endParaRPr>
          </a:p>
        </p:txBody>
      </p:sp>
      <p:sp>
        <p:nvSpPr>
          <p:cNvPr id="2" name="Rubrik 1">
            <a:extLst>
              <a:ext uri="{FF2B5EF4-FFF2-40B4-BE49-F238E27FC236}">
                <a16:creationId xmlns:a16="http://schemas.microsoft.com/office/drawing/2014/main" id="{660ABC55-291F-83FC-5787-CCE0C02E05E1}"/>
              </a:ext>
            </a:extLst>
          </p:cNvPr>
          <p:cNvSpPr txBox="1">
            <a:spLocks noGrp="1"/>
          </p:cNvSpPr>
          <p:nvPr>
            <p:ph type="title" idx="4294967295"/>
          </p:nvPr>
        </p:nvSpPr>
        <p:spPr>
          <a:xfrm>
            <a:off x="1244391" y="1807767"/>
            <a:ext cx="8793623"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Vem är jag bland normerna? </a:t>
            </a:r>
          </a:p>
        </p:txBody>
      </p:sp>
      <p:sp>
        <p:nvSpPr>
          <p:cNvPr id="10" name="textruta 9">
            <a:extLst>
              <a:ext uri="{FF2B5EF4-FFF2-40B4-BE49-F238E27FC236}">
                <a16:creationId xmlns:a16="http://schemas.microsoft.com/office/drawing/2014/main" id="{8866FF91-6D95-DA76-43A6-B648EF761606}"/>
              </a:ext>
            </a:extLst>
          </p:cNvPr>
          <p:cNvSpPr txBox="1"/>
          <p:nvPr/>
        </p:nvSpPr>
        <p:spPr>
          <a:xfrm>
            <a:off x="1155652" y="2896995"/>
            <a:ext cx="5025868" cy="532005"/>
          </a:xfrm>
          <a:prstGeom prst="rect">
            <a:avLst/>
          </a:prstGeom>
          <a:noFill/>
        </p:spPr>
        <p:txBody>
          <a:bodyPr wrap="square" rtlCol="0">
            <a:spAutoFit/>
          </a:bodyPr>
          <a:lstStyle/>
          <a:p>
            <a:pPr lvl="0" algn="ctr">
              <a:lnSpc>
                <a:spcPct val="107000"/>
              </a:lnSpc>
              <a:spcAft>
                <a:spcPts val="800"/>
              </a:spcAft>
              <a:buSzPts val="1000"/>
              <a:tabLst>
                <a:tab pos="457200" algn="l"/>
              </a:tabLst>
            </a:pPr>
            <a:r>
              <a:rPr lang="sv-SE" sz="2400" b="1" kern="0" dirty="0">
                <a:effectLst/>
                <a:latin typeface="Europa-Bold" panose="02000000000000000000" pitchFamily="2" charset="77"/>
                <a:ea typeface="Times New Roman" panose="02020603050405020304" pitchFamily="18" charset="0"/>
                <a:cs typeface="Times New Roman" panose="02020603050405020304" pitchFamily="18" charset="0"/>
              </a:rPr>
              <a:t>Ställ dig frågorna</a:t>
            </a:r>
            <a:r>
              <a:rPr lang="sv-SE" sz="2800" b="1" dirty="0">
                <a:effectLst/>
                <a:latin typeface="Europa-Bold" panose="02000000000000000000" pitchFamily="2" charset="77"/>
              </a:rPr>
              <a:t> </a:t>
            </a:r>
            <a:endParaRPr lang="sv-SE" sz="3600" b="1" kern="100" dirty="0">
              <a:effectLst/>
              <a:latin typeface="Europa-Bold" panose="02000000000000000000" pitchFamily="2" charset="77"/>
              <a:ea typeface="Aptos" panose="020B0004020202020204" pitchFamily="34" charset="0"/>
              <a:cs typeface="Times New Roman" panose="02020603050405020304" pitchFamily="18" charset="0"/>
            </a:endParaRPr>
          </a:p>
        </p:txBody>
      </p:sp>
      <p:sp>
        <p:nvSpPr>
          <p:cNvPr id="9" name="Ellips 8">
            <a:extLst>
              <a:ext uri="{FF2B5EF4-FFF2-40B4-BE49-F238E27FC236}">
                <a16:creationId xmlns:a16="http://schemas.microsoft.com/office/drawing/2014/main" id="{85B11D7A-6AA1-9899-A982-100CFE42F407}"/>
              </a:ext>
            </a:extLst>
          </p:cNvPr>
          <p:cNvSpPr/>
          <p:nvPr/>
        </p:nvSpPr>
        <p:spPr>
          <a:xfrm>
            <a:off x="1026284" y="3550906"/>
            <a:ext cx="2537062" cy="2582387"/>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lvl="0" algn="ctr">
              <a:spcAft>
                <a:spcPts val="800"/>
              </a:spcAft>
              <a:buSzPts val="1000"/>
              <a:tabLst>
                <a:tab pos="228600" algn="l"/>
              </a:tabLst>
            </a:pPr>
            <a:r>
              <a:rPr lang="sv-SE" sz="1800" kern="0" dirty="0">
                <a:effectLst/>
                <a:latin typeface="Europa-Bold" panose="02000000000000000000" pitchFamily="2" charset="77"/>
                <a:ea typeface="Times New Roman" panose="02020603050405020304" pitchFamily="18" charset="0"/>
                <a:cs typeface="Times New Roman" panose="02020603050405020304" pitchFamily="18" charset="0"/>
              </a:rPr>
              <a:t>Vilka normer är jag en del av? </a:t>
            </a:r>
            <a:endParaRPr lang="sv-SE" sz="1800" kern="100" dirty="0">
              <a:effectLst/>
              <a:latin typeface="Europa-Bold" panose="02000000000000000000" pitchFamily="2" charset="77"/>
              <a:ea typeface="Aptos" panose="020B0004020202020204" pitchFamily="34" charset="0"/>
              <a:cs typeface="Times New Roman" panose="02020603050405020304" pitchFamily="18" charset="0"/>
            </a:endParaRPr>
          </a:p>
        </p:txBody>
      </p:sp>
      <p:sp>
        <p:nvSpPr>
          <p:cNvPr id="5" name="Ellips 4">
            <a:extLst>
              <a:ext uri="{FF2B5EF4-FFF2-40B4-BE49-F238E27FC236}">
                <a16:creationId xmlns:a16="http://schemas.microsoft.com/office/drawing/2014/main" id="{F8C519CB-7CC0-14B0-39EB-AB5FCE0399E2}"/>
              </a:ext>
            </a:extLst>
          </p:cNvPr>
          <p:cNvSpPr/>
          <p:nvPr/>
        </p:nvSpPr>
        <p:spPr>
          <a:xfrm>
            <a:off x="3803634" y="3550906"/>
            <a:ext cx="2537062" cy="2582387"/>
          </a:xfrm>
          <a:prstGeom prst="ellipse">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spcAft>
                <a:spcPts val="600"/>
              </a:spcAft>
            </a:pPr>
            <a:r>
              <a:rPr lang="sv-SE" sz="1800" dirty="0">
                <a:solidFill>
                  <a:srgbClr val="0A3D1F"/>
                </a:solidFill>
                <a:effectLst/>
                <a:latin typeface="Europa-Bold" panose="02000000000000000000" pitchFamily="2" charset="77"/>
                <a:ea typeface="Garamond" panose="02020404030301010803" pitchFamily="18" charset="0"/>
                <a:cs typeface="Garamond" panose="02020404030301010803" pitchFamily="18" charset="0"/>
              </a:rPr>
              <a:t>Vilka fördelar får jag som en del av normen?</a:t>
            </a:r>
          </a:p>
        </p:txBody>
      </p:sp>
      <p:sp>
        <p:nvSpPr>
          <p:cNvPr id="16" name="Ellips 15">
            <a:extLst>
              <a:ext uri="{FF2B5EF4-FFF2-40B4-BE49-F238E27FC236}">
                <a16:creationId xmlns:a16="http://schemas.microsoft.com/office/drawing/2014/main" id="{1D00ACCC-42B1-F4E9-FDB8-EE260FD743CF}"/>
              </a:ext>
              <a:ext uri="{C183D7F6-B498-43B3-948B-1728B52AA6E4}">
                <adec:decorative xmlns:adec="http://schemas.microsoft.com/office/drawing/2017/decorative" val="1"/>
              </a:ext>
            </a:extLst>
          </p:cNvPr>
          <p:cNvSpPr/>
          <p:nvPr/>
        </p:nvSpPr>
        <p:spPr>
          <a:xfrm>
            <a:off x="6821272" y="2495605"/>
            <a:ext cx="5849656" cy="595416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EFF7EF"/>
              </a:solidFill>
            </a:endParaRPr>
          </a:p>
        </p:txBody>
      </p:sp>
      <p:sp>
        <p:nvSpPr>
          <p:cNvPr id="12" name="Rektangel 11">
            <a:extLst>
              <a:ext uri="{FF2B5EF4-FFF2-40B4-BE49-F238E27FC236}">
                <a16:creationId xmlns:a16="http://schemas.microsoft.com/office/drawing/2014/main" id="{AE0E859C-7FA9-8EA7-10B3-DACACACDBB4F}"/>
              </a:ext>
            </a:extLst>
          </p:cNvPr>
          <p:cNvSpPr/>
          <p:nvPr/>
        </p:nvSpPr>
        <p:spPr>
          <a:xfrm>
            <a:off x="7772944" y="3376773"/>
            <a:ext cx="3923162" cy="258115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ct val="107000"/>
              </a:lnSpc>
              <a:spcAft>
                <a:spcPts val="800"/>
              </a:spcAft>
            </a:pPr>
            <a:r>
              <a:rPr lang="sv-SE" sz="2800" b="1" kern="100" dirty="0">
                <a:solidFill>
                  <a:srgbClr val="0A3D1F"/>
                </a:solidFill>
                <a:effectLst/>
                <a:latin typeface="Sen" pitchFamily="2" charset="0"/>
                <a:ea typeface="Aptos" panose="020B0004020202020204" pitchFamily="34" charset="0"/>
                <a:cs typeface="Times New Roman" panose="02020603050405020304" pitchFamily="18" charset="0"/>
              </a:rPr>
              <a:t>EXEMPEL</a:t>
            </a:r>
            <a:endParaRPr lang="sv-SE" sz="2800"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endParaRPr>
          </a:p>
          <a:p>
            <a:pPr algn="ctr">
              <a:lnSpc>
                <a:spcPct val="107000"/>
              </a:lnSpc>
              <a:spcAft>
                <a:spcPts val="800"/>
              </a:spcAft>
            </a:pPr>
            <a:r>
              <a:rPr lang="sv-SE" i="1"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Jag kan prata flytande samiska och </a:t>
            </a:r>
            <a:br>
              <a:rPr lang="sv-SE" i="1"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br>
            <a:r>
              <a:rPr lang="sv-SE" i="1"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det ger mig fördelar i mina relationer inom samiska gemenskapen eftersom det öppnar upp fler möjligheter att delta aktivt i gemensamma kulturella och traditionella aktiviteter.</a:t>
            </a:r>
            <a:endParaRPr lang="sv-SE" kern="100" dirty="0">
              <a:solidFill>
                <a:srgbClr val="0A3D1F"/>
              </a:solidFill>
              <a:latin typeface="Europa-Regular" panose="02000000000000000000" pitchFamily="2" charset="77"/>
              <a:ea typeface="Aptos" panose="020B0004020202020204" pitchFamily="34" charset="0"/>
              <a:cs typeface="Times New Roman" panose="02020603050405020304" pitchFamily="18" charset="0"/>
            </a:endParaRPr>
          </a:p>
        </p:txBody>
      </p:sp>
      <p:grpSp>
        <p:nvGrpSpPr>
          <p:cNvPr id="24" name="Grupp 23">
            <a:extLst>
              <a:ext uri="{FF2B5EF4-FFF2-40B4-BE49-F238E27FC236}">
                <a16:creationId xmlns:a16="http://schemas.microsoft.com/office/drawing/2014/main" id="{9052F591-769D-C066-0D5F-ACDDBC8C27B6}"/>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5" name="Grupp 24">
              <a:extLst>
                <a:ext uri="{FF2B5EF4-FFF2-40B4-BE49-F238E27FC236}">
                  <a16:creationId xmlns:a16="http://schemas.microsoft.com/office/drawing/2014/main" id="{318AFFD8-89BF-04DC-DBE3-3FBB7A863628}"/>
                </a:ext>
              </a:extLst>
            </p:cNvPr>
            <p:cNvGrpSpPr/>
            <p:nvPr/>
          </p:nvGrpSpPr>
          <p:grpSpPr>
            <a:xfrm>
              <a:off x="0" y="0"/>
              <a:ext cx="12198153" cy="216000"/>
              <a:chOff x="-480372" y="897076"/>
              <a:chExt cx="12198153" cy="216000"/>
            </a:xfrm>
          </p:grpSpPr>
          <p:sp>
            <p:nvSpPr>
              <p:cNvPr id="27" name="Rektangel 26">
                <a:extLst>
                  <a:ext uri="{FF2B5EF4-FFF2-40B4-BE49-F238E27FC236}">
                    <a16:creationId xmlns:a16="http://schemas.microsoft.com/office/drawing/2014/main" id="{9DF2347A-7CAA-ED1C-80D3-FEE04A560725}"/>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8" name="Rektangel 27">
                <a:extLst>
                  <a:ext uri="{FF2B5EF4-FFF2-40B4-BE49-F238E27FC236}">
                    <a16:creationId xmlns:a16="http://schemas.microsoft.com/office/drawing/2014/main" id="{8A2D48C4-6BC3-503B-979B-4063105BCAEF}"/>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9" name="Rektangel 28">
                <a:extLst>
                  <a:ext uri="{FF2B5EF4-FFF2-40B4-BE49-F238E27FC236}">
                    <a16:creationId xmlns:a16="http://schemas.microsoft.com/office/drawing/2014/main" id="{227922D1-A448-5BB4-9ABF-DA887C53496D}"/>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0" name="Rektangel 29">
                <a:extLst>
                  <a:ext uri="{FF2B5EF4-FFF2-40B4-BE49-F238E27FC236}">
                    <a16:creationId xmlns:a16="http://schemas.microsoft.com/office/drawing/2014/main" id="{7D79C159-FFBD-644D-5054-78467A5A0C48}"/>
                  </a:ext>
                </a:extLst>
              </p:cNvPr>
              <p:cNvSpPr/>
              <p:nvPr/>
            </p:nvSpPr>
            <p:spPr>
              <a:xfrm>
                <a:off x="-480372" y="897076"/>
                <a:ext cx="1933200" cy="216000"/>
              </a:xfrm>
              <a:prstGeom prst="rect">
                <a:avLst/>
              </a:prstGeom>
              <a:solidFill>
                <a:srgbClr val="B5C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130BEBC9-2065-B7D3-B45E-BF0797ED3614}"/>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6" name="textruta 25">
              <a:extLst>
                <a:ext uri="{FF2B5EF4-FFF2-40B4-BE49-F238E27FC236}">
                  <a16:creationId xmlns:a16="http://schemas.microsoft.com/office/drawing/2014/main" id="{9F0E216A-90FC-BB45-E910-235E785BE866}"/>
                </a:ext>
              </a:extLst>
            </p:cNvPr>
            <p:cNvSpPr txBox="1"/>
            <p:nvPr/>
          </p:nvSpPr>
          <p:spPr>
            <a:xfrm>
              <a:off x="1919948" y="0"/>
              <a:ext cx="2623930" cy="360850"/>
            </a:xfrm>
            <a:prstGeom prst="rect">
              <a:avLst/>
            </a:prstGeom>
            <a:solidFill>
              <a:srgbClr val="0A3D1F"/>
            </a:solidFill>
          </p:spPr>
          <p:txBody>
            <a:bodyPr wrap="square" lIns="36000" tIns="72000" rIns="36000" bIns="72000" rtlCol="0">
              <a:spAutoFit/>
            </a:bodyPr>
            <a:lstStyle/>
            <a:p>
              <a:pPr algn="ctr"/>
              <a:r>
                <a:rPr lang="sv-SE" sz="1400" dirty="0">
                  <a:solidFill>
                    <a:schemeClr val="bg1"/>
                  </a:solidFill>
                  <a:effectLst/>
                  <a:latin typeface="Europa-Bold" panose="02000000000000000000" pitchFamily="2" charset="77"/>
                </a:rPr>
                <a:t>Normide tsööpkedh</a:t>
              </a:r>
              <a:r>
                <a:rPr lang="sv-SE" sz="1200" dirty="0">
                  <a:solidFill>
                    <a:schemeClr val="bg1"/>
                  </a:solidFill>
                  <a:effectLst/>
                  <a:latin typeface="Europa-Bold" panose="02000000000000000000" pitchFamily="2" charset="77"/>
                </a:rPr>
                <a:t> </a:t>
              </a:r>
              <a:r>
                <a:rPr lang="sv-SE" sz="1100" dirty="0">
                  <a:solidFill>
                    <a:schemeClr val="bg1"/>
                  </a:solidFill>
                  <a:effectLst/>
                  <a:latin typeface="Europa-Bold" panose="02000000000000000000" pitchFamily="2" charset="77"/>
                </a:rPr>
                <a:t>Bryt normer </a:t>
              </a:r>
              <a:endParaRPr lang="sv-SE" sz="1200" dirty="0">
                <a:solidFill>
                  <a:schemeClr val="bg1"/>
                </a:solidFill>
                <a:effectLst/>
                <a:latin typeface="Europa-Bold" panose="02000000000000000000" pitchFamily="2" charset="77"/>
              </a:endParaRPr>
            </a:p>
          </p:txBody>
        </p:sp>
      </p:grpSp>
      <p:pic>
        <p:nvPicPr>
          <p:cNvPr id="8" name="Bildobjekt 7">
            <a:extLst>
              <a:ext uri="{FF2B5EF4-FFF2-40B4-BE49-F238E27FC236}">
                <a16:creationId xmlns:a16="http://schemas.microsoft.com/office/drawing/2014/main" id="{506B327A-C6F1-44AC-10A6-92464460753C}"/>
              </a:ext>
              <a:ext uri="{C183D7F6-B498-43B3-948B-1728B52AA6E4}">
                <adec:decorative xmlns:adec="http://schemas.microsoft.com/office/drawing/2017/decorative" val="1"/>
              </a:ext>
            </a:extLst>
          </p:cNvPr>
          <p:cNvPicPr>
            <a:picLocks noChangeAspect="1"/>
          </p:cNvPicPr>
          <p:nvPr/>
        </p:nvPicPr>
        <p:blipFill>
          <a:blip r:embed="rId3"/>
          <a:srcRect l="41522" t="15825" r="44531" b="69111"/>
          <a:stretch/>
        </p:blipFill>
        <p:spPr>
          <a:xfrm>
            <a:off x="1335832" y="1025978"/>
            <a:ext cx="343561" cy="557221"/>
          </a:xfrm>
          <a:prstGeom prst="rect">
            <a:avLst/>
          </a:prstGeom>
        </p:spPr>
      </p:pic>
      <p:sp>
        <p:nvSpPr>
          <p:cNvPr id="17" name="textruta 16">
            <a:hlinkClick r:id="rId4" action="ppaction://hlinksldjump"/>
            <a:extLst>
              <a:ext uri="{FF2B5EF4-FFF2-40B4-BE49-F238E27FC236}">
                <a16:creationId xmlns:a16="http://schemas.microsoft.com/office/drawing/2014/main" id="{E07CFF14-E463-7388-EFD3-B098664BFA4B}"/>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4048353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C5AC8-2B87-886E-931C-A46ECACF5214}"/>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34C06CE8-76FC-43A8-E461-6A4338803493}"/>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52" name="textruta 51">
            <a:extLst>
              <a:ext uri="{FF2B5EF4-FFF2-40B4-BE49-F238E27FC236}">
                <a16:creationId xmlns:a16="http://schemas.microsoft.com/office/drawing/2014/main" id="{8EAFFAE6-5502-F458-DD09-AC7DCA9E6604}"/>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6</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56" name="Rektangel 55">
            <a:extLst>
              <a:ext uri="{FF2B5EF4-FFF2-40B4-BE49-F238E27FC236}">
                <a16:creationId xmlns:a16="http://schemas.microsoft.com/office/drawing/2014/main" id="{C325DDBA-0574-126A-7D42-20E342EE582D}"/>
              </a:ext>
            </a:extLst>
          </p:cNvPr>
          <p:cNvSpPr/>
          <p:nvPr/>
        </p:nvSpPr>
        <p:spPr>
          <a:xfrm>
            <a:off x="1655169" y="1312823"/>
            <a:ext cx="925987" cy="5572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000" b="1" dirty="0">
                <a:solidFill>
                  <a:srgbClr val="0A3D1F"/>
                </a:solidFill>
                <a:latin typeface="Sen" pitchFamily="2" charset="0"/>
              </a:rPr>
              <a:t>TIPS</a:t>
            </a:r>
            <a:endParaRPr lang="sv-SE" b="1" dirty="0">
              <a:solidFill>
                <a:srgbClr val="0A3D1F"/>
              </a:solidFill>
              <a:latin typeface="Sen" pitchFamily="2" charset="0"/>
            </a:endParaRPr>
          </a:p>
        </p:txBody>
      </p:sp>
      <p:sp>
        <p:nvSpPr>
          <p:cNvPr id="2" name="Rubrik 1">
            <a:extLst>
              <a:ext uri="{FF2B5EF4-FFF2-40B4-BE49-F238E27FC236}">
                <a16:creationId xmlns:a16="http://schemas.microsoft.com/office/drawing/2014/main" id="{BAAD3BDD-727F-566B-CB98-F47164AC01EE}"/>
              </a:ext>
            </a:extLst>
          </p:cNvPr>
          <p:cNvSpPr txBox="1">
            <a:spLocks noGrp="1"/>
          </p:cNvSpPr>
          <p:nvPr>
            <p:ph type="title" idx="4294967295"/>
          </p:nvPr>
        </p:nvSpPr>
        <p:spPr>
          <a:xfrm>
            <a:off x="2731625" y="1222897"/>
            <a:ext cx="7805206"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Att arbeta normmedvetet  </a:t>
            </a:r>
          </a:p>
        </p:txBody>
      </p:sp>
      <p:sp>
        <p:nvSpPr>
          <p:cNvPr id="27" name="textruta 26">
            <a:hlinkClick r:id="rId3" action="ppaction://hlinksldjump"/>
            <a:extLst>
              <a:ext uri="{FF2B5EF4-FFF2-40B4-BE49-F238E27FC236}">
                <a16:creationId xmlns:a16="http://schemas.microsoft.com/office/drawing/2014/main" id="{35AAFE12-6BA6-48D3-DAA7-679ABF435FA3}"/>
              </a:ext>
            </a:extLst>
          </p:cNvPr>
          <p:cNvSpPr txBox="1"/>
          <p:nvPr/>
        </p:nvSpPr>
        <p:spPr>
          <a:xfrm>
            <a:off x="1060012" y="2204853"/>
            <a:ext cx="3261188" cy="1767844"/>
          </a:xfrm>
          <a:prstGeom prst="roundRect">
            <a:avLst/>
          </a:prstGeom>
          <a:solidFill>
            <a:srgbClr val="B5CA57"/>
          </a:solidFill>
        </p:spPr>
        <p:txBody>
          <a:bodyPr wrap="square" lIns="288000" tIns="180000" rIns="0" bIns="0" rtlCol="0">
            <a:noAutofit/>
          </a:bodyPr>
          <a:lstStyle/>
          <a:p>
            <a:pPr>
              <a:spcAft>
                <a:spcPts val="68"/>
              </a:spcAft>
            </a:pPr>
            <a:r>
              <a:rPr lang="sv-SE" sz="2000" b="1" dirty="0">
                <a:effectLst/>
                <a:latin typeface="Sen" pitchFamily="2" charset="0"/>
              </a:rPr>
              <a:t>Börja med dig själv </a:t>
            </a:r>
          </a:p>
          <a:p>
            <a:pPr>
              <a:spcAft>
                <a:spcPts val="68"/>
              </a:spcAft>
            </a:pPr>
            <a:r>
              <a:rPr lang="sv-SE" sz="1600" dirty="0">
                <a:effectLst/>
                <a:latin typeface="Europa-Regular" panose="02000000000000000000" pitchFamily="2" charset="77"/>
              </a:rPr>
              <a:t>Reflektera regelbundet över dina egna normer och föreställningar.</a:t>
            </a:r>
          </a:p>
          <a:p>
            <a:pPr>
              <a:spcAft>
                <a:spcPts val="68"/>
              </a:spcAft>
            </a:pPr>
            <a:endParaRPr lang="sv-SE" sz="1600" dirty="0">
              <a:effectLst/>
              <a:latin typeface="Europa-Regular" panose="02000000000000000000" pitchFamily="2" charset="77"/>
            </a:endParaRPr>
          </a:p>
        </p:txBody>
      </p:sp>
      <p:sp>
        <p:nvSpPr>
          <p:cNvPr id="34" name="textruta 33">
            <a:hlinkClick r:id="rId3" action="ppaction://hlinksldjump"/>
            <a:extLst>
              <a:ext uri="{FF2B5EF4-FFF2-40B4-BE49-F238E27FC236}">
                <a16:creationId xmlns:a16="http://schemas.microsoft.com/office/drawing/2014/main" id="{7B0DEAD6-94D0-1A2C-1EC8-5D1A398BD5A1}"/>
              </a:ext>
            </a:extLst>
          </p:cNvPr>
          <p:cNvSpPr txBox="1"/>
          <p:nvPr/>
        </p:nvSpPr>
        <p:spPr>
          <a:xfrm>
            <a:off x="4519615" y="2182824"/>
            <a:ext cx="3261188" cy="1767844"/>
          </a:xfrm>
          <a:prstGeom prst="roundRect">
            <a:avLst/>
          </a:prstGeom>
          <a:solidFill>
            <a:srgbClr val="B5CA57"/>
          </a:solidFill>
        </p:spPr>
        <p:txBody>
          <a:bodyPr wrap="square" lIns="288000" tIns="180000" rIns="0" bIns="0" rtlCol="0">
            <a:noAutofit/>
          </a:bodyPr>
          <a:lstStyle/>
          <a:p>
            <a:pPr>
              <a:spcAft>
                <a:spcPts val="68"/>
              </a:spcAft>
            </a:pPr>
            <a:r>
              <a:rPr lang="sv-SE" sz="2000" b="1" dirty="0">
                <a:effectLst/>
                <a:latin typeface="Sen" pitchFamily="2" charset="0"/>
              </a:rPr>
              <a:t>Lyssna aktivt </a:t>
            </a:r>
          </a:p>
          <a:p>
            <a:pPr>
              <a:spcAft>
                <a:spcPts val="68"/>
              </a:spcAft>
            </a:pPr>
            <a:r>
              <a:rPr lang="sv-SE" sz="1600" dirty="0">
                <a:effectLst/>
                <a:latin typeface="Europa-Regular" panose="02000000000000000000" pitchFamily="2" charset="77"/>
              </a:rPr>
              <a:t>Var öppen för andras erfarenheter – även de som bryter mot dina invanda normer. </a:t>
            </a:r>
          </a:p>
          <a:p>
            <a:pPr>
              <a:spcAft>
                <a:spcPts val="68"/>
              </a:spcAft>
            </a:pPr>
            <a:endParaRPr lang="sv-SE" sz="1600" dirty="0">
              <a:effectLst/>
              <a:latin typeface="Europa-Regular" panose="02000000000000000000" pitchFamily="2" charset="77"/>
            </a:endParaRPr>
          </a:p>
        </p:txBody>
      </p:sp>
      <p:sp>
        <p:nvSpPr>
          <p:cNvPr id="36" name="textruta 35">
            <a:hlinkClick r:id="rId3" action="ppaction://hlinksldjump"/>
            <a:extLst>
              <a:ext uri="{FF2B5EF4-FFF2-40B4-BE49-F238E27FC236}">
                <a16:creationId xmlns:a16="http://schemas.microsoft.com/office/drawing/2014/main" id="{2C38D384-3BC7-AB7F-E438-B5039CEC481C}"/>
              </a:ext>
            </a:extLst>
          </p:cNvPr>
          <p:cNvSpPr txBox="1"/>
          <p:nvPr/>
        </p:nvSpPr>
        <p:spPr>
          <a:xfrm>
            <a:off x="7977277" y="2182824"/>
            <a:ext cx="3261188" cy="1767844"/>
          </a:xfrm>
          <a:prstGeom prst="roundRect">
            <a:avLst/>
          </a:prstGeom>
          <a:solidFill>
            <a:srgbClr val="B5CA57"/>
          </a:solidFill>
        </p:spPr>
        <p:txBody>
          <a:bodyPr wrap="square" lIns="288000" tIns="180000" rIns="0" bIns="0" rtlCol="0">
            <a:noAutofit/>
          </a:bodyPr>
          <a:lstStyle/>
          <a:p>
            <a:pPr>
              <a:spcAft>
                <a:spcPts val="68"/>
              </a:spcAft>
            </a:pPr>
            <a:r>
              <a:rPr lang="sv-SE" sz="2000" b="1" dirty="0">
                <a:effectLst/>
                <a:latin typeface="Sen" pitchFamily="2" charset="0"/>
              </a:rPr>
              <a:t>Synliggör normer </a:t>
            </a:r>
          </a:p>
          <a:p>
            <a:pPr>
              <a:spcAft>
                <a:spcPts val="68"/>
              </a:spcAft>
            </a:pPr>
            <a:r>
              <a:rPr lang="sv-SE" sz="1600" dirty="0">
                <a:effectLst/>
                <a:latin typeface="Europa-Regular" panose="02000000000000000000" pitchFamily="2" charset="77"/>
              </a:rPr>
              <a:t>Sätt ord på de normer du ser i vardagen och i arbetet.</a:t>
            </a:r>
          </a:p>
          <a:p>
            <a:pPr>
              <a:spcAft>
                <a:spcPts val="68"/>
              </a:spcAft>
            </a:pPr>
            <a:endParaRPr lang="sv-SE" sz="1600" dirty="0">
              <a:effectLst/>
              <a:latin typeface="Europa-Regular" panose="02000000000000000000" pitchFamily="2" charset="77"/>
            </a:endParaRPr>
          </a:p>
        </p:txBody>
      </p:sp>
      <p:sp>
        <p:nvSpPr>
          <p:cNvPr id="35" name="textruta 34">
            <a:hlinkClick r:id="rId3" action="ppaction://hlinksldjump"/>
            <a:extLst>
              <a:ext uri="{FF2B5EF4-FFF2-40B4-BE49-F238E27FC236}">
                <a16:creationId xmlns:a16="http://schemas.microsoft.com/office/drawing/2014/main" id="{4F5328A4-66E9-D468-DFA4-A68B56CDCF25}"/>
              </a:ext>
            </a:extLst>
          </p:cNvPr>
          <p:cNvSpPr txBox="1"/>
          <p:nvPr/>
        </p:nvSpPr>
        <p:spPr>
          <a:xfrm>
            <a:off x="1060012" y="4185212"/>
            <a:ext cx="3261188" cy="1767844"/>
          </a:xfrm>
          <a:prstGeom prst="roundRect">
            <a:avLst/>
          </a:prstGeom>
          <a:solidFill>
            <a:srgbClr val="B5CA57"/>
          </a:solidFill>
        </p:spPr>
        <p:txBody>
          <a:bodyPr wrap="square" lIns="288000" tIns="180000" rIns="0" bIns="0" rtlCol="0">
            <a:noAutofit/>
          </a:bodyPr>
          <a:lstStyle/>
          <a:p>
            <a:pPr>
              <a:spcAft>
                <a:spcPts val="68"/>
              </a:spcAft>
            </a:pPr>
            <a:r>
              <a:rPr lang="sv-SE" sz="2000" b="1" dirty="0">
                <a:effectLst/>
                <a:latin typeface="Sen" pitchFamily="2" charset="0"/>
              </a:rPr>
              <a:t>Utmana vänligt </a:t>
            </a:r>
          </a:p>
          <a:p>
            <a:pPr>
              <a:spcAft>
                <a:spcPts val="68"/>
              </a:spcAft>
            </a:pPr>
            <a:r>
              <a:rPr lang="sv-SE" sz="1600" dirty="0">
                <a:effectLst/>
                <a:latin typeface="Europa-Regular" panose="02000000000000000000" pitchFamily="2" charset="77"/>
              </a:rPr>
              <a:t>Fråga varför vissa saker tas för givna och föreslå alternativ.</a:t>
            </a:r>
          </a:p>
          <a:p>
            <a:pPr>
              <a:spcAft>
                <a:spcPts val="68"/>
              </a:spcAft>
            </a:pPr>
            <a:endParaRPr lang="sv-SE" sz="1600" dirty="0">
              <a:effectLst/>
              <a:latin typeface="Europa-Regular" panose="02000000000000000000" pitchFamily="2" charset="77"/>
            </a:endParaRPr>
          </a:p>
        </p:txBody>
      </p:sp>
      <p:sp>
        <p:nvSpPr>
          <p:cNvPr id="38" name="textruta 37">
            <a:hlinkClick r:id="rId3" action="ppaction://hlinksldjump"/>
            <a:extLst>
              <a:ext uri="{FF2B5EF4-FFF2-40B4-BE49-F238E27FC236}">
                <a16:creationId xmlns:a16="http://schemas.microsoft.com/office/drawing/2014/main" id="{DD22E007-41EF-D762-D875-947D80685845}"/>
              </a:ext>
            </a:extLst>
          </p:cNvPr>
          <p:cNvSpPr txBox="1"/>
          <p:nvPr/>
        </p:nvSpPr>
        <p:spPr>
          <a:xfrm>
            <a:off x="4519615" y="4185212"/>
            <a:ext cx="3261188" cy="1767844"/>
          </a:xfrm>
          <a:prstGeom prst="roundRect">
            <a:avLst/>
          </a:prstGeom>
          <a:solidFill>
            <a:srgbClr val="B5CA57"/>
          </a:solidFill>
        </p:spPr>
        <p:txBody>
          <a:bodyPr wrap="square" lIns="288000" tIns="180000" rIns="0" bIns="0" rtlCol="0">
            <a:noAutofit/>
          </a:bodyPr>
          <a:lstStyle/>
          <a:p>
            <a:pPr>
              <a:spcAft>
                <a:spcPts val="68"/>
              </a:spcAft>
            </a:pPr>
            <a:r>
              <a:rPr lang="sv-SE" sz="2000" b="1" dirty="0">
                <a:effectLst/>
                <a:latin typeface="Sen" pitchFamily="2" charset="0"/>
              </a:rPr>
              <a:t>Skapa tryggare rum </a:t>
            </a:r>
          </a:p>
          <a:p>
            <a:pPr>
              <a:spcAft>
                <a:spcPts val="68"/>
              </a:spcAft>
            </a:pPr>
            <a:r>
              <a:rPr lang="sv-SE" sz="1600" dirty="0">
                <a:effectLst/>
                <a:latin typeface="Europa-Regular" panose="02000000000000000000" pitchFamily="2" charset="77"/>
              </a:rPr>
              <a:t>Uppmuntra olikheter och säkra att olika röster får höras. </a:t>
            </a:r>
          </a:p>
          <a:p>
            <a:pPr>
              <a:spcAft>
                <a:spcPts val="68"/>
              </a:spcAft>
            </a:pPr>
            <a:endParaRPr lang="sv-SE" sz="1600" dirty="0">
              <a:effectLst/>
              <a:latin typeface="Europa-Regular" panose="02000000000000000000" pitchFamily="2" charset="77"/>
            </a:endParaRPr>
          </a:p>
        </p:txBody>
      </p:sp>
      <p:sp>
        <p:nvSpPr>
          <p:cNvPr id="37" name="textruta 36">
            <a:hlinkClick r:id="rId3" action="ppaction://hlinksldjump"/>
            <a:extLst>
              <a:ext uri="{FF2B5EF4-FFF2-40B4-BE49-F238E27FC236}">
                <a16:creationId xmlns:a16="http://schemas.microsoft.com/office/drawing/2014/main" id="{29656B88-E89E-3A62-713C-4527A66ADA7A}"/>
              </a:ext>
            </a:extLst>
          </p:cNvPr>
          <p:cNvSpPr txBox="1"/>
          <p:nvPr/>
        </p:nvSpPr>
        <p:spPr>
          <a:xfrm>
            <a:off x="7977277" y="4185212"/>
            <a:ext cx="3261188" cy="1767844"/>
          </a:xfrm>
          <a:prstGeom prst="roundRect">
            <a:avLst/>
          </a:prstGeom>
          <a:solidFill>
            <a:srgbClr val="B5CA57"/>
          </a:solidFill>
        </p:spPr>
        <p:txBody>
          <a:bodyPr wrap="square" lIns="288000" tIns="180000" rIns="0" bIns="0" rtlCol="0">
            <a:noAutofit/>
          </a:bodyPr>
          <a:lstStyle/>
          <a:p>
            <a:pPr>
              <a:spcAft>
                <a:spcPts val="68"/>
              </a:spcAft>
            </a:pPr>
            <a:r>
              <a:rPr lang="sv-SE" sz="2000" b="1" dirty="0">
                <a:effectLst/>
                <a:latin typeface="Sen" pitchFamily="2" charset="0"/>
              </a:rPr>
              <a:t>Var långsiktig </a:t>
            </a:r>
          </a:p>
          <a:p>
            <a:pPr>
              <a:spcAft>
                <a:spcPts val="68"/>
              </a:spcAft>
            </a:pPr>
            <a:r>
              <a:rPr lang="sv-SE" sz="1600" dirty="0">
                <a:effectLst/>
                <a:latin typeface="Europa-Regular" panose="02000000000000000000" pitchFamily="2" charset="77"/>
              </a:rPr>
              <a:t>Normförändring tar tid – små steg är också viktiga framsteg. </a:t>
            </a:r>
          </a:p>
          <a:p>
            <a:pPr>
              <a:spcAft>
                <a:spcPts val="68"/>
              </a:spcAft>
            </a:pPr>
            <a:endParaRPr lang="sv-SE" sz="1600" dirty="0">
              <a:effectLst/>
              <a:latin typeface="Europa-Regular" panose="02000000000000000000" pitchFamily="2" charset="77"/>
            </a:endParaRPr>
          </a:p>
        </p:txBody>
      </p:sp>
      <p:grpSp>
        <p:nvGrpSpPr>
          <p:cNvPr id="42" name="Grupp 41">
            <a:extLst>
              <a:ext uri="{FF2B5EF4-FFF2-40B4-BE49-F238E27FC236}">
                <a16:creationId xmlns:a16="http://schemas.microsoft.com/office/drawing/2014/main" id="{98157DBD-7BE7-6B8E-3B1F-969A0AD60055}"/>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43" name="Grupp 42">
              <a:extLst>
                <a:ext uri="{FF2B5EF4-FFF2-40B4-BE49-F238E27FC236}">
                  <a16:creationId xmlns:a16="http://schemas.microsoft.com/office/drawing/2014/main" id="{A44189A6-49F4-9401-93EE-AA532691DBA2}"/>
                </a:ext>
              </a:extLst>
            </p:cNvPr>
            <p:cNvGrpSpPr/>
            <p:nvPr/>
          </p:nvGrpSpPr>
          <p:grpSpPr>
            <a:xfrm>
              <a:off x="0" y="0"/>
              <a:ext cx="12198153" cy="216000"/>
              <a:chOff x="-480372" y="897076"/>
              <a:chExt cx="12198153" cy="216000"/>
            </a:xfrm>
          </p:grpSpPr>
          <p:sp>
            <p:nvSpPr>
              <p:cNvPr id="45" name="Rektangel 44">
                <a:extLst>
                  <a:ext uri="{FF2B5EF4-FFF2-40B4-BE49-F238E27FC236}">
                    <a16:creationId xmlns:a16="http://schemas.microsoft.com/office/drawing/2014/main" id="{34B79919-19EF-B183-4221-9F823FC3C5BE}"/>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6" name="Rektangel 45">
                <a:extLst>
                  <a:ext uri="{FF2B5EF4-FFF2-40B4-BE49-F238E27FC236}">
                    <a16:creationId xmlns:a16="http://schemas.microsoft.com/office/drawing/2014/main" id="{9E1BB103-E0B5-5153-8E1C-86C5CB7EBED9}"/>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7" name="Rektangel 46">
                <a:extLst>
                  <a:ext uri="{FF2B5EF4-FFF2-40B4-BE49-F238E27FC236}">
                    <a16:creationId xmlns:a16="http://schemas.microsoft.com/office/drawing/2014/main" id="{266141E6-F2B7-1F57-5B43-6200619CB206}"/>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8" name="Rektangel 47">
                <a:extLst>
                  <a:ext uri="{FF2B5EF4-FFF2-40B4-BE49-F238E27FC236}">
                    <a16:creationId xmlns:a16="http://schemas.microsoft.com/office/drawing/2014/main" id="{FDF12B7C-961D-AB8D-CFF3-F6B45092C316}"/>
                  </a:ext>
                </a:extLst>
              </p:cNvPr>
              <p:cNvSpPr/>
              <p:nvPr/>
            </p:nvSpPr>
            <p:spPr>
              <a:xfrm>
                <a:off x="-480372" y="897076"/>
                <a:ext cx="1933200" cy="216000"/>
              </a:xfrm>
              <a:prstGeom prst="rect">
                <a:avLst/>
              </a:prstGeom>
              <a:solidFill>
                <a:srgbClr val="B5C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9" name="Rektangel 48">
                <a:extLst>
                  <a:ext uri="{FF2B5EF4-FFF2-40B4-BE49-F238E27FC236}">
                    <a16:creationId xmlns:a16="http://schemas.microsoft.com/office/drawing/2014/main" id="{2CD7188D-64F6-7A9C-FD81-98E3A949201C}"/>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44" name="textruta 43">
              <a:extLst>
                <a:ext uri="{FF2B5EF4-FFF2-40B4-BE49-F238E27FC236}">
                  <a16:creationId xmlns:a16="http://schemas.microsoft.com/office/drawing/2014/main" id="{30D7365C-21FD-FF40-851A-44000721B705}"/>
                </a:ext>
              </a:extLst>
            </p:cNvPr>
            <p:cNvSpPr txBox="1"/>
            <p:nvPr/>
          </p:nvSpPr>
          <p:spPr>
            <a:xfrm>
              <a:off x="1919948" y="0"/>
              <a:ext cx="2623930" cy="360850"/>
            </a:xfrm>
            <a:prstGeom prst="rect">
              <a:avLst/>
            </a:prstGeom>
            <a:solidFill>
              <a:srgbClr val="0A3D1F"/>
            </a:solidFill>
          </p:spPr>
          <p:txBody>
            <a:bodyPr wrap="square" lIns="36000" tIns="72000" rIns="36000" bIns="72000" rtlCol="0">
              <a:spAutoFit/>
            </a:bodyPr>
            <a:lstStyle/>
            <a:p>
              <a:pPr algn="ctr"/>
              <a:r>
                <a:rPr lang="sv-SE" sz="1400" dirty="0">
                  <a:solidFill>
                    <a:schemeClr val="bg1"/>
                  </a:solidFill>
                  <a:effectLst/>
                  <a:latin typeface="Europa-Bold" panose="02000000000000000000" pitchFamily="2" charset="77"/>
                </a:rPr>
                <a:t>Normide tsööpkedh</a:t>
              </a:r>
              <a:r>
                <a:rPr lang="sv-SE" sz="1200" dirty="0">
                  <a:solidFill>
                    <a:schemeClr val="bg1"/>
                  </a:solidFill>
                  <a:effectLst/>
                  <a:latin typeface="Europa-Bold" panose="02000000000000000000" pitchFamily="2" charset="77"/>
                </a:rPr>
                <a:t> </a:t>
              </a:r>
              <a:r>
                <a:rPr lang="sv-SE" sz="1100" dirty="0">
                  <a:solidFill>
                    <a:schemeClr val="bg1"/>
                  </a:solidFill>
                  <a:effectLst/>
                  <a:latin typeface="Europa-Bold" panose="02000000000000000000" pitchFamily="2" charset="77"/>
                </a:rPr>
                <a:t>Bryt normer </a:t>
              </a:r>
              <a:endParaRPr lang="sv-SE" sz="1200" dirty="0">
                <a:solidFill>
                  <a:schemeClr val="bg1"/>
                </a:solidFill>
                <a:effectLst/>
                <a:latin typeface="Europa-Bold" panose="02000000000000000000" pitchFamily="2" charset="77"/>
              </a:endParaRPr>
            </a:p>
          </p:txBody>
        </p:sp>
      </p:grpSp>
      <p:sp>
        <p:nvSpPr>
          <p:cNvPr id="50" name="textruta 49">
            <a:hlinkClick r:id="rId4" action="ppaction://hlinksldjump"/>
            <a:extLst>
              <a:ext uri="{FF2B5EF4-FFF2-40B4-BE49-F238E27FC236}">
                <a16:creationId xmlns:a16="http://schemas.microsoft.com/office/drawing/2014/main" id="{20040377-D240-77F9-30D8-BEED14DC7536}"/>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pic>
        <p:nvPicPr>
          <p:cNvPr id="57" name="Bildobjekt 56">
            <a:extLst>
              <a:ext uri="{FF2B5EF4-FFF2-40B4-BE49-F238E27FC236}">
                <a16:creationId xmlns:a16="http://schemas.microsoft.com/office/drawing/2014/main" id="{26E5CF71-DD65-3337-C0CC-8A905D8E0EDB}"/>
              </a:ext>
              <a:ext uri="{C183D7F6-B498-43B3-948B-1728B52AA6E4}">
                <adec:decorative xmlns:adec="http://schemas.microsoft.com/office/drawing/2017/decorative" val="1"/>
              </a:ext>
            </a:extLst>
          </p:cNvPr>
          <p:cNvPicPr>
            <a:picLocks noChangeAspect="1"/>
          </p:cNvPicPr>
          <p:nvPr/>
        </p:nvPicPr>
        <p:blipFill>
          <a:blip r:embed="rId5"/>
          <a:srcRect l="41522" t="15825" r="44531" b="69111"/>
          <a:stretch/>
        </p:blipFill>
        <p:spPr>
          <a:xfrm>
            <a:off x="1335832" y="1312822"/>
            <a:ext cx="343561" cy="557221"/>
          </a:xfrm>
          <a:prstGeom prst="rect">
            <a:avLst/>
          </a:prstGeom>
        </p:spPr>
      </p:pic>
    </p:spTree>
    <p:extLst>
      <p:ext uri="{BB962C8B-B14F-4D97-AF65-F5344CB8AC3E}">
        <p14:creationId xmlns:p14="http://schemas.microsoft.com/office/powerpoint/2010/main" val="321784905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59AED97A7EA944A1AC306B6F9E80EB" ma:contentTypeVersion="10" ma:contentTypeDescription="Create a new document." ma:contentTypeScope="" ma:versionID="599aab94091e23b0a9daecff0847c82e">
  <xsd:schema xmlns:xsd="http://www.w3.org/2001/XMLSchema" xmlns:xs="http://www.w3.org/2001/XMLSchema" xmlns:p="http://schemas.microsoft.com/office/2006/metadata/properties" xmlns:ns3="ba078e61-5b60-42ec-838d-26f4e031a98f" targetNamespace="http://schemas.microsoft.com/office/2006/metadata/properties" ma:root="true" ma:fieldsID="9d94031beb31eab41cfecd8e3387d15f" ns3:_="">
    <xsd:import namespace="ba078e61-5b60-42ec-838d-26f4e031a98f"/>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078e61-5b60-42ec-838d-26f4e031a9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ba078e61-5b60-42ec-838d-26f4e031a98f" xsi:nil="true"/>
  </documentManagement>
</p:properties>
</file>

<file path=customXml/itemProps1.xml><?xml version="1.0" encoding="utf-8"?>
<ds:datastoreItem xmlns:ds="http://schemas.openxmlformats.org/officeDocument/2006/customXml" ds:itemID="{E9EEFD4E-D815-4608-8A2D-3CCAA1743B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078e61-5b60-42ec-838d-26f4e031a98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AF58B51-C0BA-489B-BF79-9A1C3B46EA4E}">
  <ds:schemaRefs>
    <ds:schemaRef ds:uri="http://schemas.microsoft.com/sharepoint/v3/contenttype/forms"/>
  </ds:schemaRefs>
</ds:datastoreItem>
</file>

<file path=customXml/itemProps3.xml><?xml version="1.0" encoding="utf-8"?>
<ds:datastoreItem xmlns:ds="http://schemas.openxmlformats.org/officeDocument/2006/customXml" ds:itemID="{A8247934-A049-449A-A8B2-FB7E0D841821}">
  <ds:schemaRefs>
    <ds:schemaRef ds:uri="http://schemas.microsoft.com/office/infopath/2007/PartnerControls"/>
    <ds:schemaRef ds:uri="ba078e61-5b60-42ec-838d-26f4e031a98f"/>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42524</TotalTime>
  <Words>1592</Words>
  <Application>Microsoft Office PowerPoint</Application>
  <PresentationFormat>Bredbild</PresentationFormat>
  <Paragraphs>151</Paragraphs>
  <Slides>11</Slides>
  <Notes>11</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11</vt:i4>
      </vt:variant>
    </vt:vector>
  </HeadingPairs>
  <TitlesOfParts>
    <vt:vector size="19" baseType="lpstr">
      <vt:lpstr>Arial</vt:lpstr>
      <vt:lpstr>Sen</vt:lpstr>
      <vt:lpstr>Aptos Display</vt:lpstr>
      <vt:lpstr>Courier New</vt:lpstr>
      <vt:lpstr>Aptos</vt:lpstr>
      <vt:lpstr>Europa-Bold</vt:lpstr>
      <vt:lpstr>Europa-Regular</vt:lpstr>
      <vt:lpstr>Office-tema</vt:lpstr>
      <vt:lpstr>Mïrrestallede  amma!  - vuekieh mïrrestallemebarkose    - metoder för jämställdhetsarbete</vt:lpstr>
      <vt:lpstr>Tillsammans skapar  vi jämställdhet</vt:lpstr>
      <vt:lpstr>Normide tsööpkedh Bryt normer </vt:lpstr>
      <vt:lpstr>Vad är normer? </vt:lpstr>
      <vt:lpstr>Vad är normkritik? </vt:lpstr>
      <vt:lpstr>Så formas våra normer   </vt:lpstr>
      <vt:lpstr>EXEMPEL  Könsnormer </vt:lpstr>
      <vt:lpstr>Vem är jag bland normerna? </vt:lpstr>
      <vt:lpstr>Att arbeta normmedvetet  </vt:lpstr>
      <vt:lpstr>Nyfiken på att lära dig mer?</vt:lpstr>
      <vt:lpstr>Tack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Kristin Lindqvist</dc:creator>
  <cp:lastModifiedBy>Johanna Tjäder</cp:lastModifiedBy>
  <cp:revision>59</cp:revision>
  <cp:lastPrinted>2025-05-13T15:00:58Z</cp:lastPrinted>
  <dcterms:created xsi:type="dcterms:W3CDTF">2025-04-29T08:03:44Z</dcterms:created>
  <dcterms:modified xsi:type="dcterms:W3CDTF">2025-10-14T06:35:03Z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0x010100F959AED97A7EA944A1AC306B6F9E80EB</vt:lpwstr>
  </property>
</Properties>
</file>