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autoCompressPictures="0">
  <p:sldMasterIdLst>
    <p:sldMasterId id="2147483648" r:id="rId4"/>
  </p:sldMasterIdLst>
  <p:notesMasterIdLst>
    <p:notesMasterId r:id="rId54"/>
  </p:notesMasterIdLst>
  <p:sldIdLst>
    <p:sldId id="265" r:id="rId5"/>
    <p:sldId id="307" r:id="rId6"/>
    <p:sldId id="310" r:id="rId7"/>
    <p:sldId id="258" r:id="rId8"/>
    <p:sldId id="259" r:id="rId9"/>
    <p:sldId id="261" r:id="rId10"/>
    <p:sldId id="262" r:id="rId11"/>
    <p:sldId id="263" r:id="rId12"/>
    <p:sldId id="266" r:id="rId13"/>
    <p:sldId id="312" r:id="rId14"/>
    <p:sldId id="260" r:id="rId15"/>
    <p:sldId id="264" r:id="rId16"/>
    <p:sldId id="267" r:id="rId17"/>
    <p:sldId id="268" r:id="rId18"/>
    <p:sldId id="269" r:id="rId19"/>
    <p:sldId id="309" r:id="rId20"/>
    <p:sldId id="271" r:id="rId21"/>
    <p:sldId id="272" r:id="rId22"/>
    <p:sldId id="273" r:id="rId23"/>
    <p:sldId id="274" r:id="rId24"/>
    <p:sldId id="275" r:id="rId25"/>
    <p:sldId id="276" r:id="rId26"/>
    <p:sldId id="277" r:id="rId27"/>
    <p:sldId id="317" r:id="rId28"/>
    <p:sldId id="279" r:id="rId29"/>
    <p:sldId id="280" r:id="rId30"/>
    <p:sldId id="285" r:id="rId31"/>
    <p:sldId id="318" r:id="rId32"/>
    <p:sldId id="320" r:id="rId33"/>
    <p:sldId id="319" r:id="rId34"/>
    <p:sldId id="321" r:id="rId35"/>
    <p:sldId id="322" r:id="rId36"/>
    <p:sldId id="316" r:id="rId37"/>
    <p:sldId id="286" r:id="rId38"/>
    <p:sldId id="289" r:id="rId39"/>
    <p:sldId id="290" r:id="rId40"/>
    <p:sldId id="294" r:id="rId41"/>
    <p:sldId id="295" r:id="rId42"/>
    <p:sldId id="313" r:id="rId43"/>
    <p:sldId id="315" r:id="rId44"/>
    <p:sldId id="296" r:id="rId45"/>
    <p:sldId id="297" r:id="rId46"/>
    <p:sldId id="298" r:id="rId47"/>
    <p:sldId id="299" r:id="rId48"/>
    <p:sldId id="323" r:id="rId49"/>
    <p:sldId id="300" r:id="rId50"/>
    <p:sldId id="314" r:id="rId51"/>
    <p:sldId id="292" r:id="rId52"/>
    <p:sldId id="291" r:id="rId53"/>
  </p:sldIdLst>
  <p:sldSz cx="12192000" cy="6858000"/>
  <p:notesSz cx="6858000" cy="9144000"/>
  <p:embeddedFontLst>
    <p:embeddedFont>
      <p:font typeface="Sen" panose="020B0604020202020204" charset="0"/>
      <p:regular r:id="rId55"/>
      <p:bold r:id="rId56"/>
    </p:embeddedFont>
    <p:embeddedFont>
      <p:font typeface="Sen ExtraBold" panose="020B0604020202020204" charset="0"/>
      <p:bold r:id="rId57"/>
    </p:embeddedFont>
  </p:embeddedFont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A3D1F"/>
    <a:srgbClr val="8DC189"/>
    <a:srgbClr val="FBCDAC"/>
    <a:srgbClr val="DB8D54"/>
    <a:srgbClr val="F9C4B6"/>
    <a:srgbClr val="B5CB57"/>
    <a:srgbClr val="FFF9E4"/>
    <a:srgbClr val="F6DD62"/>
    <a:srgbClr val="FAECEC"/>
    <a:srgbClr val="FFEBD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286" autoAdjust="0"/>
    <p:restoredTop sz="62045" autoAdjust="0"/>
  </p:normalViewPr>
  <p:slideViewPr>
    <p:cSldViewPr snapToGrid="0">
      <p:cViewPr varScale="1">
        <p:scale>
          <a:sx n="36" d="100"/>
          <a:sy n="36" d="100"/>
        </p:scale>
        <p:origin x="1648" y="52"/>
      </p:cViewPr>
      <p:guideLst/>
    </p:cSldViewPr>
  </p:slideViewPr>
  <p:notesTextViewPr>
    <p:cViewPr>
      <p:scale>
        <a:sx n="125" d="100"/>
        <a:sy n="125"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font" Target="fonts/font1.fntdata"/><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font" Target="fonts/font3.fntdata"/><Relationship Id="rId61"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font" Target="fonts/font2.fntdata"/><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33F2B8F-22CD-874A-802A-66A37EB17EB0}" type="datetimeFigureOut">
              <a:rPr lang="sv-SE" smtClean="0"/>
              <a:t>2025-10-13</a:t>
            </a:fld>
            <a:endParaRPr lang="sv-SE"/>
          </a:p>
        </p:txBody>
      </p:sp>
      <p:sp>
        <p:nvSpPr>
          <p:cNvPr id="4" name="Platshållare för bildobjekt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1A33ABA-F6CF-1644-96CA-E88268E7F1C1}" type="slidenum">
              <a:rPr lang="sv-SE" smtClean="0"/>
              <a:t>‹#›</a:t>
            </a:fld>
            <a:endParaRPr lang="sv-SE"/>
          </a:p>
        </p:txBody>
      </p:sp>
    </p:spTree>
    <p:extLst>
      <p:ext uri="{BB962C8B-B14F-4D97-AF65-F5344CB8AC3E}">
        <p14:creationId xmlns:p14="http://schemas.microsoft.com/office/powerpoint/2010/main" val="14907146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r>
              <a:rPr lang="sv-SE" sz="1200" i="1" kern="1200" dirty="0">
                <a:solidFill>
                  <a:schemeClr val="tx1"/>
                </a:solidFill>
                <a:effectLst/>
                <a:latin typeface="+mn-lt"/>
                <a:ea typeface="+mn-ea"/>
                <a:cs typeface="+mn-cs"/>
              </a:rPr>
              <a:t>Mïrrestallede amma! – vuekieh mïrrestallemebarkose </a:t>
            </a:r>
            <a:r>
              <a:rPr lang="sv-SE" sz="1200" kern="1200" dirty="0">
                <a:solidFill>
                  <a:schemeClr val="tx1"/>
                </a:solidFill>
                <a:effectLst/>
                <a:latin typeface="+mn-lt"/>
                <a:ea typeface="+mn-ea"/>
                <a:cs typeface="+mn-cs"/>
              </a:rPr>
              <a:t>är en jämställdhetshandbok framtagen av Sametinget, byggd på samiska perspektiv och erfarenheter.</a:t>
            </a:r>
          </a:p>
          <a:p>
            <a:r>
              <a:rPr lang="sv-SE" sz="1200" kern="1200" dirty="0">
                <a:solidFill>
                  <a:schemeClr val="tx1"/>
                </a:solidFill>
                <a:effectLst/>
                <a:latin typeface="+mn-lt"/>
                <a:ea typeface="+mn-ea"/>
                <a:cs typeface="+mn-cs"/>
              </a:rPr>
              <a:t> </a:t>
            </a:r>
          </a:p>
          <a:p>
            <a:r>
              <a:rPr lang="sv-SE" sz="1200" kern="1200" dirty="0">
                <a:solidFill>
                  <a:schemeClr val="tx1"/>
                </a:solidFill>
                <a:effectLst/>
                <a:latin typeface="+mn-lt"/>
                <a:ea typeface="+mn-ea"/>
                <a:cs typeface="+mn-cs"/>
              </a:rPr>
              <a:t>Handboken samlar metoder, kunskap och övningar för att synliggöra ojämställdhet, samtala om makt och normer samt att förebygga våld.</a:t>
            </a:r>
          </a:p>
          <a:p>
            <a:endParaRPr lang="sv-SE" sz="1200" b="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Titelns betydelse: </a:t>
            </a:r>
            <a:r>
              <a:rPr lang="sv-SE" sz="1200" i="1" kern="1200" dirty="0">
                <a:solidFill>
                  <a:schemeClr val="tx1"/>
                </a:solidFill>
                <a:effectLst/>
                <a:latin typeface="+mn-lt"/>
                <a:ea typeface="+mn-ea"/>
                <a:cs typeface="+mn-cs"/>
              </a:rPr>
              <a:t>Mïrrestallede amma! – vuekieh mïrrestallemebarkose </a:t>
            </a:r>
            <a:r>
              <a:rPr lang="sv-SE" sz="1200" kern="1200" dirty="0">
                <a:solidFill>
                  <a:schemeClr val="tx1"/>
                </a:solidFill>
                <a:effectLst/>
                <a:latin typeface="+mn-lt"/>
                <a:ea typeface="+mn-ea"/>
                <a:cs typeface="+mn-cs"/>
              </a:rPr>
              <a:t>är på sydsamiska och betyder:</a:t>
            </a:r>
            <a:br>
              <a:rPr lang="sv-SE" sz="1200" kern="1200" dirty="0">
                <a:solidFill>
                  <a:schemeClr val="tx1"/>
                </a:solidFill>
                <a:effectLst/>
                <a:latin typeface="+mn-lt"/>
                <a:ea typeface="+mn-ea"/>
                <a:cs typeface="+mn-cs"/>
              </a:rPr>
            </a:br>
            <a:r>
              <a:rPr lang="sv-SE" sz="1200" i="1" kern="1200" dirty="0">
                <a:solidFill>
                  <a:schemeClr val="tx1"/>
                </a:solidFill>
                <a:effectLst/>
                <a:latin typeface="+mn-lt"/>
                <a:ea typeface="+mn-ea"/>
                <a:cs typeface="+mn-cs"/>
              </a:rPr>
              <a:t>Var jämlika/jämbördiga/jämställda nu! - metoder för jämställdhetsarbetet </a:t>
            </a:r>
            <a:r>
              <a:rPr lang="sv-SE" sz="1200" kern="1200" dirty="0">
                <a:solidFill>
                  <a:schemeClr val="tx1"/>
                </a:solidFill>
                <a:effectLst/>
                <a:latin typeface="+mn-lt"/>
                <a:ea typeface="+mn-ea"/>
                <a:cs typeface="+mn-cs"/>
              </a:rPr>
              <a:t>(en uppmaning till handling)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Omslag och illustrationer: Ulrika Tapio Blind</a:t>
            </a:r>
            <a:br>
              <a:rPr lang="sv-SE" sz="1200" kern="1200" dirty="0">
                <a:solidFill>
                  <a:schemeClr val="tx1"/>
                </a:solidFill>
                <a:effectLst/>
                <a:latin typeface="+mn-lt"/>
                <a:ea typeface="+mn-ea"/>
                <a:cs typeface="+mn-cs"/>
              </a:rPr>
            </a:br>
            <a:r>
              <a:rPr lang="sv-SE" sz="1200" kern="1200" dirty="0">
                <a:solidFill>
                  <a:schemeClr val="tx1"/>
                </a:solidFill>
                <a:effectLst/>
                <a:latin typeface="+mn-lt"/>
                <a:ea typeface="+mn-ea"/>
                <a:cs typeface="+mn-cs"/>
              </a:rPr>
              <a:t>Grafisk form: Geektown kommunikationsbyrå</a:t>
            </a:r>
          </a:p>
        </p:txBody>
      </p:sp>
      <p:sp>
        <p:nvSpPr>
          <p:cNvPr id="4" name="Platshållare för bildnummer 3"/>
          <p:cNvSpPr>
            <a:spLocks noGrp="1"/>
          </p:cNvSpPr>
          <p:nvPr>
            <p:ph type="sldNum" sz="quarter" idx="5"/>
          </p:nvPr>
        </p:nvSpPr>
        <p:spPr/>
        <p:txBody>
          <a:bodyPr/>
          <a:lstStyle/>
          <a:p>
            <a:fld id="{51A33ABA-F6CF-1644-96CA-E88268E7F1C1}" type="slidenum">
              <a:rPr lang="sv-SE" smtClean="0"/>
              <a:t>1</a:t>
            </a:fld>
            <a:endParaRPr lang="sv-SE"/>
          </a:p>
        </p:txBody>
      </p:sp>
    </p:spTree>
    <p:extLst>
      <p:ext uri="{BB962C8B-B14F-4D97-AF65-F5344CB8AC3E}">
        <p14:creationId xmlns:p14="http://schemas.microsoft.com/office/powerpoint/2010/main" val="356780344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03D255-3FF2-729F-4BDC-B802993D04C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D9ABD51-78DB-AF30-B266-08948C136F5B}"/>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C2ED9B9E-0BD9-2258-159B-02FAC6876709}"/>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Fundera gemensamt över hur ni vill hantera situationer där det kan uppstå motsättningar, missförstånd eller osäkerhet.</a:t>
            </a:r>
          </a:p>
          <a:p>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Fundera också över vad som får dig att känna dig trygg och inkluderad i en grupp.</a:t>
            </a:r>
          </a:p>
          <a:p>
            <a:endParaRPr lang="sv-SE" sz="1200" b="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Ett tips är att s</a:t>
            </a:r>
            <a:r>
              <a:rPr lang="sv-SE" sz="1200" kern="1200" dirty="0">
                <a:solidFill>
                  <a:schemeClr val="tx1"/>
                </a:solidFill>
                <a:effectLst/>
                <a:latin typeface="+mn-lt"/>
                <a:ea typeface="+mn-ea"/>
                <a:cs typeface="+mn-cs"/>
              </a:rPr>
              <a:t>kriva ner era gemensamma riktlinjer och tankar, och låt dem vara synliga under samtalets gång, som en påminnelse om respekt, trygghet och samarbete.</a:t>
            </a:r>
          </a:p>
          <a:p>
            <a:endParaRPr lang="sv-SE" dirty="0"/>
          </a:p>
        </p:txBody>
      </p:sp>
      <p:sp>
        <p:nvSpPr>
          <p:cNvPr id="4" name="Platshållare för bildnummer 3">
            <a:extLst>
              <a:ext uri="{FF2B5EF4-FFF2-40B4-BE49-F238E27FC236}">
                <a16:creationId xmlns:a16="http://schemas.microsoft.com/office/drawing/2014/main" id="{1B37688E-4907-04E2-788A-DAAAF477BCE8}"/>
              </a:ext>
            </a:extLst>
          </p:cNvPr>
          <p:cNvSpPr>
            <a:spLocks noGrp="1"/>
          </p:cNvSpPr>
          <p:nvPr>
            <p:ph type="sldNum" sz="quarter" idx="5"/>
          </p:nvPr>
        </p:nvSpPr>
        <p:spPr/>
        <p:txBody>
          <a:bodyPr/>
          <a:lstStyle/>
          <a:p>
            <a:fld id="{51A33ABA-F6CF-1644-96CA-E88268E7F1C1}" type="slidenum">
              <a:rPr lang="sv-SE" smtClean="0"/>
              <a:t>10</a:t>
            </a:fld>
            <a:endParaRPr lang="sv-SE"/>
          </a:p>
        </p:txBody>
      </p:sp>
    </p:spTree>
    <p:extLst>
      <p:ext uri="{BB962C8B-B14F-4D97-AF65-F5344CB8AC3E}">
        <p14:creationId xmlns:p14="http://schemas.microsoft.com/office/powerpoint/2010/main" val="53965514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Metod för att synliggöra och utmana normer. </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11</a:t>
            </a:fld>
            <a:endParaRPr lang="sv-SE"/>
          </a:p>
        </p:txBody>
      </p:sp>
    </p:spTree>
    <p:extLst>
      <p:ext uri="{BB962C8B-B14F-4D97-AF65-F5344CB8AC3E}">
        <p14:creationId xmlns:p14="http://schemas.microsoft.com/office/powerpoint/2010/main" val="30383730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Metoden inleds med en kort bakgrund till begreppet normer.</a:t>
            </a:r>
          </a:p>
          <a:p>
            <a:endParaRPr lang="sv-SE" dirty="0"/>
          </a:p>
          <a:p>
            <a:r>
              <a:rPr lang="sv-SE" i="1" dirty="0"/>
              <a:t>Normer</a:t>
            </a:r>
            <a:r>
              <a:rPr lang="sv-SE" dirty="0"/>
              <a:t> är föreställningar, idéer och osynliga regler som formar oss, våra relationer till andra människor och hela samhället. De kan beskrivas som att de utgör gränserna för hur vi förväntas och får vara. Normer hjälper oss att sortera i samhället och kan på så sätt även begränsa vårt handlingsutrymme. Eftersom normer skapas och omförhandlas i mötet mellan människor är de också föränderliga och ser olika ut beroende på tid och plats. Så länge ingen bryter mot normerna brukar de vara osynliga, det vill säga inget man vanligtvis tänker på. </a:t>
            </a:r>
          </a:p>
        </p:txBody>
      </p:sp>
      <p:sp>
        <p:nvSpPr>
          <p:cNvPr id="4" name="Platshållare för bildnummer 3"/>
          <p:cNvSpPr>
            <a:spLocks noGrp="1"/>
          </p:cNvSpPr>
          <p:nvPr>
            <p:ph type="sldNum" sz="quarter" idx="5"/>
          </p:nvPr>
        </p:nvSpPr>
        <p:spPr/>
        <p:txBody>
          <a:bodyPr/>
          <a:lstStyle/>
          <a:p>
            <a:fld id="{51A33ABA-F6CF-1644-96CA-E88268E7F1C1}" type="slidenum">
              <a:rPr lang="sv-SE" smtClean="0"/>
              <a:t>12</a:t>
            </a:fld>
            <a:endParaRPr lang="sv-SE"/>
          </a:p>
        </p:txBody>
      </p:sp>
    </p:spTree>
    <p:extLst>
      <p:ext uri="{BB962C8B-B14F-4D97-AF65-F5344CB8AC3E}">
        <p14:creationId xmlns:p14="http://schemas.microsoft.com/office/powerpoint/2010/main" val="25649502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Metoden fortsätter med en kort bakgrund till begreppet normkritik.</a:t>
            </a:r>
          </a:p>
          <a:p>
            <a:endParaRPr lang="sv-SE" sz="1400" b="1" i="0" dirty="0">
              <a:latin typeface="Europa-Bold" panose="02000000000000000000" pitchFamily="2" charset="77"/>
            </a:endParaRPr>
          </a:p>
          <a:p>
            <a:r>
              <a:rPr lang="sv-SE" sz="1400" i="1" dirty="0"/>
              <a:t>Normkritik</a:t>
            </a:r>
            <a:r>
              <a:rPr lang="sv-SE" sz="1400" dirty="0"/>
              <a:t> är sättet att komma åt grunden till varför ojämställdhet uppstår. Det handlar om att upptäcka normer genom att ställa kritiska frågor, undersöka vilka som inkluderas och exkluderas i beslut och vilka som gynnas eller missgynnas av de rådande normerna. Målet med normkritik är att förstå och identifiera de mekanismer som leder till diskriminering samt att öka medvetenheten kring ens egna förutfattade meningar och föreställningar</a:t>
            </a:r>
            <a:endParaRPr lang="sv-SE" sz="1400" b="1" i="0" dirty="0">
              <a:latin typeface="Europa-Bold" panose="02000000000000000000" pitchFamily="2" charset="77"/>
            </a:endParaRPr>
          </a:p>
        </p:txBody>
      </p:sp>
      <p:sp>
        <p:nvSpPr>
          <p:cNvPr id="4" name="Platshållare för bildnummer 3"/>
          <p:cNvSpPr>
            <a:spLocks noGrp="1"/>
          </p:cNvSpPr>
          <p:nvPr>
            <p:ph type="sldNum" sz="quarter" idx="5"/>
          </p:nvPr>
        </p:nvSpPr>
        <p:spPr/>
        <p:txBody>
          <a:bodyPr/>
          <a:lstStyle/>
          <a:p>
            <a:fld id="{51A33ABA-F6CF-1644-96CA-E88268E7F1C1}" type="slidenum">
              <a:rPr lang="sv-SE" smtClean="0"/>
              <a:t>13</a:t>
            </a:fld>
            <a:endParaRPr lang="sv-SE"/>
          </a:p>
        </p:txBody>
      </p:sp>
    </p:spTree>
    <p:extLst>
      <p:ext uri="{BB962C8B-B14F-4D97-AF65-F5344CB8AC3E}">
        <p14:creationId xmlns:p14="http://schemas.microsoft.com/office/powerpoint/2010/main" val="417067689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B333A3-B0CB-0664-B42F-E418AB15320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EB441DC-8893-032F-42E8-C5EB861E985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7E0382E-8763-7AE9-995D-A3468C26A293}"/>
              </a:ext>
            </a:extLst>
          </p:cNvPr>
          <p:cNvSpPr>
            <a:spLocks noGrp="1"/>
          </p:cNvSpPr>
          <p:nvPr>
            <p:ph type="body" idx="1"/>
          </p:nvPr>
        </p:nvSpPr>
        <p:spPr/>
        <p:txBody>
          <a:bodyPr/>
          <a:lstStyle/>
          <a:p>
            <a:r>
              <a:rPr lang="sv-SE" dirty="0"/>
              <a:t>Vi formas av varandra. </a:t>
            </a:r>
            <a:r>
              <a:rPr lang="sv-SE" sz="1200" kern="1200" dirty="0">
                <a:solidFill>
                  <a:schemeClr val="tx1"/>
                </a:solidFill>
                <a:effectLst/>
                <a:latin typeface="+mn-lt"/>
                <a:ea typeface="+mn-ea"/>
                <a:cs typeface="+mn-cs"/>
              </a:rPr>
              <a:t>När vi pratar om normer är kultur och </a:t>
            </a:r>
            <a:r>
              <a:rPr lang="sv-SE" sz="1200" i="1" kern="1200" dirty="0" err="1">
                <a:solidFill>
                  <a:schemeClr val="tx1"/>
                </a:solidFill>
                <a:effectLst/>
                <a:latin typeface="+mn-lt"/>
                <a:ea typeface="+mn-ea"/>
                <a:cs typeface="+mn-cs"/>
              </a:rPr>
              <a:t>aerpiemaahtoe</a:t>
            </a:r>
            <a:r>
              <a:rPr lang="sv-SE" sz="1200" kern="1200" dirty="0">
                <a:solidFill>
                  <a:schemeClr val="tx1"/>
                </a:solidFill>
                <a:effectLst/>
                <a:latin typeface="+mn-lt"/>
                <a:ea typeface="+mn-ea"/>
                <a:cs typeface="+mn-cs"/>
              </a:rPr>
              <a:t> ofta centralt. </a:t>
            </a:r>
          </a:p>
          <a:p>
            <a:endParaRPr lang="sv-SE" sz="1200" kern="1200" dirty="0">
              <a:solidFill>
                <a:schemeClr val="tx1"/>
              </a:solidFill>
              <a:effectLst/>
              <a:latin typeface="+mn-lt"/>
              <a:ea typeface="+mn-ea"/>
              <a:cs typeface="+mn-cs"/>
            </a:endParaRPr>
          </a:p>
          <a:p>
            <a:r>
              <a:rPr lang="sv-SE" sz="1200" i="1" kern="1200" dirty="0" err="1">
                <a:solidFill>
                  <a:schemeClr val="tx1"/>
                </a:solidFill>
                <a:effectLst/>
                <a:latin typeface="+mn-lt"/>
                <a:ea typeface="+mn-ea"/>
                <a:cs typeface="+mn-cs"/>
              </a:rPr>
              <a:t>Aerpiemaahtoe</a:t>
            </a:r>
            <a:r>
              <a:rPr lang="sv-SE" sz="1200" kern="1200" dirty="0">
                <a:solidFill>
                  <a:schemeClr val="tx1"/>
                </a:solidFill>
                <a:effectLst/>
                <a:latin typeface="+mn-lt"/>
                <a:ea typeface="+mn-ea"/>
                <a:cs typeface="+mn-cs"/>
              </a:rPr>
              <a:t> är traditionell samisk kunskap, överförd genom generationer. Den omfattar värderingar, metoder och en holistisk förståelse för relationen mellan människor och naturen. Dessa aspekter påverkar hur vi tänker, vad vi värderar och hur vi lever över tid.  Våra värderingar, beteenden och självuppfattningar formas därmed utifrån de kulturer vi tillhör och de normer som finns där.</a:t>
            </a:r>
          </a:p>
          <a:p>
            <a:endParaRPr lang="sv-SE" sz="1200" kern="1200" dirty="0">
              <a:solidFill>
                <a:schemeClr val="tx1"/>
              </a:solidFill>
              <a:effectLst/>
              <a:latin typeface="+mn-lt"/>
              <a:ea typeface="+mn-ea"/>
              <a:cs typeface="+mn-cs"/>
            </a:endParaRPr>
          </a:p>
          <a:p>
            <a:r>
              <a:rPr lang="sv-SE" dirty="0"/>
              <a:t>Den samiska kulturen är inte enhetlig och påverkas av olika faktorer till exempel att det finns kulturella skillnader i olika geografiska områden och inom olika grupper. Samtidigt finns det kulturella normer som formar gemensamma tankesätt, värderingar och attityder. För att uppnå jämställdhet behöver vi vara medvetna om kulturella drag som formar vårt tänkande och beteende eftersom det påverkar våra olika livsvillkor. </a:t>
            </a:r>
          </a:p>
          <a:p>
            <a:endParaRPr lang="sv-SE" dirty="0"/>
          </a:p>
          <a:p>
            <a:r>
              <a:rPr lang="sv-SE" dirty="0"/>
              <a:t>Det kan inkludera:</a:t>
            </a:r>
          </a:p>
          <a:p>
            <a:r>
              <a:rPr lang="sv-SE" dirty="0"/>
              <a:t>• Attityder </a:t>
            </a:r>
          </a:p>
          <a:p>
            <a:r>
              <a:rPr lang="sv-SE" dirty="0"/>
              <a:t>• Normer </a:t>
            </a:r>
          </a:p>
          <a:p>
            <a:r>
              <a:rPr lang="sv-SE" dirty="0"/>
              <a:t>• Värderingar </a:t>
            </a:r>
          </a:p>
          <a:p>
            <a:r>
              <a:rPr lang="sv-SE" dirty="0"/>
              <a:t>• Ideal</a:t>
            </a:r>
            <a:endParaRPr lang="sv-SE" sz="1200" kern="1200" dirty="0">
              <a:solidFill>
                <a:schemeClr val="tx1"/>
              </a:solidFill>
              <a:effectLst/>
              <a:latin typeface="+mn-lt"/>
              <a:ea typeface="+mn-ea"/>
              <a:cs typeface="+mn-cs"/>
            </a:endParaRP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8050BD95-23F4-BA9C-F2F6-6DAF2356ED1D}"/>
              </a:ext>
            </a:extLst>
          </p:cNvPr>
          <p:cNvSpPr>
            <a:spLocks noGrp="1"/>
          </p:cNvSpPr>
          <p:nvPr>
            <p:ph type="sldNum" sz="quarter" idx="5"/>
          </p:nvPr>
        </p:nvSpPr>
        <p:spPr/>
        <p:txBody>
          <a:bodyPr/>
          <a:lstStyle/>
          <a:p>
            <a:fld id="{51A33ABA-F6CF-1644-96CA-E88268E7F1C1}" type="slidenum">
              <a:rPr lang="sv-SE" smtClean="0"/>
              <a:t>14</a:t>
            </a:fld>
            <a:endParaRPr lang="sv-SE"/>
          </a:p>
        </p:txBody>
      </p:sp>
    </p:spTree>
    <p:extLst>
      <p:ext uri="{BB962C8B-B14F-4D97-AF65-F5344CB8AC3E}">
        <p14:creationId xmlns:p14="http://schemas.microsoft.com/office/powerpoint/2010/main" val="64706529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F364B-325A-F236-0674-6C76D61FFDA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6EFA418-4AB2-AEAC-8A7F-68A3493A73A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B6EB10B-A41E-41A4-529E-914A40F48CC3}"/>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Det samiska nationella kunskapscentret för psykisk hälsovård och missbruk, även förkortat SANKS , beskriver hur samiska könsnormer präglar oss och de förväntningar de skapar på oss själva. Den samiska mannen förväntas bland annat ofta vara självständig, uthållig, klara sig själv och inte prata om känslor. Den samiska kvinnan förväntas bland annat ofta vara stark, värna om familj och släkt, var ihärdig och inte klaga. </a:t>
            </a:r>
          </a:p>
          <a:p>
            <a:endParaRPr lang="sv-SE" sz="120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Att tänka på: </a:t>
            </a:r>
            <a:r>
              <a:rPr lang="sv-SE" sz="1200" kern="1200" dirty="0">
                <a:solidFill>
                  <a:schemeClr val="tx1"/>
                </a:solidFill>
                <a:effectLst/>
                <a:latin typeface="+mn-lt"/>
                <a:ea typeface="+mn-ea"/>
                <a:cs typeface="+mn-cs"/>
              </a:rPr>
              <a:t>Även om könsnormer finns i det samiska samhället finns det alltid några som bryter mot dem. Samiska män som behöver hjälp eller som vill prata om känslor. Samiska kvinnor som vill ha ett annat liv än det familjebaserade och som på olika sätt visar sig sårbara. </a:t>
            </a:r>
          </a:p>
          <a:p>
            <a:endParaRPr lang="sv-SE" sz="120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Minoritetsstress</a:t>
            </a:r>
            <a:r>
              <a:rPr lang="sv-SE" sz="1200" b="1" kern="1200" dirty="0">
                <a:solidFill>
                  <a:schemeClr val="tx1"/>
                </a:solidFill>
                <a:effectLst/>
                <a:latin typeface="+mn-lt"/>
                <a:ea typeface="+mn-ea"/>
                <a:cs typeface="+mn-cs"/>
              </a:rPr>
              <a:t>: </a:t>
            </a:r>
            <a:r>
              <a:rPr lang="sv-SE" sz="1200" kern="1200" dirty="0">
                <a:solidFill>
                  <a:schemeClr val="tx1"/>
                </a:solidFill>
                <a:effectLst/>
                <a:latin typeface="+mn-lt"/>
                <a:ea typeface="+mn-ea"/>
                <a:cs typeface="+mn-cs"/>
              </a:rPr>
              <a:t>Att bryta mot normer kan få negativa effekter för hälsan, det kallas minoritetsstress, vilket innebär att personer som tillhör en minoritet upplever ständig press och stress i vardagen.</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Läs mer på </a:t>
            </a:r>
            <a:r>
              <a:rPr lang="sv-SE" sz="1200" i="1" kern="1200" dirty="0">
                <a:solidFill>
                  <a:schemeClr val="tx1"/>
                </a:solidFill>
                <a:effectLst/>
                <a:latin typeface="+mn-lt"/>
                <a:ea typeface="+mn-ea"/>
                <a:cs typeface="+mn-cs"/>
              </a:rPr>
              <a:t>www.esanks.no </a:t>
            </a:r>
            <a:r>
              <a:rPr lang="sv-SE" sz="1200" kern="1200" dirty="0">
                <a:solidFill>
                  <a:schemeClr val="tx1"/>
                </a:solidFill>
                <a:effectLst/>
                <a:latin typeface="+mn-lt"/>
                <a:ea typeface="+mn-ea"/>
                <a:cs typeface="+mn-cs"/>
              </a:rPr>
              <a:t>under modul 5: samisk </a:t>
            </a:r>
            <a:r>
              <a:rPr lang="sv-SE" sz="1200" kern="1200" dirty="0" err="1">
                <a:solidFill>
                  <a:schemeClr val="tx1"/>
                </a:solidFill>
                <a:effectLst/>
                <a:latin typeface="+mn-lt"/>
                <a:ea typeface="+mn-ea"/>
                <a:cs typeface="+mn-cs"/>
              </a:rPr>
              <a:t>kulturkompetanse</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og</a:t>
            </a:r>
            <a:r>
              <a:rPr lang="sv-SE" sz="1200" kern="1200" dirty="0">
                <a:solidFill>
                  <a:schemeClr val="tx1"/>
                </a:solidFill>
                <a:effectLst/>
                <a:latin typeface="+mn-lt"/>
                <a:ea typeface="+mn-ea"/>
                <a:cs typeface="+mn-cs"/>
              </a:rPr>
              <a:t> </a:t>
            </a:r>
            <a:r>
              <a:rPr lang="sv-SE" sz="1200" kern="1200" dirty="0" err="1">
                <a:solidFill>
                  <a:schemeClr val="tx1"/>
                </a:solidFill>
                <a:effectLst/>
                <a:latin typeface="+mn-lt"/>
                <a:ea typeface="+mn-ea"/>
                <a:cs typeface="+mn-cs"/>
              </a:rPr>
              <a:t>forståelse</a:t>
            </a:r>
            <a:endParaRPr lang="sv-SE" sz="1200" kern="1200" dirty="0">
              <a:solidFill>
                <a:schemeClr val="tx1"/>
              </a:solidFill>
              <a:effectLst/>
              <a:latin typeface="+mn-lt"/>
              <a:ea typeface="+mn-ea"/>
              <a:cs typeface="+mn-cs"/>
            </a:endParaRPr>
          </a:p>
          <a:p>
            <a:r>
              <a:rPr lang="sv-SE" dirty="0"/>
              <a:t>Läs mer om minoritetstress och förslag på framgångsfaktorer på </a:t>
            </a:r>
            <a:r>
              <a:rPr lang="sv-SE" i="1" dirty="0"/>
              <a:t>Forum för levande historias webbsida</a:t>
            </a:r>
            <a:endParaRPr lang="sv-SE" sz="1200" i="1" kern="1200" dirty="0">
              <a:solidFill>
                <a:schemeClr val="tx1"/>
              </a:solidFill>
              <a:effectLst/>
              <a:latin typeface="+mn-lt"/>
              <a:ea typeface="+mn-ea"/>
              <a:cs typeface="+mn-cs"/>
            </a:endParaRPr>
          </a:p>
          <a:p>
            <a:endParaRPr lang="sv-SE" sz="1400" b="1" i="0" dirty="0">
              <a:latin typeface="Europa-Bold" panose="02000000000000000000" pitchFamily="2" charset="77"/>
            </a:endParaRP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29542EC0-6B8A-0C50-557C-3CEC8EC4A78D}"/>
              </a:ext>
            </a:extLst>
          </p:cNvPr>
          <p:cNvSpPr>
            <a:spLocks noGrp="1"/>
          </p:cNvSpPr>
          <p:nvPr>
            <p:ph type="sldNum" sz="quarter" idx="5"/>
          </p:nvPr>
        </p:nvSpPr>
        <p:spPr/>
        <p:txBody>
          <a:bodyPr/>
          <a:lstStyle/>
          <a:p>
            <a:fld id="{51A33ABA-F6CF-1644-96CA-E88268E7F1C1}" type="slidenum">
              <a:rPr lang="sv-SE" smtClean="0"/>
              <a:t>15</a:t>
            </a:fld>
            <a:endParaRPr lang="sv-SE"/>
          </a:p>
        </p:txBody>
      </p:sp>
    </p:spTree>
    <p:extLst>
      <p:ext uri="{BB962C8B-B14F-4D97-AF65-F5344CB8AC3E}">
        <p14:creationId xmlns:p14="http://schemas.microsoft.com/office/powerpoint/2010/main" val="2718079826"/>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33F12-99C2-1DDC-5193-E81AF091795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C6A7764-7715-72FD-2D21-CC3CB4515EA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8A002F3E-E7B8-4921-B8B7-817D40FEAC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kern="1200" dirty="0">
                <a:solidFill>
                  <a:schemeClr val="tx1"/>
                </a:solidFill>
                <a:effectLst/>
                <a:latin typeface="+mn-lt"/>
                <a:ea typeface="+mn-ea"/>
                <a:cs typeface="+mn-cs"/>
              </a:rPr>
              <a:t>Reflektionsövning: </a:t>
            </a:r>
            <a:r>
              <a:rPr lang="sv-SE" sz="1200" i="1" kern="1200" dirty="0">
                <a:solidFill>
                  <a:schemeClr val="tx1"/>
                </a:solidFill>
                <a:effectLst/>
                <a:latin typeface="+mn-lt"/>
                <a:ea typeface="+mn-ea"/>
                <a:cs typeface="+mn-cs"/>
              </a:rPr>
              <a:t>Vem är jag bland normerna?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Om du tillhör normen kan det vara svårt att förstå hur andra kan begränsas av den. För att träna kan det därför vara viktigt att vända på perspektiven och se vem du är bland normerna och vilka fördelar det kan ge.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Ta dig tid att ”se dig själv” i olika delar av ditt liv, såsom i det samiska samhället i stort, på arbetet, fritid, i familj och andra sociala relationer.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Ställd dig frågorna: </a:t>
            </a:r>
          </a:p>
          <a:p>
            <a:pPr marL="285750" indent="-285750">
              <a:buFontTx/>
              <a:buChar char="-"/>
            </a:pPr>
            <a:r>
              <a:rPr lang="sv-SE" sz="1400" dirty="0"/>
              <a:t>Vilka normer är jag en del av? </a:t>
            </a:r>
          </a:p>
          <a:p>
            <a:pPr marL="285750" indent="-285750">
              <a:buFontTx/>
              <a:buChar char="-"/>
            </a:pPr>
            <a:r>
              <a:rPr lang="sv-SE" sz="1400" dirty="0"/>
              <a:t>Vilka fördelar får jag som en del av normen? </a:t>
            </a:r>
          </a:p>
          <a:p>
            <a:pPr marL="285750" indent="-285750">
              <a:buFontTx/>
              <a:buChar char="-"/>
            </a:pPr>
            <a:endParaRPr lang="sv-SE" sz="1400" dirty="0"/>
          </a:p>
          <a:p>
            <a:pPr marL="0" indent="0">
              <a:buFontTx/>
              <a:buNone/>
            </a:pPr>
            <a:r>
              <a:rPr lang="sv-SE" sz="1400" dirty="0"/>
              <a:t>Skriv ner några normer du tillhör: Jag är en del av …och det ger mig fördelar i…</a:t>
            </a:r>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55BB1AF3-7FBE-7319-089A-9CA8616B8A12}"/>
              </a:ext>
            </a:extLst>
          </p:cNvPr>
          <p:cNvSpPr>
            <a:spLocks noGrp="1"/>
          </p:cNvSpPr>
          <p:nvPr>
            <p:ph type="sldNum" sz="quarter" idx="5"/>
          </p:nvPr>
        </p:nvSpPr>
        <p:spPr/>
        <p:txBody>
          <a:bodyPr/>
          <a:lstStyle/>
          <a:p>
            <a:fld id="{51A33ABA-F6CF-1644-96CA-E88268E7F1C1}" type="slidenum">
              <a:rPr lang="sv-SE" smtClean="0"/>
              <a:t>16</a:t>
            </a:fld>
            <a:endParaRPr lang="sv-SE"/>
          </a:p>
        </p:txBody>
      </p:sp>
    </p:spTree>
    <p:extLst>
      <p:ext uri="{BB962C8B-B14F-4D97-AF65-F5344CB8AC3E}">
        <p14:creationId xmlns:p14="http://schemas.microsoft.com/office/powerpoint/2010/main" val="285372763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08C2D7-84F4-4E2B-31CE-CEB2D55CD07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7F7B2CF-BB0A-5BA2-7907-61C1C5EBFEBA}"/>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F545458C-5EE0-BA43-D8F7-CC42D812009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tx1"/>
                </a:solidFill>
                <a:effectLst/>
                <a:latin typeface="+mn-lt"/>
                <a:ea typeface="+mn-ea"/>
                <a:cs typeface="+mn-cs"/>
              </a:rPr>
              <a:t>Presentationen ger tips på hur ni kan arbeta normmedvetet.</a:t>
            </a:r>
          </a:p>
          <a:p>
            <a:endParaRPr lang="sv-SE" sz="1400" b="1" i="0" dirty="0">
              <a:latin typeface="Europa-Bold" panose="02000000000000000000"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kern="1200" dirty="0">
                <a:solidFill>
                  <a:schemeClr val="tx1"/>
                </a:solidFill>
                <a:effectLst/>
                <a:latin typeface="+mn-lt"/>
                <a:ea typeface="+mn-ea"/>
                <a:cs typeface="+mn-cs"/>
              </a:rPr>
              <a:t>Finns det flera förslag i gruppen? Reflektera tillsammans.</a:t>
            </a:r>
          </a:p>
          <a:p>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DE83E79A-EC81-AA10-0A31-4D84E91F2D76}"/>
              </a:ext>
            </a:extLst>
          </p:cNvPr>
          <p:cNvSpPr>
            <a:spLocks noGrp="1"/>
          </p:cNvSpPr>
          <p:nvPr>
            <p:ph type="sldNum" sz="quarter" idx="5"/>
          </p:nvPr>
        </p:nvSpPr>
        <p:spPr/>
        <p:txBody>
          <a:bodyPr/>
          <a:lstStyle/>
          <a:p>
            <a:fld id="{51A33ABA-F6CF-1644-96CA-E88268E7F1C1}" type="slidenum">
              <a:rPr lang="sv-SE" smtClean="0"/>
              <a:t>17</a:t>
            </a:fld>
            <a:endParaRPr lang="sv-SE"/>
          </a:p>
        </p:txBody>
      </p:sp>
    </p:spTree>
    <p:extLst>
      <p:ext uri="{BB962C8B-B14F-4D97-AF65-F5344CB8AC3E}">
        <p14:creationId xmlns:p14="http://schemas.microsoft.com/office/powerpoint/2010/main" val="39831903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EB827A-97F7-CA1A-194B-5085A7EA08FC}"/>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4476554-58A0-27F4-6B1E-5A66B201863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B2CD3A7-9388-EF1C-36E3-C1C5A8176CD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Metod för att samtala kring samisk jämställdhet.</a:t>
            </a:r>
          </a:p>
          <a:p>
            <a:endParaRPr lang="sv-SE" dirty="0"/>
          </a:p>
        </p:txBody>
      </p:sp>
      <p:sp>
        <p:nvSpPr>
          <p:cNvPr id="4" name="Platshållare för bildnummer 3">
            <a:extLst>
              <a:ext uri="{FF2B5EF4-FFF2-40B4-BE49-F238E27FC236}">
                <a16:creationId xmlns:a16="http://schemas.microsoft.com/office/drawing/2014/main" id="{66F14DCC-8F57-B514-A6DE-1489FB93EA45}"/>
              </a:ext>
            </a:extLst>
          </p:cNvPr>
          <p:cNvSpPr>
            <a:spLocks noGrp="1"/>
          </p:cNvSpPr>
          <p:nvPr>
            <p:ph type="sldNum" sz="quarter" idx="5"/>
          </p:nvPr>
        </p:nvSpPr>
        <p:spPr/>
        <p:txBody>
          <a:bodyPr/>
          <a:lstStyle/>
          <a:p>
            <a:fld id="{51A33ABA-F6CF-1644-96CA-E88268E7F1C1}" type="slidenum">
              <a:rPr lang="sv-SE" smtClean="0"/>
              <a:t>18</a:t>
            </a:fld>
            <a:endParaRPr lang="sv-SE"/>
          </a:p>
        </p:txBody>
      </p:sp>
    </p:spTree>
    <p:extLst>
      <p:ext uri="{BB962C8B-B14F-4D97-AF65-F5344CB8AC3E}">
        <p14:creationId xmlns:p14="http://schemas.microsoft.com/office/powerpoint/2010/main" val="312630085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4D1AD2-2FAA-C3B8-1551-EF4FB71AC44A}"/>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6FB2DAB-52CE-D688-0A67-D36B42076C39}"/>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20D9963E-F5CC-DCA4-F8BA-9DF7020B342A}"/>
              </a:ext>
            </a:extLst>
          </p:cNvPr>
          <p:cNvSpPr>
            <a:spLocks noGrp="1"/>
          </p:cNvSpPr>
          <p:nvPr>
            <p:ph type="body" idx="1"/>
          </p:nvPr>
        </p:nvSpPr>
        <p:spPr/>
        <p:txBody>
          <a:bodyPr/>
          <a:lstStyle/>
          <a:p>
            <a:r>
              <a:rPr lang="sv-SE" sz="1400" dirty="0"/>
              <a:t>Utifrån Sametingets kartläggning av jämställdheten i det samiska samhället har det framförts behov av att </a:t>
            </a:r>
            <a:r>
              <a:rPr lang="sv-SE" sz="1400" i="0" dirty="0"/>
              <a:t>diskutera</a:t>
            </a:r>
            <a:r>
              <a:rPr lang="sv-SE" sz="1400" i="1" dirty="0"/>
              <a:t> samisk jämställdhet.</a:t>
            </a:r>
            <a:r>
              <a:rPr lang="sv-SE" sz="1400" dirty="0"/>
              <a:t> Här kommer du och din verksamhet få förslag på en metod som kan användas under samtalet kring samisk jämställhet. </a:t>
            </a:r>
          </a:p>
          <a:p>
            <a:endParaRPr lang="sv-SE" sz="1400" dirty="0"/>
          </a:p>
          <a:p>
            <a:r>
              <a:rPr lang="sv-SE" sz="1400" dirty="0"/>
              <a:t>I det samiska samhället finns en mängd olika samiska identiteter och erfarenheter som samverkar och förstärker varandra.</a:t>
            </a:r>
          </a:p>
          <a:p>
            <a:r>
              <a:rPr lang="sv-SE" sz="1400" dirty="0"/>
              <a:t>När du arbetar med samisk jämställdhet är det därför viktigt att uppmärksamma flera olika maktordningar som kan bidra till ojämställdhet.</a:t>
            </a:r>
          </a:p>
          <a:p>
            <a:endParaRPr lang="sv-SE" sz="1400" dirty="0"/>
          </a:p>
          <a:p>
            <a:r>
              <a:rPr lang="sv-SE" sz="1400" b="0" dirty="0"/>
              <a:t>Exempel på faktorer att ta hänsyn till:</a:t>
            </a:r>
          </a:p>
          <a:p>
            <a:r>
              <a:rPr lang="sv-SE" sz="1400" dirty="0"/>
              <a:t>• kvinnor, män eller icke-binära (de som varken identifierar sig som kvinna eller man)</a:t>
            </a:r>
          </a:p>
          <a:p>
            <a:r>
              <a:rPr lang="sv-SE" sz="1400" dirty="0"/>
              <a:t> • ålder </a:t>
            </a:r>
          </a:p>
          <a:p>
            <a:r>
              <a:rPr lang="sv-SE" sz="1400" dirty="0"/>
              <a:t>•  sexuell läggning </a:t>
            </a:r>
          </a:p>
          <a:p>
            <a:r>
              <a:rPr lang="sv-SE" sz="1400" dirty="0"/>
              <a:t>• etnicitet </a:t>
            </a:r>
          </a:p>
          <a:p>
            <a:r>
              <a:rPr lang="sv-SE" sz="1400" dirty="0"/>
              <a:t>• funktionsförmåga </a:t>
            </a:r>
          </a:p>
          <a:p>
            <a:r>
              <a:rPr lang="sv-SE" sz="1400" dirty="0"/>
              <a:t>• språkkunskaper </a:t>
            </a:r>
          </a:p>
          <a:p>
            <a:r>
              <a:rPr lang="sv-SE" sz="1400" dirty="0"/>
              <a:t>• familje- och områdestillhörighet </a:t>
            </a:r>
          </a:p>
          <a:p>
            <a:r>
              <a:rPr lang="sv-SE" sz="1400" dirty="0"/>
              <a:t>• socioekonomisk status </a:t>
            </a:r>
          </a:p>
          <a:p>
            <a:r>
              <a:rPr lang="sv-SE" sz="1400" dirty="0"/>
              <a:t>• religion/religiös tillhörighet</a:t>
            </a:r>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F6E277C2-C56F-34E5-3A80-259ABD013A0A}"/>
              </a:ext>
            </a:extLst>
          </p:cNvPr>
          <p:cNvSpPr>
            <a:spLocks noGrp="1"/>
          </p:cNvSpPr>
          <p:nvPr>
            <p:ph type="sldNum" sz="quarter" idx="5"/>
          </p:nvPr>
        </p:nvSpPr>
        <p:spPr/>
        <p:txBody>
          <a:bodyPr/>
          <a:lstStyle/>
          <a:p>
            <a:fld id="{51A33ABA-F6CF-1644-96CA-E88268E7F1C1}" type="slidenum">
              <a:rPr lang="sv-SE" smtClean="0"/>
              <a:t>19</a:t>
            </a:fld>
            <a:endParaRPr lang="sv-SE"/>
          </a:p>
        </p:txBody>
      </p:sp>
    </p:spTree>
    <p:extLst>
      <p:ext uri="{BB962C8B-B14F-4D97-AF65-F5344CB8AC3E}">
        <p14:creationId xmlns:p14="http://schemas.microsoft.com/office/powerpoint/2010/main" val="408991658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00" dirty="0">
                <a:latin typeface="Europa-Regular" panose="02000000000000000000" pitchFamily="2" charset="77"/>
                <a:ea typeface="Aptos" panose="020B0004020202020204" pitchFamily="34" charset="0"/>
                <a:cs typeface="Times New Roman" panose="02020603050405020304" pitchFamily="18" charset="0"/>
              </a:rPr>
              <a:t>P</a:t>
            </a:r>
            <a:r>
              <a:rPr lang="sv-SE" sz="1200" kern="100" dirty="0">
                <a:effectLst/>
                <a:latin typeface="Europa-Regular" panose="02000000000000000000" pitchFamily="2" charset="77"/>
                <a:ea typeface="Aptos" panose="020B0004020202020204" pitchFamily="34" charset="0"/>
                <a:cs typeface="Times New Roman" panose="02020603050405020304" pitchFamily="18" charset="0"/>
              </a:rPr>
              <a:t>resentationen ger stöd och inspiration kring handbokens metoder.</a:t>
            </a:r>
          </a:p>
          <a:p>
            <a:endParaRPr lang="sv-SE" sz="1200" kern="100" dirty="0">
              <a:solidFill>
                <a:schemeClr val="tx1"/>
              </a:solidFill>
              <a:effectLst/>
              <a:latin typeface="Europa-Regular" panose="02000000000000000000" pitchFamily="2" charset="77"/>
              <a:ea typeface="+mn-ea"/>
              <a:cs typeface="Times New Roman" panose="02020603050405020304" pitchFamily="18" charset="0"/>
            </a:endParaRPr>
          </a:p>
          <a:p>
            <a:r>
              <a:rPr lang="sv-SE" sz="1200" kern="1200" dirty="0">
                <a:solidFill>
                  <a:schemeClr val="tx1"/>
                </a:solidFill>
                <a:effectLst/>
                <a:latin typeface="+mn-lt"/>
                <a:ea typeface="+mn-ea"/>
                <a:cs typeface="+mn-cs"/>
              </a:rPr>
              <a:t>Det är tillsammans vi skapar ett mer jämställt samiskt samhälle. </a:t>
            </a:r>
          </a:p>
          <a:p>
            <a:r>
              <a:rPr lang="sv-SE" sz="1200" kern="1200" dirty="0">
                <a:solidFill>
                  <a:schemeClr val="tx1"/>
                </a:solidFill>
                <a:effectLst/>
                <a:latin typeface="+mn-lt"/>
                <a:ea typeface="+mn-ea"/>
                <a:cs typeface="+mn-cs"/>
              </a:rPr>
              <a:t>Beroende på hur er verksamhet ser ut och hur långt ni har kommit i jämställdhetsarbetet så kan olika delar av handboken och de metoder som presenteras här vara mer eller mindre relevanta för er. Det kan dessutom vara bra om er verksamhet fattar beslut, mål och riktlinjer med stöd från handboken för att skapa en tydlig riktning och förankring i arbetet.</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QR-kod till handboken finns i presentationen.</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2</a:t>
            </a:fld>
            <a:endParaRPr lang="sv-SE"/>
          </a:p>
        </p:txBody>
      </p:sp>
    </p:spTree>
    <p:extLst>
      <p:ext uri="{BB962C8B-B14F-4D97-AF65-F5344CB8AC3E}">
        <p14:creationId xmlns:p14="http://schemas.microsoft.com/office/powerpoint/2010/main" val="15803406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0BCA2E-C055-6F14-56DC-3F7DF47B8F3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1444FA3-2A9D-121B-2816-86FBA47F08E5}"/>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0FC399A3-CF32-F69E-AA85-16863FF462FA}"/>
              </a:ext>
            </a:extLst>
          </p:cNvPr>
          <p:cNvSpPr>
            <a:spLocks noGrp="1"/>
          </p:cNvSpPr>
          <p:nvPr>
            <p:ph type="body" idx="1"/>
          </p:nvPr>
        </p:nvSpPr>
        <p:spPr/>
        <p:txBody>
          <a:bodyPr/>
          <a:lstStyle/>
          <a:p>
            <a:r>
              <a:rPr lang="sv-SE" sz="1400" dirty="0"/>
              <a:t>Utifrån de olika samiska identiteterna och erfarenheterna kan du nu föreställa dig en </a:t>
            </a:r>
            <a:r>
              <a:rPr lang="sv-SE" sz="1400" b="0" i="1" dirty="0"/>
              <a:t>vägkorsning</a:t>
            </a:r>
            <a:r>
              <a:rPr lang="sv-SE" sz="1400" dirty="0"/>
              <a:t>, där varje väg representerar en del av dig själv (tex. Kön, ålder, yrke etc.)  Du står i mitten, där vägarna möts, och påverkas av alla dessa korsande vägar samtidigt.</a:t>
            </a:r>
          </a:p>
          <a:p>
            <a:endParaRPr lang="sv-SE" sz="1400" dirty="0"/>
          </a:p>
          <a:p>
            <a:r>
              <a:rPr lang="sv-SE" sz="1400" dirty="0"/>
              <a:t>Det kan handla om sociala kategorier som finns i diskrimineringsgrunderna i lagen, eller andra kategorier som hänger ihop med vad du arbetar med eller var du bor. Men det kan också påverkas av mer djupgående, strukturella faktorer, som till exempel </a:t>
            </a:r>
            <a:r>
              <a:rPr lang="sv-SE" sz="1400" b="0" dirty="0"/>
              <a:t>kolonialism</a:t>
            </a:r>
            <a:r>
              <a:rPr lang="sv-SE" sz="1400" dirty="0"/>
              <a:t>.</a:t>
            </a:r>
          </a:p>
          <a:p>
            <a:endParaRPr lang="sv-SE" sz="1400" dirty="0"/>
          </a:p>
          <a:p>
            <a:r>
              <a:rPr lang="sv-SE" sz="1400" dirty="0"/>
              <a:t>Detta kan även beskrivas som </a:t>
            </a:r>
            <a:r>
              <a:rPr lang="sv-SE" sz="1400" i="1" kern="100" dirty="0">
                <a:effectLst/>
                <a:latin typeface="Europa-Regular" panose="02000000000000000000" pitchFamily="2" charset="77"/>
                <a:ea typeface="Aptos" panose="020B0004020202020204" pitchFamily="34" charset="0"/>
                <a:cs typeface="Times New Roman" panose="02020603050405020304" pitchFamily="18" charset="0"/>
              </a:rPr>
              <a:t>intersektionalitet </a:t>
            </a:r>
            <a:r>
              <a:rPr lang="sv-SE" sz="1400" dirty="0"/>
              <a:t>och handlar om att upptäcka hur olika maktförhållanden påverkar varandra.</a:t>
            </a:r>
          </a:p>
          <a:p>
            <a:endParaRPr lang="sv-SE" sz="1400"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Läs mer om begreppet intersektionalitet på jämställdhetsmyndighetens webbsida.</a:t>
            </a:r>
            <a:endParaRPr lang="sv-SE" sz="1400" b="0"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C08B10C1-07AE-07C8-78C1-E69C3D04DFA2}"/>
              </a:ext>
            </a:extLst>
          </p:cNvPr>
          <p:cNvSpPr>
            <a:spLocks noGrp="1"/>
          </p:cNvSpPr>
          <p:nvPr>
            <p:ph type="sldNum" sz="quarter" idx="5"/>
          </p:nvPr>
        </p:nvSpPr>
        <p:spPr/>
        <p:txBody>
          <a:bodyPr/>
          <a:lstStyle/>
          <a:p>
            <a:fld id="{51A33ABA-F6CF-1644-96CA-E88268E7F1C1}" type="slidenum">
              <a:rPr lang="sv-SE" smtClean="0"/>
              <a:t>20</a:t>
            </a:fld>
            <a:endParaRPr lang="sv-SE"/>
          </a:p>
        </p:txBody>
      </p:sp>
    </p:spTree>
    <p:extLst>
      <p:ext uri="{BB962C8B-B14F-4D97-AF65-F5344CB8AC3E}">
        <p14:creationId xmlns:p14="http://schemas.microsoft.com/office/powerpoint/2010/main" val="389537419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187778-3E46-BBBD-1FDD-5C0861A92B8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F2FA9C95-B040-B122-AE3A-F49071CC7B0A}"/>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61DCF7DD-54DA-FA6F-8347-78C4E776E31E}"/>
              </a:ext>
            </a:extLst>
          </p:cNvPr>
          <p:cNvSpPr>
            <a:spLocks noGrp="1"/>
          </p:cNvSpPr>
          <p:nvPr>
            <p:ph type="body" idx="1"/>
          </p:nvPr>
        </p:nvSpPr>
        <p:spPr/>
        <p:txBody>
          <a:bodyPr/>
          <a:lstStyle/>
          <a:p>
            <a:r>
              <a:rPr lang="sv-SE" sz="1400" b="0" i="0" dirty="0">
                <a:latin typeface="Europa-Bold" panose="02000000000000000000" pitchFamily="2" charset="77"/>
              </a:rPr>
              <a:t>Exempel på intersektionalitet utifrån ett samisk perspektiv.</a:t>
            </a:r>
          </a:p>
          <a:p>
            <a:endParaRPr lang="sv-SE" sz="1400" b="0" i="0" dirty="0">
              <a:latin typeface="Europa-Bold" panose="02000000000000000000"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400" dirty="0"/>
              <a:t>Bakgrund:  Begreppet </a:t>
            </a:r>
            <a:r>
              <a:rPr lang="sv-SE" sz="1400" i="1" dirty="0"/>
              <a:t>intersektionalitet</a:t>
            </a:r>
            <a:r>
              <a:rPr lang="sv-SE" sz="1400" dirty="0"/>
              <a:t> skapades av den svarta kvinnorörelsen där man såg hur svarta kvinnors erfarenheter av förtryck ofta osynliggjordes både i den antirasistiska rörelsen och i den feministiska rörelsen. På samma sätt har den samiska feministiska kampen uppstått i vägkorsningen mellan kampen för samiska rättigheter i stort och kampen för kvinnors rättigheter.</a:t>
            </a:r>
          </a:p>
          <a:p>
            <a:endParaRPr lang="sv-SE" sz="1400" b="0"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EE8D9B51-6B04-1A30-96C8-951254993F97}"/>
              </a:ext>
            </a:extLst>
          </p:cNvPr>
          <p:cNvSpPr>
            <a:spLocks noGrp="1"/>
          </p:cNvSpPr>
          <p:nvPr>
            <p:ph type="sldNum" sz="quarter" idx="5"/>
          </p:nvPr>
        </p:nvSpPr>
        <p:spPr/>
        <p:txBody>
          <a:bodyPr/>
          <a:lstStyle/>
          <a:p>
            <a:fld id="{51A33ABA-F6CF-1644-96CA-E88268E7F1C1}" type="slidenum">
              <a:rPr lang="sv-SE" smtClean="0"/>
              <a:t>21</a:t>
            </a:fld>
            <a:endParaRPr lang="sv-SE"/>
          </a:p>
        </p:txBody>
      </p:sp>
    </p:spTree>
    <p:extLst>
      <p:ext uri="{BB962C8B-B14F-4D97-AF65-F5344CB8AC3E}">
        <p14:creationId xmlns:p14="http://schemas.microsoft.com/office/powerpoint/2010/main" val="230193119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5EBD35-398E-ACBE-7A92-AEC50146C43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1B585DE-2B3B-AE2B-D46C-AAEEEF871AEE}"/>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F82E4D31-252B-CA54-FD0E-F6F5734EBF74}"/>
              </a:ext>
            </a:extLst>
          </p:cNvPr>
          <p:cNvSpPr>
            <a:spLocks noGrp="1"/>
          </p:cNvSpPr>
          <p:nvPr>
            <p:ph type="body" idx="1"/>
          </p:nvPr>
        </p:nvSpPr>
        <p:spPr/>
        <p:txBody>
          <a:bodyPr/>
          <a:lstStyle/>
          <a:p>
            <a:r>
              <a:rPr lang="sv-SE" dirty="0"/>
              <a:t>I det övergripande samiska jämställdhetsarbetet handlar det om att människor ska ha samma makt att forma sina egna liv. Men det samiska samhället är inte homogent utan det finns en mängd faktorer som påverkar livsvillkoren vi har. Alla identifierar sig heller inte som kvinna eller man, flicka eller pojke utan det finns en mängd olika sätt att göra kön. Men vi blir dock alla, oavsett könsidentitet, påverkade av samhällets normer och av hur kategorierna kvinnor och män förväntas vara och värderas. Därför bör utgångspunkter i jämställdhetsarbetet vara: </a:t>
            </a:r>
            <a:r>
              <a:rPr lang="sv-SE" i="1" dirty="0"/>
              <a:t>”Alltid kön, men inte bara kön”.</a:t>
            </a:r>
          </a:p>
          <a:p>
            <a:endParaRPr lang="sv-SE" dirty="0"/>
          </a:p>
          <a:p>
            <a:r>
              <a:rPr lang="sv-SE" dirty="0"/>
              <a:t>Vi påverkas därmed olika beroende på olika sammanhang och vilka relationer som finns i gruppen. I det samiska jämställdhetsarbetet behöver vi därmed ta hänsyn till variationerna inom det samiska samhället och vilka villkor vi möter. På så sätt blir det enklare att se de maktstrukturer som finns både inom den egna gruppen och i samhället i stort.</a:t>
            </a:r>
          </a:p>
          <a:p>
            <a:endParaRPr lang="sv-SE" dirty="0"/>
          </a:p>
          <a:p>
            <a:r>
              <a:rPr lang="sv-SE" dirty="0"/>
              <a:t> Till exempel: kan vi förstå att varje enskild man inte alltid är överordnad varje enskild kvinna.</a:t>
            </a:r>
          </a:p>
        </p:txBody>
      </p:sp>
      <p:sp>
        <p:nvSpPr>
          <p:cNvPr id="4" name="Platshållare för bildnummer 3">
            <a:extLst>
              <a:ext uri="{FF2B5EF4-FFF2-40B4-BE49-F238E27FC236}">
                <a16:creationId xmlns:a16="http://schemas.microsoft.com/office/drawing/2014/main" id="{03FF3386-69CC-92DB-7FA0-60BE4CB48280}"/>
              </a:ext>
            </a:extLst>
          </p:cNvPr>
          <p:cNvSpPr>
            <a:spLocks noGrp="1"/>
          </p:cNvSpPr>
          <p:nvPr>
            <p:ph type="sldNum" sz="quarter" idx="5"/>
          </p:nvPr>
        </p:nvSpPr>
        <p:spPr/>
        <p:txBody>
          <a:bodyPr/>
          <a:lstStyle/>
          <a:p>
            <a:fld id="{51A33ABA-F6CF-1644-96CA-E88268E7F1C1}" type="slidenum">
              <a:rPr lang="sv-SE" smtClean="0"/>
              <a:t>22</a:t>
            </a:fld>
            <a:endParaRPr lang="sv-SE"/>
          </a:p>
        </p:txBody>
      </p:sp>
    </p:spTree>
    <p:extLst>
      <p:ext uri="{BB962C8B-B14F-4D97-AF65-F5344CB8AC3E}">
        <p14:creationId xmlns:p14="http://schemas.microsoft.com/office/powerpoint/2010/main" val="394549962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D73BF3-DE10-118D-917F-89F7B4C360B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7B727C3-47C3-897D-6818-22AE0BF5E337}"/>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BE340FC5-68FB-4025-C88A-4CE8F03DF71A}"/>
              </a:ext>
            </a:extLst>
          </p:cNvPr>
          <p:cNvSpPr>
            <a:spLocks noGrp="1"/>
          </p:cNvSpPr>
          <p:nvPr>
            <p:ph type="body" idx="1"/>
          </p:nvPr>
        </p:nvSpPr>
        <p:spPr/>
        <p:txBody>
          <a:bodyPr/>
          <a:lstStyle/>
          <a:p>
            <a:r>
              <a:rPr lang="sv-SE" dirty="0"/>
              <a:t>Upptäck samspelet mellan olika maktordningar genom en samtalsövning.</a:t>
            </a:r>
          </a:p>
          <a:p>
            <a:endParaRPr lang="sv-SE" dirty="0"/>
          </a:p>
          <a:p>
            <a:r>
              <a:rPr lang="sv-SE" dirty="0"/>
              <a:t>Utgå från din egen verksamhet, styrelse, förening eller grupp:</a:t>
            </a:r>
          </a:p>
          <a:p>
            <a:r>
              <a:rPr lang="sv-SE" b="1" dirty="0"/>
              <a:t>Steg 1</a:t>
            </a:r>
            <a:r>
              <a:rPr lang="sv-SE" dirty="0"/>
              <a:t>: Börja med att synliggöra era olika sidor som gör er unika. Det kan handla om att uppmärksamma allt från faktorer som kön, ålder, erfarenheter, vad du jobbar med (inom samiska näringar eller i annan sysselsättning), var du bor (i Saepmie eller utanför, stad eller by), familje- och områdestillhörighet, vilket språk du pratar samt andra faktorer som kan påverka makt och inflytandet i er verksamhet. </a:t>
            </a:r>
          </a:p>
          <a:p>
            <a:endParaRPr lang="sv-SE" dirty="0"/>
          </a:p>
          <a:p>
            <a:r>
              <a:rPr lang="sv-SE" b="1" dirty="0"/>
              <a:t>Steg 2</a:t>
            </a:r>
            <a:r>
              <a:rPr lang="sv-SE" dirty="0"/>
              <a:t>: Reflektera över era olika privilegier och positioner. Hur kan era olika förutsättningar påverka möjligheterna och upplevelserna i gruppen? Vem har mest makt och inflytande i verksamheten? Hur påverkar detta möjligheterna att påverka i beslutsfattandet? </a:t>
            </a:r>
          </a:p>
          <a:p>
            <a:endParaRPr lang="sv-SE" dirty="0"/>
          </a:p>
          <a:p>
            <a:r>
              <a:rPr lang="sv-SE" b="1" dirty="0"/>
              <a:t>Steg 3:</a:t>
            </a:r>
            <a:r>
              <a:rPr lang="sv-SE" dirty="0"/>
              <a:t> Förbättringsförslag utifrån identifierade ojämlikheter i makt, möjligheter och inflytande. Vad kan ni göra för att bidra till en jämnare fördelning av makt och inflytande i er verksamhet? Det kan inkludera att forma andra arbetssätt till exempel riktade insatser eller särskilda utbildningsmöjligheter för att öka intresset, kunskapen eller tillgängligheten inom specifika områden. </a:t>
            </a:r>
          </a:p>
        </p:txBody>
      </p:sp>
      <p:sp>
        <p:nvSpPr>
          <p:cNvPr id="4" name="Platshållare för bildnummer 3">
            <a:extLst>
              <a:ext uri="{FF2B5EF4-FFF2-40B4-BE49-F238E27FC236}">
                <a16:creationId xmlns:a16="http://schemas.microsoft.com/office/drawing/2014/main" id="{4E0DA96A-3C83-7C70-3D48-FB3A5138B325}"/>
              </a:ext>
            </a:extLst>
          </p:cNvPr>
          <p:cNvSpPr>
            <a:spLocks noGrp="1"/>
          </p:cNvSpPr>
          <p:nvPr>
            <p:ph type="sldNum" sz="quarter" idx="5"/>
          </p:nvPr>
        </p:nvSpPr>
        <p:spPr/>
        <p:txBody>
          <a:bodyPr/>
          <a:lstStyle/>
          <a:p>
            <a:fld id="{51A33ABA-F6CF-1644-96CA-E88268E7F1C1}" type="slidenum">
              <a:rPr lang="sv-SE" smtClean="0"/>
              <a:t>23</a:t>
            </a:fld>
            <a:endParaRPr lang="sv-SE"/>
          </a:p>
        </p:txBody>
      </p:sp>
    </p:spTree>
    <p:extLst>
      <p:ext uri="{BB962C8B-B14F-4D97-AF65-F5344CB8AC3E}">
        <p14:creationId xmlns:p14="http://schemas.microsoft.com/office/powerpoint/2010/main" val="2551675406"/>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BC57B9-E2FD-BB03-4A25-F4CC0097B7B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2AE09B5-3A29-703C-82EA-F9B312C10AF6}"/>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2717781-3BDF-D9A3-78A8-6997A200D201}"/>
              </a:ext>
            </a:extLst>
          </p:cNvPr>
          <p:cNvSpPr>
            <a:spLocks noGrp="1"/>
          </p:cNvSpPr>
          <p:nvPr>
            <p:ph type="body" idx="1"/>
          </p:nvPr>
        </p:nvSpPr>
        <p:spPr/>
        <p:txBody>
          <a:bodyPr/>
          <a:lstStyle/>
          <a:p>
            <a:r>
              <a:rPr lang="sv-SE" sz="1400" kern="1200" dirty="0">
                <a:solidFill>
                  <a:schemeClr val="tx1"/>
                </a:solidFill>
                <a:effectLst/>
                <a:latin typeface="+mn-lt"/>
                <a:ea typeface="+mn-ea"/>
                <a:cs typeface="+mn-cs"/>
              </a:rPr>
              <a:t>Presentationen ger tips och exempel på hur ni kan arbeta vidare.</a:t>
            </a:r>
          </a:p>
          <a:p>
            <a:endParaRPr lang="sv-SE" sz="1400" kern="1200" dirty="0">
              <a:solidFill>
                <a:schemeClr val="tx1"/>
              </a:solidFill>
              <a:effectLst/>
              <a:latin typeface="+mn-lt"/>
              <a:ea typeface="+mn-ea"/>
              <a:cs typeface="+mn-cs"/>
            </a:endParaRPr>
          </a:p>
          <a:p>
            <a:r>
              <a:rPr lang="sv-SE" sz="1400" dirty="0"/>
              <a:t>Ett gott exempel: Sametingets ungdomsråd är ett konkret exempel på hur riktade insatser för olika åldersgrupper kan skapa en känsla av tillhörighet och främja en jämnare fördelning av makt och inflytande. Genom ungdomsrådet får unga samer stärkt inflytande i politiska frågor och genom detta kan de få mer makt att forma sina liv och påverka det samiska samhället i stort. </a:t>
            </a:r>
          </a:p>
        </p:txBody>
      </p:sp>
      <p:sp>
        <p:nvSpPr>
          <p:cNvPr id="4" name="Platshållare för bildnummer 3">
            <a:extLst>
              <a:ext uri="{FF2B5EF4-FFF2-40B4-BE49-F238E27FC236}">
                <a16:creationId xmlns:a16="http://schemas.microsoft.com/office/drawing/2014/main" id="{C4AB6E5E-74A8-74E0-85AF-3D162FEEE1D9}"/>
              </a:ext>
            </a:extLst>
          </p:cNvPr>
          <p:cNvSpPr>
            <a:spLocks noGrp="1"/>
          </p:cNvSpPr>
          <p:nvPr>
            <p:ph type="sldNum" sz="quarter" idx="5"/>
          </p:nvPr>
        </p:nvSpPr>
        <p:spPr/>
        <p:txBody>
          <a:bodyPr/>
          <a:lstStyle/>
          <a:p>
            <a:fld id="{51A33ABA-F6CF-1644-96CA-E88268E7F1C1}" type="slidenum">
              <a:rPr lang="sv-SE" smtClean="0"/>
              <a:t>24</a:t>
            </a:fld>
            <a:endParaRPr lang="sv-SE"/>
          </a:p>
        </p:txBody>
      </p:sp>
    </p:spTree>
    <p:extLst>
      <p:ext uri="{BB962C8B-B14F-4D97-AF65-F5344CB8AC3E}">
        <p14:creationId xmlns:p14="http://schemas.microsoft.com/office/powerpoint/2010/main" val="10255522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A1FCD03-B4B5-7F8C-25BA-9B0CC7C9B899}"/>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8C1EDDFE-BA9E-CDFC-A98A-969F641C849F}"/>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0154D90-9867-8E53-BB8A-7104224E0E94}"/>
              </a:ext>
            </a:extLst>
          </p:cNvPr>
          <p:cNvSpPr>
            <a:spLocks noGrp="1"/>
          </p:cNvSpPr>
          <p:nvPr>
            <p:ph type="body" idx="1"/>
          </p:nvPr>
        </p:nvSpPr>
        <p:spPr/>
        <p:txBody>
          <a:bodyPr/>
          <a:lstStyle/>
          <a:p>
            <a:r>
              <a:rPr lang="sv-SE" dirty="0"/>
              <a:t>Metod för att upptäcka och bemöta härskartekniker.</a:t>
            </a:r>
          </a:p>
        </p:txBody>
      </p:sp>
      <p:sp>
        <p:nvSpPr>
          <p:cNvPr id="4" name="Platshållare för bildnummer 3">
            <a:extLst>
              <a:ext uri="{FF2B5EF4-FFF2-40B4-BE49-F238E27FC236}">
                <a16:creationId xmlns:a16="http://schemas.microsoft.com/office/drawing/2014/main" id="{779C9C22-DD99-DB9C-6EFD-A90AECFCC2F7}"/>
              </a:ext>
            </a:extLst>
          </p:cNvPr>
          <p:cNvSpPr>
            <a:spLocks noGrp="1"/>
          </p:cNvSpPr>
          <p:nvPr>
            <p:ph type="sldNum" sz="quarter" idx="5"/>
          </p:nvPr>
        </p:nvSpPr>
        <p:spPr/>
        <p:txBody>
          <a:bodyPr/>
          <a:lstStyle/>
          <a:p>
            <a:fld id="{51A33ABA-F6CF-1644-96CA-E88268E7F1C1}" type="slidenum">
              <a:rPr lang="sv-SE" smtClean="0"/>
              <a:t>25</a:t>
            </a:fld>
            <a:endParaRPr lang="sv-SE"/>
          </a:p>
        </p:txBody>
      </p:sp>
    </p:spTree>
    <p:extLst>
      <p:ext uri="{BB962C8B-B14F-4D97-AF65-F5344CB8AC3E}">
        <p14:creationId xmlns:p14="http://schemas.microsoft.com/office/powerpoint/2010/main" val="744332099"/>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8961CB-AD59-1C9A-9948-668D6891202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2EBA2F8-EB69-DF31-AAD4-DAB7C14AB0B2}"/>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DD88261-71DF-B68D-0F84-A0BBD0545BB3}"/>
              </a:ext>
            </a:extLst>
          </p:cNvPr>
          <p:cNvSpPr>
            <a:spLocks noGrp="1"/>
          </p:cNvSpPr>
          <p:nvPr>
            <p:ph type="body" idx="1"/>
          </p:nvPr>
        </p:nvSpPr>
        <p:spPr/>
        <p:txBody>
          <a:bodyPr/>
          <a:lstStyle/>
          <a:p>
            <a:r>
              <a:rPr lang="sv-SE" dirty="0"/>
              <a:t>Härskartekniker kallas de strategier som används av individer eller grupper för att bibehålla eller stärka sin maktposition. Detta sker både medvetet och omedvetet och därför är det viktigt att komma ihåg att de allra flesta människor inte använder härskartekniker med avsikten att skada andra. Genom att bli medveten om dessa tekniker kan vi lättare identifiera och bemöta dem med så kallade motstrategier så att samtalsklimatet bli mer respektfullt</a:t>
            </a:r>
          </a:p>
          <a:p>
            <a:endParaRPr lang="sv-SE" dirty="0"/>
          </a:p>
          <a:p>
            <a:r>
              <a:rPr lang="sv-SE" b="0" i="1" dirty="0"/>
              <a:t>Tänk på: </a:t>
            </a:r>
            <a:r>
              <a:rPr lang="sv-SE" dirty="0"/>
              <a:t>Det kan vara jobbigt eller sårande att bli konfronterad med att använda härskartekniker. Men se det som en förtroendeförklaring där den andra personen litar på att du kan ändra ditt beteende som med största sannolikhet inte var avsett, men som ändå hade en negativ effekt på dem.</a:t>
            </a:r>
          </a:p>
          <a:p>
            <a:endParaRPr lang="sv-SE" dirty="0"/>
          </a:p>
          <a:p>
            <a:r>
              <a:rPr lang="sv-SE" dirty="0"/>
              <a:t>Här är några vanliga härskartekniker:</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Osynliggörande: Att ignorera vad du säger eller gör. Till exempel när någon hela tiden avbryter dig, eller inte visar någon som helst reaktion på det du sagt.</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Förlöjligande: Att få dig att känna dig löjlig eller betydelselös. Till exempel genom att ge nedlåtande kommentarer eller att rulla med ögonen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Dubbelbestraffning: Att kritisera dig oavsett vad du gör, vilket skapar en känsla av att du alltid gör fel. Till exempel att du får höra att du ska ta för dig mer men när du väl gör det så betraktas du som krävande.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Påförande av skuld och skam: Att få dig att känna skam eller skuld för något, även om det inte är ditt fel. Till exempel att du inte informerats om ett möte eller en sammankomst, men sen får du höra att du själv borde tagit reda på när det var.</a:t>
            </a:r>
          </a:p>
          <a:p>
            <a:endParaRPr lang="sv-SE" dirty="0"/>
          </a:p>
        </p:txBody>
      </p:sp>
      <p:sp>
        <p:nvSpPr>
          <p:cNvPr id="4" name="Platshållare för bildnummer 3">
            <a:extLst>
              <a:ext uri="{FF2B5EF4-FFF2-40B4-BE49-F238E27FC236}">
                <a16:creationId xmlns:a16="http://schemas.microsoft.com/office/drawing/2014/main" id="{2BB134C1-6796-20E9-E72B-E1992C5690B1}"/>
              </a:ext>
            </a:extLst>
          </p:cNvPr>
          <p:cNvSpPr>
            <a:spLocks noGrp="1"/>
          </p:cNvSpPr>
          <p:nvPr>
            <p:ph type="sldNum" sz="quarter" idx="5"/>
          </p:nvPr>
        </p:nvSpPr>
        <p:spPr/>
        <p:txBody>
          <a:bodyPr/>
          <a:lstStyle/>
          <a:p>
            <a:fld id="{51A33ABA-F6CF-1644-96CA-E88268E7F1C1}" type="slidenum">
              <a:rPr lang="sv-SE" smtClean="0"/>
              <a:t>26</a:t>
            </a:fld>
            <a:endParaRPr lang="sv-SE"/>
          </a:p>
        </p:txBody>
      </p:sp>
    </p:spTree>
    <p:extLst>
      <p:ext uri="{BB962C8B-B14F-4D97-AF65-F5344CB8AC3E}">
        <p14:creationId xmlns:p14="http://schemas.microsoft.com/office/powerpoint/2010/main" val="418642202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2E0B37-E71A-ADBA-C001-F8FE7D982E3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16D3CCF-961C-ACDB-F63D-141A02FAD54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2D1A129B-5010-1D6D-74B9-CB6CB966100B}"/>
              </a:ext>
            </a:extLst>
          </p:cNvPr>
          <p:cNvSpPr>
            <a:spLocks noGrp="1"/>
          </p:cNvSpPr>
          <p:nvPr>
            <p:ph type="body" idx="1"/>
          </p:nvPr>
        </p:nvSpPr>
        <p:spPr/>
        <p:txBody>
          <a:bodyPr/>
          <a:lstStyle/>
          <a:p>
            <a:r>
              <a:rPr lang="sv-SE" dirty="0"/>
              <a:t>När du vet hur härskartekniker yttrar sig är det enklare att lära sig hantera dem. Här kommer förslag på hur du kan motverka dessa härskartekniker.</a:t>
            </a:r>
          </a:p>
          <a:p>
            <a:r>
              <a:rPr lang="sv-SE" dirty="0"/>
              <a:t>1. Bemöt genom att synliggöra och påtala vad som sker. Använd så kallade motstrategier. </a:t>
            </a:r>
          </a:p>
          <a:p>
            <a:r>
              <a:rPr lang="sv-SE" dirty="0"/>
              <a:t>2. Föregå med gott exempel för att förändra ett socialt klimat. Använd så kallade </a:t>
            </a:r>
            <a:r>
              <a:rPr lang="sv-SE" dirty="0" err="1"/>
              <a:t>bekräftartekniker</a:t>
            </a:r>
            <a:endParaRPr lang="sv-SE" dirty="0"/>
          </a:p>
        </p:txBody>
      </p:sp>
      <p:sp>
        <p:nvSpPr>
          <p:cNvPr id="4" name="Platshållare för bildnummer 3">
            <a:extLst>
              <a:ext uri="{FF2B5EF4-FFF2-40B4-BE49-F238E27FC236}">
                <a16:creationId xmlns:a16="http://schemas.microsoft.com/office/drawing/2014/main" id="{04A1EAE5-2D3C-124A-C4B6-0AD42D88FDD6}"/>
              </a:ext>
            </a:extLst>
          </p:cNvPr>
          <p:cNvSpPr>
            <a:spLocks noGrp="1"/>
          </p:cNvSpPr>
          <p:nvPr>
            <p:ph type="sldNum" sz="quarter" idx="5"/>
          </p:nvPr>
        </p:nvSpPr>
        <p:spPr/>
        <p:txBody>
          <a:bodyPr/>
          <a:lstStyle/>
          <a:p>
            <a:fld id="{51A33ABA-F6CF-1644-96CA-E88268E7F1C1}" type="slidenum">
              <a:rPr lang="sv-SE" smtClean="0"/>
              <a:t>27</a:t>
            </a:fld>
            <a:endParaRPr lang="sv-SE"/>
          </a:p>
        </p:txBody>
      </p:sp>
    </p:spTree>
    <p:extLst>
      <p:ext uri="{BB962C8B-B14F-4D97-AF65-F5344CB8AC3E}">
        <p14:creationId xmlns:p14="http://schemas.microsoft.com/office/powerpoint/2010/main" val="1490032203"/>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456FEE-4F55-C2A8-E569-642A7CB5B7A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F1D4083-CFE1-149B-F5B8-E8D0E873D79B}"/>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9CB29130-6A99-B3B8-32B4-5037EE60C27B}"/>
              </a:ext>
            </a:extLst>
          </p:cNvPr>
          <p:cNvSpPr>
            <a:spLocks noGrp="1"/>
          </p:cNvSpPr>
          <p:nvPr>
            <p:ph type="body" idx="1"/>
          </p:nvPr>
        </p:nvSpPr>
        <p:spPr/>
        <p:txBody>
          <a:bodyPr/>
          <a:lstStyle/>
          <a:p>
            <a:r>
              <a:rPr lang="sv-SE" b="0" dirty="0"/>
              <a:t>Här kommer ett tydligt exempel på härskarteknik, tillsammans med motstrategi (hur du själv kan bemöta det) och bekräftarteknik (hur du kan stötta någon annan som utsätts)</a:t>
            </a:r>
          </a:p>
        </p:txBody>
      </p:sp>
      <p:sp>
        <p:nvSpPr>
          <p:cNvPr id="4" name="Platshållare för bildnummer 3">
            <a:extLst>
              <a:ext uri="{FF2B5EF4-FFF2-40B4-BE49-F238E27FC236}">
                <a16:creationId xmlns:a16="http://schemas.microsoft.com/office/drawing/2014/main" id="{9BD882C6-F4D4-915C-6A16-01FA9DED878E}"/>
              </a:ext>
            </a:extLst>
          </p:cNvPr>
          <p:cNvSpPr>
            <a:spLocks noGrp="1"/>
          </p:cNvSpPr>
          <p:nvPr>
            <p:ph type="sldNum" sz="quarter" idx="5"/>
          </p:nvPr>
        </p:nvSpPr>
        <p:spPr/>
        <p:txBody>
          <a:bodyPr/>
          <a:lstStyle/>
          <a:p>
            <a:fld id="{51A33ABA-F6CF-1644-96CA-E88268E7F1C1}" type="slidenum">
              <a:rPr lang="sv-SE" smtClean="0"/>
              <a:t>28</a:t>
            </a:fld>
            <a:endParaRPr lang="sv-SE"/>
          </a:p>
        </p:txBody>
      </p:sp>
    </p:spTree>
    <p:extLst>
      <p:ext uri="{BB962C8B-B14F-4D97-AF65-F5344CB8AC3E}">
        <p14:creationId xmlns:p14="http://schemas.microsoft.com/office/powerpoint/2010/main" val="276685464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CFF6FA-4F48-B9A1-F198-E06D30EAD8D5}"/>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80FAAFE-FF46-91D1-8716-0AFB58401173}"/>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1DBBECB5-34A5-F3A2-6E05-6FDF76F4532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Här kommer ett tydligt exempel på härskarteknik, tillsammans med motstrategi (hur du själv kan bemöta det) och bekräftarteknik (hur du kan stötta någon annan som utsätts)</a:t>
            </a:r>
          </a:p>
          <a:p>
            <a:endParaRPr lang="sv-SE" dirty="0"/>
          </a:p>
        </p:txBody>
      </p:sp>
      <p:sp>
        <p:nvSpPr>
          <p:cNvPr id="4" name="Platshållare för bildnummer 3">
            <a:extLst>
              <a:ext uri="{FF2B5EF4-FFF2-40B4-BE49-F238E27FC236}">
                <a16:creationId xmlns:a16="http://schemas.microsoft.com/office/drawing/2014/main" id="{8A82ADE8-BEFD-C1F4-4A5C-5483EF2565B0}"/>
              </a:ext>
            </a:extLst>
          </p:cNvPr>
          <p:cNvSpPr>
            <a:spLocks noGrp="1"/>
          </p:cNvSpPr>
          <p:nvPr>
            <p:ph type="sldNum" sz="quarter" idx="5"/>
          </p:nvPr>
        </p:nvSpPr>
        <p:spPr/>
        <p:txBody>
          <a:bodyPr/>
          <a:lstStyle/>
          <a:p>
            <a:fld id="{51A33ABA-F6CF-1644-96CA-E88268E7F1C1}" type="slidenum">
              <a:rPr lang="sv-SE" smtClean="0"/>
              <a:t>29</a:t>
            </a:fld>
            <a:endParaRPr lang="sv-SE"/>
          </a:p>
        </p:txBody>
      </p:sp>
    </p:spTree>
    <p:extLst>
      <p:ext uri="{BB962C8B-B14F-4D97-AF65-F5344CB8AC3E}">
        <p14:creationId xmlns:p14="http://schemas.microsoft.com/office/powerpoint/2010/main" val="8246572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Presentationen börjar med en kort bakgrund till begreppet jämställdhet.</a:t>
            </a:r>
          </a:p>
          <a:p>
            <a:endParaRPr lang="sv-SE" sz="1200" kern="1200" dirty="0">
              <a:solidFill>
                <a:schemeClr val="tx1"/>
              </a:solidFill>
              <a:effectLst/>
              <a:latin typeface="+mn-lt"/>
              <a:ea typeface="+mn-ea"/>
              <a:cs typeface="+mn-cs"/>
            </a:endParaRPr>
          </a:p>
          <a:p>
            <a:r>
              <a:rPr lang="sv-SE" sz="1200" b="0" i="1" kern="1200" dirty="0">
                <a:solidFill>
                  <a:schemeClr val="tx1"/>
                </a:solidFill>
                <a:effectLst/>
                <a:latin typeface="+mn-lt"/>
                <a:ea typeface="+mn-ea"/>
                <a:cs typeface="+mn-cs"/>
              </a:rPr>
              <a:t>Jämställdhet</a:t>
            </a:r>
            <a:r>
              <a:rPr lang="sv-SE" sz="1200" kern="1200" dirty="0">
                <a:solidFill>
                  <a:schemeClr val="tx1"/>
                </a:solidFill>
                <a:effectLst/>
                <a:latin typeface="+mn-lt"/>
                <a:ea typeface="+mn-ea"/>
                <a:cs typeface="+mn-cs"/>
              </a:rPr>
              <a:t> handlar om att alla individer, oavsett kön, ska ha samma makt och inflytande att forma samhället och sina egna liv. Det gäller i arbetslivet, i hemmet, i politiken, ja i hela samhället.</a:t>
            </a:r>
          </a:p>
          <a:p>
            <a:r>
              <a:rPr lang="sv-SE" dirty="0"/>
              <a:t>Jämställdhet är inte något som sker vid sidan av, utan en del av allt vi gör. Den skapas där beslut fattas, resurser fördelas och normer formas. Därför behöver ett jämställdhetsperspektiv finnas med i det dagliga arbetet, i varje möte och planering.</a:t>
            </a:r>
            <a:br>
              <a:rPr lang="sv-SE" dirty="0"/>
            </a:br>
            <a:r>
              <a:rPr lang="sv-SE" dirty="0"/>
              <a:t>Det är en grundläggande mänsklig rättighet där alla ska ha lika tillgång till möjligheter, rättigheter och ansvar.</a:t>
            </a:r>
            <a:br>
              <a:rPr lang="sv-SE" sz="1200" kern="1200" dirty="0">
                <a:solidFill>
                  <a:schemeClr val="tx1"/>
                </a:solidFill>
                <a:effectLst/>
                <a:latin typeface="+mn-lt"/>
                <a:ea typeface="+mn-ea"/>
                <a:cs typeface="+mn-cs"/>
              </a:rPr>
            </a:b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Det är lätt att blanda ihop jämställdhet med jämlikhet. </a:t>
            </a:r>
            <a:r>
              <a:rPr lang="sv-SE" b="0" i="1" dirty="0"/>
              <a:t>Jämlikhet</a:t>
            </a:r>
            <a:r>
              <a:rPr lang="sv-SE" dirty="0"/>
              <a:t> är ett vidare begrepp och handlar om att alla människor har samma värde, rättigheter och möjligheter, oavsett ålder, kön, funktionshinder, sexuell läggning, etnicitet, religion eller socioekonomisk status. Utan jämställdhet kan vi inte nå ett jämlikt samhälle.</a:t>
            </a:r>
            <a:endParaRPr lang="sv-SE" sz="1200" kern="1200" dirty="0">
              <a:solidFill>
                <a:schemeClr val="tx1"/>
              </a:solidFill>
              <a:effectLst/>
              <a:latin typeface="+mn-lt"/>
              <a:ea typeface="+mn-ea"/>
              <a:cs typeface="+mn-cs"/>
            </a:endParaRPr>
          </a:p>
          <a:p>
            <a:endParaRPr lang="sv-SE" strike="noStrik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3</a:t>
            </a:fld>
            <a:endParaRPr lang="sv-SE"/>
          </a:p>
        </p:txBody>
      </p:sp>
    </p:spTree>
    <p:extLst>
      <p:ext uri="{BB962C8B-B14F-4D97-AF65-F5344CB8AC3E}">
        <p14:creationId xmlns:p14="http://schemas.microsoft.com/office/powerpoint/2010/main" val="4214351173"/>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1C52AD-F3A1-BB31-338C-0D613E83E76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4FB9D740-1C33-6D7C-7FC9-289334F08A38}"/>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B6A62F7-EEA0-8F39-C4DA-C47833326A2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Här kommer ett tydligt exempel på härskarteknik, tillsammans med motstrategi (hur du själv kan bemöta det) och bekräftarteknik (hur du kan stötta någon annan som utsätts)</a:t>
            </a:r>
          </a:p>
          <a:p>
            <a:endParaRPr lang="sv-SE" dirty="0"/>
          </a:p>
        </p:txBody>
      </p:sp>
      <p:sp>
        <p:nvSpPr>
          <p:cNvPr id="4" name="Platshållare för bildnummer 3">
            <a:extLst>
              <a:ext uri="{FF2B5EF4-FFF2-40B4-BE49-F238E27FC236}">
                <a16:creationId xmlns:a16="http://schemas.microsoft.com/office/drawing/2014/main" id="{52A1541A-3DC3-9F34-B50A-D9522827D499}"/>
              </a:ext>
            </a:extLst>
          </p:cNvPr>
          <p:cNvSpPr>
            <a:spLocks noGrp="1"/>
          </p:cNvSpPr>
          <p:nvPr>
            <p:ph type="sldNum" sz="quarter" idx="5"/>
          </p:nvPr>
        </p:nvSpPr>
        <p:spPr/>
        <p:txBody>
          <a:bodyPr/>
          <a:lstStyle/>
          <a:p>
            <a:fld id="{51A33ABA-F6CF-1644-96CA-E88268E7F1C1}" type="slidenum">
              <a:rPr lang="sv-SE" smtClean="0"/>
              <a:t>30</a:t>
            </a:fld>
            <a:endParaRPr lang="sv-SE"/>
          </a:p>
        </p:txBody>
      </p:sp>
    </p:spTree>
    <p:extLst>
      <p:ext uri="{BB962C8B-B14F-4D97-AF65-F5344CB8AC3E}">
        <p14:creationId xmlns:p14="http://schemas.microsoft.com/office/powerpoint/2010/main" val="317878575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B788A1-6D7F-EBB5-503B-DE3E927829EB}"/>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1F4264E-888D-2F24-3801-B4466B096064}"/>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CC0389F-DCA4-EB13-D9D3-C873CA498D72}"/>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Här kommer ett tydligt exempel på härskarteknik, tillsammans med motstrategi (hur du själv kan bemöta det) och bekräftarteknik (hur du kan stötta någon annan som utsätts)</a:t>
            </a:r>
          </a:p>
          <a:p>
            <a:endParaRPr lang="sv-SE" dirty="0"/>
          </a:p>
        </p:txBody>
      </p:sp>
      <p:sp>
        <p:nvSpPr>
          <p:cNvPr id="4" name="Platshållare för bildnummer 3">
            <a:extLst>
              <a:ext uri="{FF2B5EF4-FFF2-40B4-BE49-F238E27FC236}">
                <a16:creationId xmlns:a16="http://schemas.microsoft.com/office/drawing/2014/main" id="{8AC0A135-6A5A-A63A-AAC9-4BFCDEB5B787}"/>
              </a:ext>
            </a:extLst>
          </p:cNvPr>
          <p:cNvSpPr>
            <a:spLocks noGrp="1"/>
          </p:cNvSpPr>
          <p:nvPr>
            <p:ph type="sldNum" sz="quarter" idx="5"/>
          </p:nvPr>
        </p:nvSpPr>
        <p:spPr/>
        <p:txBody>
          <a:bodyPr/>
          <a:lstStyle/>
          <a:p>
            <a:fld id="{51A33ABA-F6CF-1644-96CA-E88268E7F1C1}" type="slidenum">
              <a:rPr lang="sv-SE" smtClean="0"/>
              <a:t>31</a:t>
            </a:fld>
            <a:endParaRPr lang="sv-SE"/>
          </a:p>
        </p:txBody>
      </p:sp>
    </p:spTree>
    <p:extLst>
      <p:ext uri="{BB962C8B-B14F-4D97-AF65-F5344CB8AC3E}">
        <p14:creationId xmlns:p14="http://schemas.microsoft.com/office/powerpoint/2010/main" val="3155176407"/>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C08477-E98E-9823-6404-A6968E26849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32A3E76-CD27-637D-F054-5454823E657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BBDF1E9F-6F29-DD4E-F4AB-36625764368A}"/>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Här kommer ett tydligt exempel på härskarteknik, tillsammans med motstrategi (hur du själv kan bemöta det) och bekräftarteknik (hur du kan stötta någon annan som utsätts)</a:t>
            </a:r>
          </a:p>
          <a:p>
            <a:endParaRPr lang="sv-SE" dirty="0"/>
          </a:p>
        </p:txBody>
      </p:sp>
      <p:sp>
        <p:nvSpPr>
          <p:cNvPr id="4" name="Platshållare för bildnummer 3">
            <a:extLst>
              <a:ext uri="{FF2B5EF4-FFF2-40B4-BE49-F238E27FC236}">
                <a16:creationId xmlns:a16="http://schemas.microsoft.com/office/drawing/2014/main" id="{895C1EC5-4D9A-29F6-2B0F-F3A2BC9D1901}"/>
              </a:ext>
            </a:extLst>
          </p:cNvPr>
          <p:cNvSpPr>
            <a:spLocks noGrp="1"/>
          </p:cNvSpPr>
          <p:nvPr>
            <p:ph type="sldNum" sz="quarter" idx="5"/>
          </p:nvPr>
        </p:nvSpPr>
        <p:spPr/>
        <p:txBody>
          <a:bodyPr/>
          <a:lstStyle/>
          <a:p>
            <a:fld id="{51A33ABA-F6CF-1644-96CA-E88268E7F1C1}" type="slidenum">
              <a:rPr lang="sv-SE" smtClean="0"/>
              <a:t>32</a:t>
            </a:fld>
            <a:endParaRPr lang="sv-SE"/>
          </a:p>
        </p:txBody>
      </p:sp>
    </p:spTree>
    <p:extLst>
      <p:ext uri="{BB962C8B-B14F-4D97-AF65-F5344CB8AC3E}">
        <p14:creationId xmlns:p14="http://schemas.microsoft.com/office/powerpoint/2010/main" val="231491778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E6785F-B430-E05E-DAA0-57868ACE38F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3164408-5E1E-84FB-5F1E-1EE29A55AB87}"/>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8A919C1E-F83C-A364-554F-2DA1A9E9C22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Presentationen ger förslag på reflektionsfrågor som ni kan tänka kring själv eller i gruppen.</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E8C9FD93-242A-0FFC-5AFA-447ADA221CC8}"/>
              </a:ext>
            </a:extLst>
          </p:cNvPr>
          <p:cNvSpPr>
            <a:spLocks noGrp="1"/>
          </p:cNvSpPr>
          <p:nvPr>
            <p:ph type="sldNum" sz="quarter" idx="5"/>
          </p:nvPr>
        </p:nvSpPr>
        <p:spPr/>
        <p:txBody>
          <a:bodyPr/>
          <a:lstStyle/>
          <a:p>
            <a:fld id="{51A33ABA-F6CF-1644-96CA-E88268E7F1C1}" type="slidenum">
              <a:rPr lang="sv-SE" smtClean="0"/>
              <a:t>33</a:t>
            </a:fld>
            <a:endParaRPr lang="sv-SE"/>
          </a:p>
        </p:txBody>
      </p:sp>
    </p:spTree>
    <p:extLst>
      <p:ext uri="{BB962C8B-B14F-4D97-AF65-F5344CB8AC3E}">
        <p14:creationId xmlns:p14="http://schemas.microsoft.com/office/powerpoint/2010/main" val="22259823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BC4CF4-A0A7-C47B-DE0E-18098CCAD76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963AEDE6-1693-AC22-086A-4CD970D8EF1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B7F2E0E-4493-2054-E17D-056B1229938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effectLst/>
                <a:latin typeface="Europa-Bold" panose="02000000000000000000" pitchFamily="2" charset="77"/>
              </a:rPr>
              <a:t>Metod för stegvis jämställdhetsanalys.</a:t>
            </a:r>
          </a:p>
          <a:p>
            <a:endParaRPr lang="sv-SE" dirty="0"/>
          </a:p>
        </p:txBody>
      </p:sp>
      <p:sp>
        <p:nvSpPr>
          <p:cNvPr id="4" name="Platshållare för bildnummer 3">
            <a:extLst>
              <a:ext uri="{FF2B5EF4-FFF2-40B4-BE49-F238E27FC236}">
                <a16:creationId xmlns:a16="http://schemas.microsoft.com/office/drawing/2014/main" id="{68A695DC-EBEC-3127-3E55-470DD01FB25F}"/>
              </a:ext>
            </a:extLst>
          </p:cNvPr>
          <p:cNvSpPr>
            <a:spLocks noGrp="1"/>
          </p:cNvSpPr>
          <p:nvPr>
            <p:ph type="sldNum" sz="quarter" idx="5"/>
          </p:nvPr>
        </p:nvSpPr>
        <p:spPr/>
        <p:txBody>
          <a:bodyPr/>
          <a:lstStyle/>
          <a:p>
            <a:fld id="{51A33ABA-F6CF-1644-96CA-E88268E7F1C1}" type="slidenum">
              <a:rPr lang="sv-SE" smtClean="0"/>
              <a:t>34</a:t>
            </a:fld>
            <a:endParaRPr lang="sv-SE"/>
          </a:p>
        </p:txBody>
      </p:sp>
    </p:spTree>
    <p:extLst>
      <p:ext uri="{BB962C8B-B14F-4D97-AF65-F5344CB8AC3E}">
        <p14:creationId xmlns:p14="http://schemas.microsoft.com/office/powerpoint/2010/main" val="3963214549"/>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AF61F3-2890-4A4F-E84C-DE428F05824E}"/>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921723D-9C98-2CE4-98E0-91FC49B81133}"/>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2423617F-E875-9AD5-E62D-97EEEF0B11F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Jämställdhet handlar om makt. </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Ett verktyg för att undersöka hur makt, resurser och möjligheter fördelas mellan olika sociala grupper – till exempel kön, etnicitet, ålder eller sexualitet – är att gör jämställdhetsanalyser i er verksamhet.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dirty="0"/>
              <a:t>I en organisation kan vissa personer eller grupper få mer utrymme, fler resurser eller tolkningsföreträde.</a:t>
            </a:r>
            <a:br>
              <a:rPr lang="sv-SE" dirty="0"/>
            </a:br>
            <a:r>
              <a:rPr lang="sv-SE" dirty="0"/>
              <a:t>För att förändra detta behövs tydliga jämställdhetsmål som kopplas till verksamhetens vardag.</a:t>
            </a:r>
          </a:p>
          <a:p>
            <a:r>
              <a:rPr lang="sv-SE" dirty="0"/>
              <a:t>Men först måste vi höja kunskapen om ämnet och synliggöra nuläget.</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a:extLst>
              <a:ext uri="{FF2B5EF4-FFF2-40B4-BE49-F238E27FC236}">
                <a16:creationId xmlns:a16="http://schemas.microsoft.com/office/drawing/2014/main" id="{F9180E8D-6A39-00DF-C675-2B39A66A3059}"/>
              </a:ext>
            </a:extLst>
          </p:cNvPr>
          <p:cNvSpPr>
            <a:spLocks noGrp="1"/>
          </p:cNvSpPr>
          <p:nvPr>
            <p:ph type="sldNum" sz="quarter" idx="5"/>
          </p:nvPr>
        </p:nvSpPr>
        <p:spPr/>
        <p:txBody>
          <a:bodyPr/>
          <a:lstStyle/>
          <a:p>
            <a:fld id="{51A33ABA-F6CF-1644-96CA-E88268E7F1C1}" type="slidenum">
              <a:rPr lang="sv-SE" smtClean="0"/>
              <a:t>35</a:t>
            </a:fld>
            <a:endParaRPr lang="sv-SE"/>
          </a:p>
        </p:txBody>
      </p:sp>
    </p:spTree>
    <p:extLst>
      <p:ext uri="{BB962C8B-B14F-4D97-AF65-F5344CB8AC3E}">
        <p14:creationId xmlns:p14="http://schemas.microsoft.com/office/powerpoint/2010/main" val="287840100"/>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326C2E-7A61-D1BF-19A2-8B051F08BD1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B04E484-11A6-C762-9FE1-A2991072F9B5}"/>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237F54AF-A418-19F2-369D-86D40D9BE55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b="0" dirty="0"/>
              <a:t>Processen som beskrivs i detta avsnitt är inspirerad av metoden Trappan, som kan användas för jämställdhetsanalyser.</a:t>
            </a:r>
            <a:br>
              <a:rPr lang="sv-SE" b="0" dirty="0"/>
            </a:br>
            <a:r>
              <a:rPr lang="sv-SE" b="0" dirty="0"/>
              <a:t>I den här presentationen kommer vi att gå igenom </a:t>
            </a:r>
            <a:r>
              <a:rPr lang="sv-SE" b="1" dirty="0"/>
              <a:t>mål, handling och uppföljning </a:t>
            </a:r>
            <a:r>
              <a:rPr lang="sv-SE" b="0" dirty="0"/>
              <a:t>mer ingående, därför att</a:t>
            </a:r>
            <a:r>
              <a:rPr lang="sv-SE" dirty="0"/>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a:p>
            <a:r>
              <a:rPr lang="sv-SE" dirty="0"/>
              <a:t>Att arbeta med jämställdhetsanalyser är en lång process med många olika steg. Därför är det viktigt att vara medveten om att processen kan tendera stanna av vid inventering och kartläggning (Steg 2-3). Även om dessa steg är nödvändiga för att få en förståelse för nuläget och identifiera eventuella förbättringsområden, är handling det som verkligen kommer göra skillnad i er verksamhet (Steg 5). </a:t>
            </a:r>
          </a:p>
          <a:p>
            <a:endParaRPr lang="sv-SE" dirty="0"/>
          </a:p>
          <a:p>
            <a:r>
              <a:rPr lang="sv-SE" dirty="0"/>
              <a:t>Så om ni har kort om tid så kan det vara en god idé att se över befintliga jämställdhetskartläggningar (till exempel Sametingets jämställdhetsprogram) och utgå från det när ni undersöker er verksamhet. Därefter lägger ni mer fokus på att skapa jämställdhetsmål och åtgärda dem.</a:t>
            </a:r>
          </a:p>
          <a:p>
            <a:endParaRPr lang="sv-SE" dirty="0"/>
          </a:p>
          <a:p>
            <a:r>
              <a:rPr lang="sv-SE" dirty="0"/>
              <a:t>Vill ni veta mer om Trappan? Läs mer på regeringens webbplats under </a:t>
            </a:r>
            <a:r>
              <a:rPr lang="sv-SE" dirty="0" err="1"/>
              <a:t>JämStöds</a:t>
            </a:r>
            <a:r>
              <a:rPr lang="sv-SE" dirty="0"/>
              <a:t> </a:t>
            </a:r>
            <a:r>
              <a:rPr lang="sv-SE" dirty="0" err="1"/>
              <a:t>Praktika</a:t>
            </a:r>
            <a:r>
              <a:rPr lang="sv-SE" dirty="0"/>
              <a:t> – Metodbok för jämställdhetsintegrering</a:t>
            </a:r>
          </a:p>
          <a:p>
            <a:endParaRPr lang="sv-SE" dirty="0"/>
          </a:p>
        </p:txBody>
      </p:sp>
      <p:sp>
        <p:nvSpPr>
          <p:cNvPr id="4" name="Platshållare för bildnummer 3">
            <a:extLst>
              <a:ext uri="{FF2B5EF4-FFF2-40B4-BE49-F238E27FC236}">
                <a16:creationId xmlns:a16="http://schemas.microsoft.com/office/drawing/2014/main" id="{64EC4917-ACF3-C333-2AC8-C0C96DDAF686}"/>
              </a:ext>
            </a:extLst>
          </p:cNvPr>
          <p:cNvSpPr>
            <a:spLocks noGrp="1"/>
          </p:cNvSpPr>
          <p:nvPr>
            <p:ph type="sldNum" sz="quarter" idx="5"/>
          </p:nvPr>
        </p:nvSpPr>
        <p:spPr/>
        <p:txBody>
          <a:bodyPr/>
          <a:lstStyle/>
          <a:p>
            <a:fld id="{51A33ABA-F6CF-1644-96CA-E88268E7F1C1}" type="slidenum">
              <a:rPr lang="sv-SE" smtClean="0"/>
              <a:t>36</a:t>
            </a:fld>
            <a:endParaRPr lang="sv-SE"/>
          </a:p>
        </p:txBody>
      </p:sp>
    </p:spTree>
    <p:extLst>
      <p:ext uri="{BB962C8B-B14F-4D97-AF65-F5344CB8AC3E}">
        <p14:creationId xmlns:p14="http://schemas.microsoft.com/office/powerpoint/2010/main" val="35223718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84A390-98C3-A9F6-2F13-12D3C8FBD141}"/>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CAA393C0-22A6-C160-E58F-6F61FFAF2EDC}"/>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EC1DFF1C-232F-6C14-CD4E-4B51E3D08837}"/>
              </a:ext>
            </a:extLst>
          </p:cNvPr>
          <p:cNvSpPr>
            <a:spLocks noGrp="1"/>
          </p:cNvSpPr>
          <p:nvPr>
            <p:ph type="body" idx="1"/>
          </p:nvPr>
        </p:nvSpPr>
        <p:spPr/>
        <p:txBody>
          <a:bodyPr/>
          <a:lstStyle/>
          <a:p>
            <a:r>
              <a:rPr lang="sv-SE" dirty="0"/>
              <a:t>Steg 5: Jämställdhetsmål </a:t>
            </a:r>
          </a:p>
          <a:p>
            <a:r>
              <a:rPr lang="sv-SE" dirty="0"/>
              <a:t>Nu är det dags att ta fram tydliga jämställdhetsmål. Tänk på att det kan vara både kvantitativa och kvalitativa mål.</a:t>
            </a:r>
          </a:p>
          <a:p>
            <a:r>
              <a:rPr lang="sv-SE" dirty="0"/>
              <a:t> Kvantitativa mål fokuserar på jämn fördelning. Det kan handla om att analysera hur många personer som innehar olika typer av specifika uppdrag eller positioner. Kvalitativa mål fokuserar på tillgången till specifika resurser och villkor. Det innebär att undersöka om personer har likvärdiga och statusfyllda uppdrag och att se vilka som trivs och vilka som har makten att påverka dess utveckling.</a:t>
            </a:r>
          </a:p>
          <a:p>
            <a:endParaRPr lang="sv-SE" dirty="0"/>
          </a:p>
          <a:p>
            <a:r>
              <a:rPr lang="sv-SE" dirty="0"/>
              <a:t> Förslag på jämställdhetsmål:</a:t>
            </a:r>
          </a:p>
          <a:p>
            <a:r>
              <a:rPr lang="sv-SE" dirty="0"/>
              <a:t>• Alla i [Namn på verksamhet] ska ha samma möjlighet att påverka verksamheten.</a:t>
            </a:r>
          </a:p>
          <a:p>
            <a:r>
              <a:rPr lang="sv-SE" dirty="0"/>
              <a:t>• Vi ska attrahera en jämn fördelning bland våra medlemmar. </a:t>
            </a:r>
          </a:p>
          <a:p>
            <a:r>
              <a:rPr lang="sv-SE" dirty="0"/>
              <a:t>• Vi ska arbeta för att uppnå en bred representation i våra styrelser och verksamheter. </a:t>
            </a:r>
          </a:p>
          <a:p>
            <a:r>
              <a:rPr lang="sv-SE" dirty="0"/>
              <a:t>• Vi ska utvärdera och förbättra våra rekryterings-och befordringsprocesser för att säkerställa en jämlik och jämställd behandling. </a:t>
            </a:r>
          </a:p>
          <a:p>
            <a:r>
              <a:rPr lang="sv-SE" dirty="0"/>
              <a:t>• Vi ska arbeta för att skapa en verksamhet där alla känner sig trygga och respekterade. </a:t>
            </a:r>
          </a:p>
          <a:p>
            <a:r>
              <a:rPr lang="sv-SE" dirty="0"/>
              <a:t>• Vi ska erbjuda ett varierat utbud av utbildningar och föreläsningar för att tillgodose olika behov och intressen. </a:t>
            </a:r>
          </a:p>
          <a:p>
            <a:r>
              <a:rPr lang="sv-SE" dirty="0"/>
              <a:t>• Vi ska sträva efter en jämn fördelning av föreläsare och kursledare från olika bakgrunder och erfarenheter.</a:t>
            </a:r>
          </a:p>
        </p:txBody>
      </p:sp>
      <p:sp>
        <p:nvSpPr>
          <p:cNvPr id="4" name="Platshållare för bildnummer 3">
            <a:extLst>
              <a:ext uri="{FF2B5EF4-FFF2-40B4-BE49-F238E27FC236}">
                <a16:creationId xmlns:a16="http://schemas.microsoft.com/office/drawing/2014/main" id="{2216AD40-BA0A-6022-2954-5CD0E01B4FB3}"/>
              </a:ext>
            </a:extLst>
          </p:cNvPr>
          <p:cNvSpPr>
            <a:spLocks noGrp="1"/>
          </p:cNvSpPr>
          <p:nvPr>
            <p:ph type="sldNum" sz="quarter" idx="5"/>
          </p:nvPr>
        </p:nvSpPr>
        <p:spPr/>
        <p:txBody>
          <a:bodyPr/>
          <a:lstStyle/>
          <a:p>
            <a:fld id="{51A33ABA-F6CF-1644-96CA-E88268E7F1C1}" type="slidenum">
              <a:rPr lang="sv-SE" smtClean="0"/>
              <a:t>37</a:t>
            </a:fld>
            <a:endParaRPr lang="sv-SE"/>
          </a:p>
        </p:txBody>
      </p:sp>
    </p:spTree>
    <p:extLst>
      <p:ext uri="{BB962C8B-B14F-4D97-AF65-F5344CB8AC3E}">
        <p14:creationId xmlns:p14="http://schemas.microsoft.com/office/powerpoint/2010/main" val="417231235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29AEEA-380E-C472-DE25-804E0B3796A8}"/>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77C8FF0-CEA0-A4C3-EB3F-4B2255D81028}"/>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7DBF8A5-E643-7118-AB62-A076F0F2A151}"/>
              </a:ext>
            </a:extLst>
          </p:cNvPr>
          <p:cNvSpPr>
            <a:spLocks noGrp="1"/>
          </p:cNvSpPr>
          <p:nvPr>
            <p:ph type="body" idx="1"/>
          </p:nvPr>
        </p:nvSpPr>
        <p:spPr/>
        <p:txBody>
          <a:bodyPr/>
          <a:lstStyle/>
          <a:p>
            <a:r>
              <a:rPr lang="sv-SE" dirty="0"/>
              <a:t>Steg 6: Handling</a:t>
            </a:r>
          </a:p>
          <a:p>
            <a:r>
              <a:rPr lang="sv-SE" dirty="0"/>
              <a:t>Det är nu som ni skapar en mer jämställd verksamhet. Ta ställning till hur verksamheten behöver förändras för att bli mer jämställd, här kan det underlätta att göra en åtgärdsplan. Det är även viktigt att ni fattar beslut om vad som ska göras och av vem. Besluta även när uppföljning ska ske för att hålla igång en kontinuerlig reflektion kring det man förändrar. </a:t>
            </a:r>
          </a:p>
          <a:p>
            <a:endParaRPr lang="sv-SE" dirty="0"/>
          </a:p>
          <a:p>
            <a:r>
              <a:rPr lang="sv-SE" dirty="0"/>
              <a:t>Förslag på åtgärdsfrågor: </a:t>
            </a:r>
          </a:p>
          <a:p>
            <a:r>
              <a:rPr lang="sv-SE" dirty="0"/>
              <a:t>• Vilka aktiviteter och förändringar behövs för att nå vårt mål? </a:t>
            </a:r>
          </a:p>
          <a:p>
            <a:r>
              <a:rPr lang="sv-SE" dirty="0"/>
              <a:t>• Vilka resurser behöver vi för att genomföra dessa aktiviteter? </a:t>
            </a:r>
          </a:p>
          <a:p>
            <a:r>
              <a:rPr lang="sv-SE" dirty="0"/>
              <a:t>• Vem ska göra vad och när ska det göras? </a:t>
            </a:r>
          </a:p>
          <a:p>
            <a:r>
              <a:rPr lang="sv-SE" dirty="0"/>
              <a:t>• Hur lång tid ska det ta? </a:t>
            </a:r>
          </a:p>
          <a:p>
            <a:endParaRPr lang="sv-SE" dirty="0"/>
          </a:p>
          <a:p>
            <a:r>
              <a:rPr lang="sv-SE" dirty="0"/>
              <a:t>Förslag på åtgärdsplan: </a:t>
            </a:r>
          </a:p>
          <a:p>
            <a:r>
              <a:rPr lang="sv-SE" b="1" dirty="0"/>
              <a:t>Nuläget</a:t>
            </a:r>
            <a:r>
              <a:rPr lang="sv-SE" dirty="0"/>
              <a:t>: Under de senaste åren har vi enbart bjudit in män som föreläst om hårdslöjd och kvinnor som föreläst om mjukslöjd. Vi anser att detta leder till fördomsfulla bilder om vad kvinnor respektive män ska ägna sig åt. </a:t>
            </a:r>
          </a:p>
          <a:p>
            <a:r>
              <a:rPr lang="sv-SE" b="1" dirty="0"/>
              <a:t>Åtgärd</a:t>
            </a:r>
            <a:r>
              <a:rPr lang="sv-SE" dirty="0"/>
              <a:t>: Aktivt leta efter kvinnor som föreläser om hårdslöjd och vice versa.</a:t>
            </a:r>
          </a:p>
          <a:p>
            <a:r>
              <a:rPr lang="sv-SE" b="1" dirty="0"/>
              <a:t>Ansvarig</a:t>
            </a:r>
            <a:r>
              <a:rPr lang="sv-SE" dirty="0"/>
              <a:t>: Styrelsen eller arbetsledare. </a:t>
            </a:r>
          </a:p>
          <a:p>
            <a:endParaRPr lang="sv-SE" dirty="0"/>
          </a:p>
          <a:p>
            <a:r>
              <a:rPr lang="sv-SE" b="1" dirty="0"/>
              <a:t>Nuläget</a:t>
            </a:r>
            <a:r>
              <a:rPr lang="sv-SE" dirty="0"/>
              <a:t>: Kartläggningen visar att vi för närvarande har en ojämn fördelning, i både ålder och könsvariationer, bland dem som arbetar i vår verksamhet eller styrelse. En orsak till detta är utmaningarna i rekryteringen. </a:t>
            </a:r>
          </a:p>
          <a:p>
            <a:r>
              <a:rPr lang="sv-SE" b="1" dirty="0"/>
              <a:t>Åtgärd</a:t>
            </a:r>
            <a:r>
              <a:rPr lang="sv-SE" dirty="0"/>
              <a:t>: Aktivt arbeta för att peppa och stödja personer att söka jobbet eller att bli ordförande. Vi kommer också att arbeta aktivt med att ”handplocka” lämpliga personer. Dessutom avsätter vi X kr för kurser och andra kompetenshöjande åtgärder för alla intresserade. </a:t>
            </a:r>
          </a:p>
          <a:p>
            <a:r>
              <a:rPr lang="sv-SE" b="1" dirty="0"/>
              <a:t>Ansvarig</a:t>
            </a:r>
            <a:r>
              <a:rPr lang="sv-SE" dirty="0"/>
              <a:t>: Arbetsledare eller valberedningen.</a:t>
            </a:r>
          </a:p>
        </p:txBody>
      </p:sp>
      <p:sp>
        <p:nvSpPr>
          <p:cNvPr id="4" name="Platshållare för bildnummer 3">
            <a:extLst>
              <a:ext uri="{FF2B5EF4-FFF2-40B4-BE49-F238E27FC236}">
                <a16:creationId xmlns:a16="http://schemas.microsoft.com/office/drawing/2014/main" id="{B9567CD3-AF59-CE0B-394F-CE562853E6CC}"/>
              </a:ext>
            </a:extLst>
          </p:cNvPr>
          <p:cNvSpPr>
            <a:spLocks noGrp="1"/>
          </p:cNvSpPr>
          <p:nvPr>
            <p:ph type="sldNum" sz="quarter" idx="5"/>
          </p:nvPr>
        </p:nvSpPr>
        <p:spPr/>
        <p:txBody>
          <a:bodyPr/>
          <a:lstStyle/>
          <a:p>
            <a:fld id="{51A33ABA-F6CF-1644-96CA-E88268E7F1C1}" type="slidenum">
              <a:rPr lang="sv-SE" smtClean="0"/>
              <a:t>38</a:t>
            </a:fld>
            <a:endParaRPr lang="sv-SE"/>
          </a:p>
        </p:txBody>
      </p:sp>
    </p:spTree>
    <p:extLst>
      <p:ext uri="{BB962C8B-B14F-4D97-AF65-F5344CB8AC3E}">
        <p14:creationId xmlns:p14="http://schemas.microsoft.com/office/powerpoint/2010/main" val="518721208"/>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FD5FC23-4C6C-8657-411F-EEF7D3A8DEE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1BA7513-8F92-1232-6562-43CEDE05A31D}"/>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7676336B-3626-C0CD-4C26-EEF7414EC11C}"/>
              </a:ext>
            </a:extLst>
          </p:cNvPr>
          <p:cNvSpPr>
            <a:spLocks noGrp="1"/>
          </p:cNvSpPr>
          <p:nvPr>
            <p:ph type="body" idx="1"/>
          </p:nvPr>
        </p:nvSpPr>
        <p:spPr/>
        <p:txBody>
          <a:bodyPr/>
          <a:lstStyle/>
          <a:p>
            <a:r>
              <a:rPr lang="sv-SE" dirty="0"/>
              <a:t>Steg 7: Uppföljning </a:t>
            </a:r>
          </a:p>
          <a:p>
            <a:r>
              <a:rPr lang="sv-SE" dirty="0"/>
              <a:t>Sista steget är att följa upp, utvärdera och eventuellt revidera målen. </a:t>
            </a:r>
          </a:p>
          <a:p>
            <a:endParaRPr lang="sv-SE" dirty="0"/>
          </a:p>
          <a:p>
            <a:r>
              <a:rPr lang="sv-SE" dirty="0"/>
              <a:t>Förslag på uppföljningsfrågor: </a:t>
            </a:r>
          </a:p>
          <a:p>
            <a:r>
              <a:rPr lang="sv-SE" dirty="0"/>
              <a:t>• Har vi nått jämställdhetsmålen? </a:t>
            </a:r>
          </a:p>
          <a:p>
            <a:r>
              <a:rPr lang="sv-SE" dirty="0"/>
              <a:t>• Vad blev resultatet av vårt arbete? </a:t>
            </a:r>
          </a:p>
          <a:p>
            <a:r>
              <a:rPr lang="sv-SE" dirty="0"/>
              <a:t>• Vilka lärdomar kan vi dra? </a:t>
            </a:r>
          </a:p>
          <a:p>
            <a:r>
              <a:rPr lang="sv-SE" dirty="0"/>
              <a:t>• Hur ser vi till att den positiva förändringen består? </a:t>
            </a:r>
          </a:p>
          <a:p>
            <a:r>
              <a:rPr lang="sv-SE" dirty="0"/>
              <a:t>• Hur tar vi till vara på lärdomarna från den negativa förändringen? </a:t>
            </a:r>
          </a:p>
          <a:p>
            <a:r>
              <a:rPr lang="sv-SE" dirty="0"/>
              <a:t>• Vad blir nästa steg?</a:t>
            </a:r>
          </a:p>
          <a:p>
            <a:endParaRPr lang="sv-SE" dirty="0"/>
          </a:p>
          <a:p>
            <a:r>
              <a:rPr lang="sv-SE" dirty="0"/>
              <a:t>Förslag på uppföljningsbeslut: </a:t>
            </a:r>
          </a:p>
          <a:p>
            <a:r>
              <a:rPr lang="sv-SE" dirty="0"/>
              <a:t>• Vi ska införa jämställdhet som en stående punkt på dagordningen för att ständigt uppdatera oss om hur arbetet fortskrider. </a:t>
            </a:r>
          </a:p>
          <a:p>
            <a:r>
              <a:rPr lang="sv-SE" dirty="0"/>
              <a:t>• Från och med nästa möte börjar vi föra talarstatistik. I slutet av varje termin sammanställer vi statistiken och diskuterar om några åtgärder måste vidtas. </a:t>
            </a:r>
          </a:p>
          <a:p>
            <a:r>
              <a:rPr lang="sv-SE" dirty="0"/>
              <a:t>• Vi ska sätta ihop en enkät, som våra medlemmar kan svara på anonymt, där vi ställer frågor om hur de tycker att jämställdhetsarbetet ska utvecklas. </a:t>
            </a:r>
          </a:p>
        </p:txBody>
      </p:sp>
      <p:sp>
        <p:nvSpPr>
          <p:cNvPr id="4" name="Platshållare för bildnummer 3">
            <a:extLst>
              <a:ext uri="{FF2B5EF4-FFF2-40B4-BE49-F238E27FC236}">
                <a16:creationId xmlns:a16="http://schemas.microsoft.com/office/drawing/2014/main" id="{034C552E-E712-F3A9-65D9-027A38FB20FB}"/>
              </a:ext>
            </a:extLst>
          </p:cNvPr>
          <p:cNvSpPr>
            <a:spLocks noGrp="1"/>
          </p:cNvSpPr>
          <p:nvPr>
            <p:ph type="sldNum" sz="quarter" idx="5"/>
          </p:nvPr>
        </p:nvSpPr>
        <p:spPr/>
        <p:txBody>
          <a:bodyPr/>
          <a:lstStyle/>
          <a:p>
            <a:fld id="{51A33ABA-F6CF-1644-96CA-E88268E7F1C1}" type="slidenum">
              <a:rPr lang="sv-SE" smtClean="0"/>
              <a:t>39</a:t>
            </a:fld>
            <a:endParaRPr lang="sv-SE"/>
          </a:p>
        </p:txBody>
      </p:sp>
    </p:spTree>
    <p:extLst>
      <p:ext uri="{BB962C8B-B14F-4D97-AF65-F5344CB8AC3E}">
        <p14:creationId xmlns:p14="http://schemas.microsoft.com/office/powerpoint/2010/main" val="37807047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r>
              <a:rPr lang="sv-SE" sz="1200" i="0" kern="1200" dirty="0">
                <a:solidFill>
                  <a:schemeClr val="tx1"/>
                </a:solidFill>
                <a:effectLst/>
                <a:latin typeface="+mn-lt"/>
                <a:ea typeface="+mn-ea"/>
                <a:cs typeface="+mn-cs"/>
              </a:rPr>
              <a:t>Presentationen är uppbyggd kring handbokens struktur och innehåller följande delar:</a:t>
            </a:r>
          </a:p>
          <a:p>
            <a:endParaRPr lang="sv-SE" sz="1200" i="0" kern="1200" dirty="0">
              <a:solidFill>
                <a:schemeClr val="tx1"/>
              </a:solidFill>
              <a:effectLst/>
              <a:latin typeface="+mn-lt"/>
              <a:ea typeface="+mn-ea"/>
              <a:cs typeface="+mn-cs"/>
            </a:endParaRPr>
          </a:p>
          <a:p>
            <a:r>
              <a:rPr lang="sv-SE" b="1" i="0" dirty="0"/>
              <a:t>Del 1: </a:t>
            </a:r>
            <a:r>
              <a:rPr lang="sv-SE" b="0" i="1" dirty="0"/>
              <a:t>Dålle-bealesne</a:t>
            </a:r>
            <a:r>
              <a:rPr lang="sv-SE" b="0" i="0" dirty="0"/>
              <a:t> (Vid elden)</a:t>
            </a:r>
            <a:r>
              <a:rPr lang="sv-SE" b="1" i="0" dirty="0"/>
              <a:t> </a:t>
            </a:r>
            <a:r>
              <a:rPr lang="sv-SE" i="0" dirty="0"/>
              <a:t>– Metod för att skapa tryggare rum</a:t>
            </a:r>
          </a:p>
          <a:p>
            <a:r>
              <a:rPr lang="sv-SE" b="1" i="0" dirty="0"/>
              <a:t>Del 2: </a:t>
            </a:r>
            <a:r>
              <a:rPr lang="sv-SE" b="0" i="1" dirty="0"/>
              <a:t>Normide tsööpkedh </a:t>
            </a:r>
            <a:r>
              <a:rPr lang="sv-SE" b="0" i="0" dirty="0"/>
              <a:t>(Bryt normer)</a:t>
            </a:r>
            <a:r>
              <a:rPr lang="sv-SE" i="0" dirty="0"/>
              <a:t> – </a:t>
            </a:r>
            <a:r>
              <a:rPr lang="sv-SE" b="1" i="0" dirty="0"/>
              <a:t> </a:t>
            </a:r>
            <a:r>
              <a:rPr lang="sv-SE" i="0" dirty="0"/>
              <a:t>Att synliggöra och utmana normer</a:t>
            </a:r>
          </a:p>
          <a:p>
            <a:r>
              <a:rPr lang="sv-SE" b="1" i="0" dirty="0"/>
              <a:t>Del 3: </a:t>
            </a:r>
            <a:r>
              <a:rPr lang="sv-SE" b="0" i="1" u="none" dirty="0"/>
              <a:t>Geajnoekroesse</a:t>
            </a:r>
            <a:r>
              <a:rPr lang="sv-SE" b="0" i="0" dirty="0"/>
              <a:t> (Vägkorsningen) </a:t>
            </a:r>
            <a:r>
              <a:rPr lang="sv-SE" i="0" dirty="0"/>
              <a:t>– </a:t>
            </a:r>
            <a:r>
              <a:rPr lang="sv-SE" b="0" i="0" dirty="0"/>
              <a:t>Samisk </a:t>
            </a:r>
            <a:r>
              <a:rPr lang="sv-SE" i="0" dirty="0"/>
              <a:t>jämställdhet och intersektionalitet</a:t>
            </a:r>
          </a:p>
          <a:p>
            <a:r>
              <a:rPr lang="sv-SE" b="1" i="0" dirty="0"/>
              <a:t>Del 4: </a:t>
            </a:r>
            <a:r>
              <a:rPr lang="sv-SE" b="0" i="1" dirty="0"/>
              <a:t>Heerredidie diblemevuekide </a:t>
            </a:r>
            <a:r>
              <a:rPr lang="sv-SE" b="0" i="0" dirty="0"/>
              <a:t>( Bryt </a:t>
            </a:r>
            <a:r>
              <a:rPr lang="sv-SE" i="0" dirty="0"/>
              <a:t>härskartekniker) – Upptäcka och bemöta härskartekniker</a:t>
            </a:r>
          </a:p>
          <a:p>
            <a:r>
              <a:rPr lang="sv-SE" b="1" i="0" dirty="0"/>
              <a:t>Del 5: </a:t>
            </a:r>
            <a:r>
              <a:rPr lang="sv-SE" b="0" i="1" dirty="0"/>
              <a:t>Raajtere</a:t>
            </a:r>
            <a:r>
              <a:rPr lang="sv-SE" b="0" i="0" dirty="0"/>
              <a:t> (Trappan) </a:t>
            </a:r>
            <a:r>
              <a:rPr lang="sv-SE" i="0" dirty="0"/>
              <a:t>–</a:t>
            </a:r>
            <a:r>
              <a:rPr lang="sv-SE" b="0" i="0" dirty="0"/>
              <a:t> </a:t>
            </a:r>
            <a:r>
              <a:rPr lang="sv-SE" i="0" dirty="0"/>
              <a:t>Stegvis jämställdhetsanalys</a:t>
            </a:r>
          </a:p>
          <a:p>
            <a:r>
              <a:rPr lang="sv-SE" b="1" i="0" dirty="0"/>
              <a:t>Del 6: </a:t>
            </a:r>
            <a:r>
              <a:rPr lang="sv-SE" b="0" i="1" dirty="0"/>
              <a:t>Soptsestidie vædtsoesvoeten bïjre</a:t>
            </a:r>
            <a:r>
              <a:rPr lang="sv-SE" b="0" i="0" dirty="0"/>
              <a:t> (bryt tystnaden om våld) </a:t>
            </a:r>
            <a:r>
              <a:rPr lang="sv-SE" i="0" dirty="0"/>
              <a:t>–</a:t>
            </a:r>
            <a:r>
              <a:rPr lang="sv-SE" b="0" i="0" dirty="0"/>
              <a:t> </a:t>
            </a:r>
            <a:r>
              <a:rPr lang="sv-SE" i="0" dirty="0"/>
              <a:t>Att identifiera och förebygga våld</a:t>
            </a:r>
          </a:p>
          <a:p>
            <a:endParaRPr lang="sv-SE" sz="1200" kern="1200" dirty="0">
              <a:solidFill>
                <a:schemeClr val="tx1"/>
              </a:solidFill>
              <a:effectLst/>
              <a:latin typeface="+mn-lt"/>
              <a:ea typeface="+mn-ea"/>
              <a:cs typeface="+mn-cs"/>
            </a:endParaRPr>
          </a:p>
          <a:p>
            <a:r>
              <a:rPr lang="sv-SE" sz="1200" b="0" kern="1200" dirty="0">
                <a:solidFill>
                  <a:schemeClr val="tx1"/>
                </a:solidFill>
                <a:effectLst/>
                <a:latin typeface="+mn-lt"/>
                <a:ea typeface="+mn-ea"/>
                <a:cs typeface="+mn-cs"/>
              </a:rPr>
              <a:t>Metoderna är klickbara. Så tryck på den metoden ni vill arbeta med.</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4</a:t>
            </a:fld>
            <a:endParaRPr lang="sv-SE" dirty="0"/>
          </a:p>
        </p:txBody>
      </p:sp>
    </p:spTree>
    <p:extLst>
      <p:ext uri="{BB962C8B-B14F-4D97-AF65-F5344CB8AC3E}">
        <p14:creationId xmlns:p14="http://schemas.microsoft.com/office/powerpoint/2010/main" val="1343649759"/>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E56A5D-E1F2-41B2-366A-2BF2A0B3F48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0A938B10-6403-F92C-03BF-F0F79F086333}"/>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D8B08B51-993B-7ACC-B236-3CC3BB1E3BF3}"/>
              </a:ext>
            </a:extLst>
          </p:cNvPr>
          <p:cNvSpPr>
            <a:spLocks noGrp="1"/>
          </p:cNvSpPr>
          <p:nvPr>
            <p:ph type="body" idx="1"/>
          </p:nvPr>
        </p:nvSpPr>
        <p:spPr/>
        <p:txBody>
          <a:bodyPr/>
          <a:lstStyle/>
          <a:p>
            <a:r>
              <a:rPr lang="sv-SE" sz="1400" b="0" i="0" dirty="0">
                <a:latin typeface="Europa-Bold" panose="02000000000000000000" pitchFamily="2" charset="77"/>
              </a:rPr>
              <a:t>Presentationen ger även övergripande tips för arbetet med jämställdhetsanalyser.</a:t>
            </a:r>
          </a:p>
        </p:txBody>
      </p:sp>
      <p:sp>
        <p:nvSpPr>
          <p:cNvPr id="4" name="Platshållare för bildnummer 3">
            <a:extLst>
              <a:ext uri="{FF2B5EF4-FFF2-40B4-BE49-F238E27FC236}">
                <a16:creationId xmlns:a16="http://schemas.microsoft.com/office/drawing/2014/main" id="{B7F29A98-5925-9E0A-3862-72F4B55B2578}"/>
              </a:ext>
            </a:extLst>
          </p:cNvPr>
          <p:cNvSpPr>
            <a:spLocks noGrp="1"/>
          </p:cNvSpPr>
          <p:nvPr>
            <p:ph type="sldNum" sz="quarter" idx="5"/>
          </p:nvPr>
        </p:nvSpPr>
        <p:spPr/>
        <p:txBody>
          <a:bodyPr/>
          <a:lstStyle/>
          <a:p>
            <a:fld id="{51A33ABA-F6CF-1644-96CA-E88268E7F1C1}" type="slidenum">
              <a:rPr lang="sv-SE" smtClean="0"/>
              <a:t>40</a:t>
            </a:fld>
            <a:endParaRPr lang="sv-SE"/>
          </a:p>
        </p:txBody>
      </p:sp>
    </p:spTree>
    <p:extLst>
      <p:ext uri="{BB962C8B-B14F-4D97-AF65-F5344CB8AC3E}">
        <p14:creationId xmlns:p14="http://schemas.microsoft.com/office/powerpoint/2010/main" val="89648875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24A1CE-A871-2D66-A5EB-F32C9BA2C36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15535983-0807-4D42-7163-32F3F2E7D4F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F5019153-8C49-A0AF-8878-32519E59540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b="0" dirty="0">
                <a:effectLst/>
                <a:latin typeface="Europa-Bold" panose="02000000000000000000" pitchFamily="2" charset="77"/>
              </a:rPr>
              <a:t>Metod för att identifiera och förebygga våldsutsatthet.</a:t>
            </a:r>
          </a:p>
          <a:p>
            <a:endParaRPr lang="sv-SE" dirty="0"/>
          </a:p>
        </p:txBody>
      </p:sp>
      <p:sp>
        <p:nvSpPr>
          <p:cNvPr id="4" name="Platshållare för bildnummer 3">
            <a:extLst>
              <a:ext uri="{FF2B5EF4-FFF2-40B4-BE49-F238E27FC236}">
                <a16:creationId xmlns:a16="http://schemas.microsoft.com/office/drawing/2014/main" id="{26DC1F05-FD2A-8592-2EFD-4C1DBE79ACF4}"/>
              </a:ext>
            </a:extLst>
          </p:cNvPr>
          <p:cNvSpPr>
            <a:spLocks noGrp="1"/>
          </p:cNvSpPr>
          <p:nvPr>
            <p:ph type="sldNum" sz="quarter" idx="5"/>
          </p:nvPr>
        </p:nvSpPr>
        <p:spPr/>
        <p:txBody>
          <a:bodyPr/>
          <a:lstStyle/>
          <a:p>
            <a:fld id="{51A33ABA-F6CF-1644-96CA-E88268E7F1C1}" type="slidenum">
              <a:rPr lang="sv-SE" smtClean="0"/>
              <a:t>41</a:t>
            </a:fld>
            <a:endParaRPr lang="sv-SE"/>
          </a:p>
        </p:txBody>
      </p:sp>
    </p:spTree>
    <p:extLst>
      <p:ext uri="{BB962C8B-B14F-4D97-AF65-F5344CB8AC3E}">
        <p14:creationId xmlns:p14="http://schemas.microsoft.com/office/powerpoint/2010/main" val="28326806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65F5E5-5AC1-0A14-6AD9-A55FE0BB75CF}"/>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B472339-1EE7-914F-08C9-C44177DE9880}"/>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AC865B11-D47A-3EAE-749B-694537CB9765}"/>
              </a:ext>
            </a:extLst>
          </p:cNvPr>
          <p:cNvSpPr>
            <a:spLocks noGrp="1"/>
          </p:cNvSpPr>
          <p:nvPr>
            <p:ph type="body" idx="1"/>
          </p:nvPr>
        </p:nvSpPr>
        <p:spPr/>
        <p:txBody>
          <a:bodyPr/>
          <a:lstStyle/>
          <a:p>
            <a:r>
              <a:rPr lang="sv-SE" dirty="0"/>
              <a:t>Mäns våld mot kvinnor kan beskrivas som den yttersta formen av ojämställdhet och män är generellt överrepresenterade som våldsutövare. </a:t>
            </a:r>
          </a:p>
          <a:p>
            <a:endParaRPr lang="sv-SE" dirty="0"/>
          </a:p>
          <a:p>
            <a:r>
              <a:rPr lang="sv-SE" dirty="0"/>
              <a:t>Det är även viktigt att betona att våld mot kvinnor är ett globalt problem som inte känner några geografiska eller etnicitetsbaserade gränser. Att arbeta med att förebygga och motverka våldet är en förutsättning för att uppnå jämställdhetsmålen och därför ingår det i arbetet med jämställdhetsintegrering.</a:t>
            </a:r>
          </a:p>
          <a:p>
            <a:endParaRPr lang="sv-SE" dirty="0"/>
          </a:p>
          <a:p>
            <a:r>
              <a:rPr lang="sv-SE" dirty="0"/>
              <a:t> I denna presentation har vi valt att fokusera på att beskriva olika uttryck av </a:t>
            </a:r>
            <a:r>
              <a:rPr lang="sv-SE" i="1" dirty="0"/>
              <a:t>våld i nära relation </a:t>
            </a:r>
            <a:r>
              <a:rPr lang="sv-SE" dirty="0"/>
              <a:t>för att öka upptäckten, eftersom det är något som alla kan bidra med för att få våldet att upphöra. Det är även viktigt att betona att forskning visar att våld är en stigmatiserad fråga inom det samiska samhället. Därför är det extra viktigt att bryta tystnaden och börja prata om våld och hur vi gör om vi misstänker att någon utsätts.</a:t>
            </a:r>
          </a:p>
          <a:p>
            <a:endParaRPr lang="sv-SE" dirty="0"/>
          </a:p>
          <a:p>
            <a:r>
              <a:rPr lang="sv-SE" dirty="0"/>
              <a:t>Att tänka på: </a:t>
            </a:r>
            <a:r>
              <a:rPr lang="sv-SE" i="1" dirty="0"/>
              <a:t>Våld i nära relation </a:t>
            </a:r>
            <a:r>
              <a:rPr lang="sv-SE" dirty="0"/>
              <a:t>är inte den enda typen av våld utan det finns flera olika former av våld som är stora samhällsproblem som till exempel rasistiskt eller hatbrottsrelaterat våld. Denna presentation har avgränsats till våld i nära relation och könsrelaterat våld.</a:t>
            </a:r>
          </a:p>
        </p:txBody>
      </p:sp>
      <p:sp>
        <p:nvSpPr>
          <p:cNvPr id="4" name="Platshållare för bildnummer 3">
            <a:extLst>
              <a:ext uri="{FF2B5EF4-FFF2-40B4-BE49-F238E27FC236}">
                <a16:creationId xmlns:a16="http://schemas.microsoft.com/office/drawing/2014/main" id="{C5E6A2AE-D33F-21D7-7B96-A2CEADF4FE15}"/>
              </a:ext>
            </a:extLst>
          </p:cNvPr>
          <p:cNvSpPr>
            <a:spLocks noGrp="1"/>
          </p:cNvSpPr>
          <p:nvPr>
            <p:ph type="sldNum" sz="quarter" idx="5"/>
          </p:nvPr>
        </p:nvSpPr>
        <p:spPr/>
        <p:txBody>
          <a:bodyPr/>
          <a:lstStyle/>
          <a:p>
            <a:fld id="{51A33ABA-F6CF-1644-96CA-E88268E7F1C1}" type="slidenum">
              <a:rPr lang="sv-SE" smtClean="0"/>
              <a:t>42</a:t>
            </a:fld>
            <a:endParaRPr lang="sv-SE"/>
          </a:p>
        </p:txBody>
      </p:sp>
    </p:spTree>
    <p:extLst>
      <p:ext uri="{BB962C8B-B14F-4D97-AF65-F5344CB8AC3E}">
        <p14:creationId xmlns:p14="http://schemas.microsoft.com/office/powerpoint/2010/main" val="99722783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161353-2214-2CF9-C30E-9F1E7F5B21D6}"/>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B95D2D90-594B-1ACE-D8BB-444EDE8A4D83}"/>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C3047A30-B9DB-B992-E350-1C6ED1E17450}"/>
              </a:ext>
            </a:extLst>
          </p:cNvPr>
          <p:cNvSpPr>
            <a:spLocks noGrp="1"/>
          </p:cNvSpPr>
          <p:nvPr>
            <p:ph type="body" idx="1"/>
          </p:nvPr>
        </p:nvSpPr>
        <p:spPr/>
        <p:txBody>
          <a:bodyPr/>
          <a:lstStyle/>
          <a:p>
            <a:r>
              <a:rPr lang="sv-SE" sz="1400" dirty="0"/>
              <a:t>Våldet finns överallt i vår vardag och därför är kunskap om vad som är våld en förutsättning för att få syn på och sedan kunna adressera det. Det behövs både generell såväl som specifik kunskap om våldets uttryck. </a:t>
            </a:r>
          </a:p>
          <a:p>
            <a:endParaRPr lang="sv-SE" sz="1400" dirty="0"/>
          </a:p>
          <a:p>
            <a:r>
              <a:rPr lang="sv-SE" sz="1400" dirty="0"/>
              <a:t>Våld uttrycks på olika sätt och det är mycket mer än bara fysiskt våld som de flesta kanske först tänker på när de hör ordet. Nedan beskrivs olika våldsformer. Gränserna är dock inte alltid skarpa mellan de olika formerna.</a:t>
            </a:r>
          </a:p>
          <a:p>
            <a:endParaRPr lang="sv-SE" sz="1400" dirty="0"/>
          </a:p>
          <a:p>
            <a:r>
              <a:rPr lang="sv-SE" sz="1400" dirty="0"/>
              <a:t>• Fysiskt våld är nog det som de flesta personerna ser som våld. Det kan vara knuffar, sparkar, slag, strypgrepp eller fasthållning. </a:t>
            </a:r>
          </a:p>
          <a:p>
            <a:endParaRPr lang="sv-SE" sz="1400" dirty="0"/>
          </a:p>
          <a:p>
            <a:r>
              <a:rPr lang="sv-SE" sz="1400" dirty="0"/>
              <a:t>• Sexuellt våld är att tvinga någon att utföra eller bevittna sexuella handlingar mot sin vilja. Det kan handla om våldtäkt och även sexuella trakasserier till exempel ofrivillig beröring. </a:t>
            </a:r>
          </a:p>
          <a:p>
            <a:endParaRPr lang="sv-SE" sz="1400" dirty="0"/>
          </a:p>
          <a:p>
            <a:r>
              <a:rPr lang="sv-SE" sz="1400" dirty="0"/>
              <a:t>• Psykiskt våld - Verbala kränkningar, hot, isolering, utpressning eller kontroll som successivt leder till psykisk nedbrytning av den som är utsatt. Psykiskt våld är också indirekta hot om självmord eller hot riktat mot annan närstående. Ett exempel på psykiskt våld är att utesluta en person från den samiska gemenskapen, vilket kan leda till känslomässig och psykisk nedbrytning. </a:t>
            </a:r>
          </a:p>
          <a:p>
            <a:endParaRPr lang="sv-SE" sz="1400" dirty="0"/>
          </a:p>
          <a:p>
            <a:r>
              <a:rPr lang="sv-SE" sz="1400" dirty="0"/>
              <a:t>• Digitalt våld Är det våld som sker på internet. Det kan handla om att sprida kränkande bilder, att man får bilder eller filmer till sig som man inte bett om eller att någon hotar en för att man ska skicka det. I en nära relation kan det handla om att kräva tillgång till mejl, sociala medier eller på andra sätt använda digitala medier för att kontrollera. </a:t>
            </a:r>
          </a:p>
          <a:p>
            <a:endParaRPr lang="sv-SE" sz="1400" dirty="0"/>
          </a:p>
          <a:p>
            <a:r>
              <a:rPr lang="sv-SE" sz="1400" dirty="0"/>
              <a:t>• Materiellt våld innebär att den som utövar våldet gör sönder saker som tillhör den utsatta. Det är ofta sådant som har särskild betydelse eller att våldsutövaren tvingar den utsatta att själv förstöra sina ägodelar. Det kan vara ägodelar som har stor kulturell betydelse. Här ingår även våld mot djur såsom renar eller hundar.</a:t>
            </a:r>
          </a:p>
          <a:p>
            <a:endParaRPr lang="sv-SE" sz="1400" dirty="0"/>
          </a:p>
          <a:p>
            <a:r>
              <a:rPr lang="sv-SE" sz="1400" dirty="0"/>
              <a:t> • Ekonomiskt våld kan vara att den som utövar våldet kontrollerar hur den utsatta använder sina pengar och begränsar tillgången. Det kan inkludera att tvinga den utsatta att ta lån och övervaka materiella tillgångar för att öka isoleringen. Ett exempel kan vara det ekonomiska beroendet som finns när man driver företag tillsammans. I dessa fall kan våldet manifestera sig genom att den våldsutövande parten kontrollerar företagsinkomsterna och tillgångarna. Vilket blir ett medel för att hålla den utsatta i ett ekonomiskt beroende och för att minska deras möjlighet att lämna relationen. </a:t>
            </a:r>
          </a:p>
          <a:p>
            <a:endParaRPr lang="sv-SE" sz="1400" dirty="0"/>
          </a:p>
          <a:p>
            <a:r>
              <a:rPr lang="sv-SE" sz="1400" b="1" dirty="0"/>
              <a:t>Normaliseringsprocessen</a:t>
            </a:r>
          </a:p>
          <a:p>
            <a:r>
              <a:rPr lang="sv-SE" sz="1400" dirty="0"/>
              <a:t>Upprepat våld kan förvandla det som en gång anses oacceptabelt till något vanligt. Detta kallas för normaliseringsprocessen och kan förenklat förklaras som den process där gränserna gradvis förskjuts och suddas ut och leder till att den utsatta tillslut uppfattar våldet som en normal del av vardagen. Normaliseringsprocessen definierar därmed vad som gör att våldsutsatta personer har svårt för att bryta upp ur våldsamma relationer. Därför viktigt att vara uppmärksam och fråga vid minsta oro - inte bara en gång utan upprepade gånger.</a:t>
            </a:r>
            <a:endParaRPr lang="sv-SE" sz="1400" b="1" i="0" dirty="0">
              <a:latin typeface="Europa-Bold" panose="02000000000000000000" pitchFamily="2" charset="77"/>
            </a:endParaRPr>
          </a:p>
        </p:txBody>
      </p:sp>
      <p:sp>
        <p:nvSpPr>
          <p:cNvPr id="4" name="Platshållare för bildnummer 3">
            <a:extLst>
              <a:ext uri="{FF2B5EF4-FFF2-40B4-BE49-F238E27FC236}">
                <a16:creationId xmlns:a16="http://schemas.microsoft.com/office/drawing/2014/main" id="{6FBB56A5-5F9B-9E2E-3580-8902E1379310}"/>
              </a:ext>
            </a:extLst>
          </p:cNvPr>
          <p:cNvSpPr>
            <a:spLocks noGrp="1"/>
          </p:cNvSpPr>
          <p:nvPr>
            <p:ph type="sldNum" sz="quarter" idx="5"/>
          </p:nvPr>
        </p:nvSpPr>
        <p:spPr/>
        <p:txBody>
          <a:bodyPr/>
          <a:lstStyle/>
          <a:p>
            <a:fld id="{51A33ABA-F6CF-1644-96CA-E88268E7F1C1}" type="slidenum">
              <a:rPr lang="sv-SE" smtClean="0"/>
              <a:t>43</a:t>
            </a:fld>
            <a:endParaRPr lang="sv-SE"/>
          </a:p>
        </p:txBody>
      </p:sp>
    </p:spTree>
    <p:extLst>
      <p:ext uri="{BB962C8B-B14F-4D97-AF65-F5344CB8AC3E}">
        <p14:creationId xmlns:p14="http://schemas.microsoft.com/office/powerpoint/2010/main" val="189369359"/>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9F906A-1206-11B6-1094-94C502211803}"/>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567F5263-B68C-7738-DA57-5BB151EE5B53}"/>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724AC0F-C8AC-FCC3-925C-9D70E44F26B5}"/>
              </a:ext>
            </a:extLst>
          </p:cNvPr>
          <p:cNvSpPr>
            <a:spLocks noGrp="1"/>
          </p:cNvSpPr>
          <p:nvPr>
            <p:ph type="body" idx="1"/>
          </p:nvPr>
        </p:nvSpPr>
        <p:spPr/>
        <p:txBody>
          <a:bodyPr/>
          <a:lstStyle/>
          <a:p>
            <a:r>
              <a:rPr lang="sv-SE" dirty="0"/>
              <a:t>Det finns för första gången data om våld mot samiska kvinnor i Sverige. Resultaten visar att det övergripande mönstret är att samiska kvinnor är betydligt mer utsatta för våld än samiska män, samt att samiska kvinnor uppger en högre våldsutsatthet än kvinnor i Sverige för de flesta typer av våld. Resultaten visar även att hbtq-samer uppger en betydligt högre utsatthet för alla typer av våld jämfört med andra samer.</a:t>
            </a:r>
          </a:p>
          <a:p>
            <a:endParaRPr lang="sv-SE" dirty="0"/>
          </a:p>
          <a:p>
            <a:r>
              <a:rPr lang="sv-SE" dirty="0"/>
              <a:t>Några utdrag ur enkätstudien: </a:t>
            </a:r>
          </a:p>
          <a:p>
            <a:r>
              <a:rPr lang="sv-SE" dirty="0"/>
              <a:t>• Över hälften av de samiska kvinnor som besvarat enkäten uppger att de har utsatts för utsatts för sexuellt våld, sju av tio har utsatts för psykiskt våld och nästan var tredje för fysiskt våld. </a:t>
            </a:r>
          </a:p>
          <a:p>
            <a:endParaRPr lang="sv-SE" dirty="0"/>
          </a:p>
          <a:p>
            <a:r>
              <a:rPr lang="sv-SE" dirty="0"/>
              <a:t>• En större andel samiska kvinnor än kvinnor i Sverige i stort uppger utsatthet för de grövsta formerna av sexuellt våld, såsom våldtäktsförsök och våldtäkt. </a:t>
            </a:r>
          </a:p>
          <a:p>
            <a:endParaRPr lang="sv-SE" dirty="0"/>
          </a:p>
          <a:p>
            <a:r>
              <a:rPr lang="sv-SE" dirty="0"/>
              <a:t>• Hbtq-samer uppger en avsevärt högre utsatthet för alla typer av våld, jämfört med andra samer. </a:t>
            </a:r>
          </a:p>
          <a:p>
            <a:endParaRPr lang="sv-SE" dirty="0"/>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 För resultaten i sin helhet, läs mer i rapporten ”Våld mot samiska kvinnor”. QR-koden finns i presentationen.</a:t>
            </a:r>
          </a:p>
          <a:p>
            <a:endParaRPr lang="sv-SE" dirty="0"/>
          </a:p>
        </p:txBody>
      </p:sp>
      <p:sp>
        <p:nvSpPr>
          <p:cNvPr id="4" name="Platshållare för bildnummer 3">
            <a:extLst>
              <a:ext uri="{FF2B5EF4-FFF2-40B4-BE49-F238E27FC236}">
                <a16:creationId xmlns:a16="http://schemas.microsoft.com/office/drawing/2014/main" id="{EAB24DC8-8FE9-00B3-0E47-F97346DF85FD}"/>
              </a:ext>
            </a:extLst>
          </p:cNvPr>
          <p:cNvSpPr>
            <a:spLocks noGrp="1"/>
          </p:cNvSpPr>
          <p:nvPr>
            <p:ph type="sldNum" sz="quarter" idx="5"/>
          </p:nvPr>
        </p:nvSpPr>
        <p:spPr/>
        <p:txBody>
          <a:bodyPr/>
          <a:lstStyle/>
          <a:p>
            <a:fld id="{51A33ABA-F6CF-1644-96CA-E88268E7F1C1}" type="slidenum">
              <a:rPr lang="sv-SE" smtClean="0"/>
              <a:t>44</a:t>
            </a:fld>
            <a:endParaRPr lang="sv-SE"/>
          </a:p>
        </p:txBody>
      </p:sp>
    </p:spTree>
    <p:extLst>
      <p:ext uri="{BB962C8B-B14F-4D97-AF65-F5344CB8AC3E}">
        <p14:creationId xmlns:p14="http://schemas.microsoft.com/office/powerpoint/2010/main" val="157234624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F97A45-B6F2-BD61-AF67-B93122FF00D2}"/>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6F940A43-DAAC-2FA5-C8D7-2FD5994D7FF6}"/>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A66501A-E4EE-E222-5E37-6FC40788DB0E}"/>
              </a:ext>
            </a:extLst>
          </p:cNvPr>
          <p:cNvSpPr>
            <a:spLocks noGrp="1"/>
          </p:cNvSpPr>
          <p:nvPr>
            <p:ph type="body" idx="1"/>
          </p:nvPr>
        </p:nvSpPr>
        <p:spPr/>
        <p:txBody>
          <a:bodyPr/>
          <a:lstStyle/>
          <a:p>
            <a:r>
              <a:rPr kumimoji="0" lang="sv-SE" sz="12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Intervjustudien visar:</a:t>
            </a:r>
            <a:endParaRPr lang="sv-SE" dirty="0"/>
          </a:p>
          <a:p>
            <a:r>
              <a:rPr lang="sv-SE" dirty="0"/>
              <a:t>• Frågan om våld mot samiska kvinnor osynliggörs och beskrivs som svår att adressera – både i det samiska samhället och i majoritetssamhället. </a:t>
            </a:r>
          </a:p>
          <a:p>
            <a:endParaRPr lang="sv-SE" dirty="0"/>
          </a:p>
          <a:p>
            <a:r>
              <a:rPr lang="sv-SE" dirty="0"/>
              <a:t>• Ett centralt hinder för utsatta att lämna en våldsam relation beskrivs vara rädslan för att uppbrottet skulle innebära förlust av samiska sammanhang. Den samiska identiteten beskrivs till exempel nära knuten till platsen och markerna och därmed som svår att upprätthålla vid flytt till en annan ort för att söka skydd. </a:t>
            </a:r>
          </a:p>
          <a:p>
            <a:endParaRPr lang="sv-SE" dirty="0"/>
          </a:p>
          <a:p>
            <a:r>
              <a:rPr lang="sv-SE" dirty="0"/>
              <a:t>• Bristande tillit till myndigheter bland samer är en potentiell barriär för att nå och stötta våldsutsatta samiska kvinnor. Den bristande tilliten relaterades till både historiska och samtida erfarenheter av okunskap, förtryck, rasism och diskriminering. • Deltagare beskriver ojämställdhet och tystnad kring våld mot kvinnor i det samiska samhället, och att våld mot kvinnor ofta hanteras internt. Tystnaden knyts till en lojalitet med samiska män, ett ideal att samiska kvinnor ska vara starka och klara sig själva, samt en vilja att skydda familjen och det samiska kollektivet.</a:t>
            </a:r>
          </a:p>
          <a:p>
            <a:endParaRPr lang="sv-SE" dirty="0"/>
          </a:p>
          <a:p>
            <a:r>
              <a:rPr lang="sv-SE" dirty="0"/>
              <a:t>För resultaten i sin helhet, läs mer i rapporten ”Våld mot samiska kvinnor”. QR-koden finns i presentationen.</a:t>
            </a:r>
          </a:p>
          <a:p>
            <a:endParaRPr lang="sv-SE" dirty="0"/>
          </a:p>
        </p:txBody>
      </p:sp>
      <p:sp>
        <p:nvSpPr>
          <p:cNvPr id="4" name="Platshållare för bildnummer 3">
            <a:extLst>
              <a:ext uri="{FF2B5EF4-FFF2-40B4-BE49-F238E27FC236}">
                <a16:creationId xmlns:a16="http://schemas.microsoft.com/office/drawing/2014/main" id="{2DFF953C-504D-1235-615D-900FB44623A7}"/>
              </a:ext>
            </a:extLst>
          </p:cNvPr>
          <p:cNvSpPr>
            <a:spLocks noGrp="1"/>
          </p:cNvSpPr>
          <p:nvPr>
            <p:ph type="sldNum" sz="quarter" idx="5"/>
          </p:nvPr>
        </p:nvSpPr>
        <p:spPr/>
        <p:txBody>
          <a:bodyPr/>
          <a:lstStyle/>
          <a:p>
            <a:fld id="{51A33ABA-F6CF-1644-96CA-E88268E7F1C1}" type="slidenum">
              <a:rPr lang="sv-SE" smtClean="0"/>
              <a:t>45</a:t>
            </a:fld>
            <a:endParaRPr lang="sv-SE"/>
          </a:p>
        </p:txBody>
      </p:sp>
    </p:spTree>
    <p:extLst>
      <p:ext uri="{BB962C8B-B14F-4D97-AF65-F5344CB8AC3E}">
        <p14:creationId xmlns:p14="http://schemas.microsoft.com/office/powerpoint/2010/main" val="3870355572"/>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B065C7-CC69-6B2A-8DD8-B3E471F0B86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DE628792-E5CC-2B6B-BC71-26A467F8C388}"/>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515B9654-53B9-FA46-7FD5-5E87C5F81057}"/>
              </a:ext>
            </a:extLst>
          </p:cNvPr>
          <p:cNvSpPr>
            <a:spLocks noGrp="1"/>
          </p:cNvSpPr>
          <p:nvPr>
            <p:ph type="body" idx="1"/>
          </p:nvPr>
        </p:nvSpPr>
        <p:spPr/>
        <p:txBody>
          <a:bodyPr/>
          <a:lstStyle/>
          <a:p>
            <a:r>
              <a:rPr lang="sv-SE" dirty="0"/>
              <a:t>Att veta hur du ska hantera en situation där du misstänker att någon utsätts för våld kan vara utmanande. Rädslan för att ha missuppfattat situationen eller att säga något fel kan vara stor. På individnivå handlar det om att fråga vid minsta oro. Här är några tips och råd du kan tänka på inför ett samtal med en person där du misstänker att personen utsätts för våld</a:t>
            </a:r>
          </a:p>
        </p:txBody>
      </p:sp>
      <p:sp>
        <p:nvSpPr>
          <p:cNvPr id="4" name="Platshållare för bildnummer 3">
            <a:extLst>
              <a:ext uri="{FF2B5EF4-FFF2-40B4-BE49-F238E27FC236}">
                <a16:creationId xmlns:a16="http://schemas.microsoft.com/office/drawing/2014/main" id="{E9002EA8-5099-07EE-E855-10DE14485AFA}"/>
              </a:ext>
            </a:extLst>
          </p:cNvPr>
          <p:cNvSpPr>
            <a:spLocks noGrp="1"/>
          </p:cNvSpPr>
          <p:nvPr>
            <p:ph type="sldNum" sz="quarter" idx="5"/>
          </p:nvPr>
        </p:nvSpPr>
        <p:spPr/>
        <p:txBody>
          <a:bodyPr/>
          <a:lstStyle/>
          <a:p>
            <a:fld id="{51A33ABA-F6CF-1644-96CA-E88268E7F1C1}" type="slidenum">
              <a:rPr lang="sv-SE" smtClean="0"/>
              <a:t>46</a:t>
            </a:fld>
            <a:endParaRPr lang="sv-SE"/>
          </a:p>
        </p:txBody>
      </p:sp>
    </p:spTree>
    <p:extLst>
      <p:ext uri="{BB962C8B-B14F-4D97-AF65-F5344CB8AC3E}">
        <p14:creationId xmlns:p14="http://schemas.microsoft.com/office/powerpoint/2010/main" val="118289967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6FC3EF6-74D2-A21A-3316-7F25A6E93607}"/>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34DD8A7E-9BCD-186C-97BA-61DEEEA50B55}"/>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06581DA4-534A-677B-E62B-DBB9DA776D95}"/>
              </a:ext>
            </a:extLst>
          </p:cNvPr>
          <p:cNvSpPr>
            <a:spLocks noGrp="1"/>
          </p:cNvSpPr>
          <p:nvPr>
            <p:ph type="body" idx="1"/>
          </p:nvPr>
        </p:nvSpPr>
        <p:spPr/>
        <p:txBody>
          <a:bodyPr/>
          <a:lstStyle/>
          <a:p>
            <a:r>
              <a:rPr lang="sv-SE" dirty="0"/>
              <a:t>Att veta hur du ska hantera en situation där du misstänker att någon utsätts för våld kan vara utmanande. Rädslan för att ha missuppfattat situationen eller att säga något fel kan vara stor. I en verksamhet är det därmed viktigt att skapa rutiner kring hur ni hanterar misstanke eller om någon berättar att den utsätts. Till exempel vid ett medarbetarsamtal om du är arbetsgivare. </a:t>
            </a:r>
          </a:p>
        </p:txBody>
      </p:sp>
      <p:sp>
        <p:nvSpPr>
          <p:cNvPr id="4" name="Platshållare för bildnummer 3">
            <a:extLst>
              <a:ext uri="{FF2B5EF4-FFF2-40B4-BE49-F238E27FC236}">
                <a16:creationId xmlns:a16="http://schemas.microsoft.com/office/drawing/2014/main" id="{2CDF9FDA-A496-3AC0-5C5F-38AFB7F47A52}"/>
              </a:ext>
            </a:extLst>
          </p:cNvPr>
          <p:cNvSpPr>
            <a:spLocks noGrp="1"/>
          </p:cNvSpPr>
          <p:nvPr>
            <p:ph type="sldNum" sz="quarter" idx="5"/>
          </p:nvPr>
        </p:nvSpPr>
        <p:spPr/>
        <p:txBody>
          <a:bodyPr/>
          <a:lstStyle/>
          <a:p>
            <a:fld id="{51A33ABA-F6CF-1644-96CA-E88268E7F1C1}" type="slidenum">
              <a:rPr lang="sv-SE" smtClean="0"/>
              <a:t>47</a:t>
            </a:fld>
            <a:endParaRPr lang="sv-SE"/>
          </a:p>
        </p:txBody>
      </p:sp>
    </p:spTree>
    <p:extLst>
      <p:ext uri="{BB962C8B-B14F-4D97-AF65-F5344CB8AC3E}">
        <p14:creationId xmlns:p14="http://schemas.microsoft.com/office/powerpoint/2010/main" val="70864792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Vill du lära dig mer?</a:t>
            </a:r>
            <a:br>
              <a:rPr lang="sv-SE" dirty="0"/>
            </a:br>
            <a:r>
              <a:rPr lang="sv-SE" dirty="0"/>
              <a:t>Presentationens ger förslag på e-utbildningar och material för vidare läsning.</a:t>
            </a:r>
            <a:br>
              <a:rPr lang="sv-SE" dirty="0"/>
            </a:br>
            <a:r>
              <a:rPr lang="sv-SE" dirty="0"/>
              <a:t>För snabb åtkomst kan du scanna QR‑koden.</a:t>
            </a:r>
          </a:p>
          <a:p>
            <a:pPr marL="0" marR="0" lvl="0" indent="0" algn="l" defTabSz="914400" rtl="0" eaLnBrk="1" fontAlgn="auto" latinLnBrk="0" hangingPunct="1">
              <a:lnSpc>
                <a:spcPct val="100000"/>
              </a:lnSpc>
              <a:spcBef>
                <a:spcPts val="0"/>
              </a:spcBef>
              <a:spcAft>
                <a:spcPts val="0"/>
              </a:spcAft>
              <a:buClrTx/>
              <a:buSzTx/>
              <a:buFontTx/>
              <a:buNone/>
              <a:tabLst/>
              <a:defRPr/>
            </a:pPr>
            <a:r>
              <a:rPr lang="sv-SE" dirty="0"/>
              <a:t>Mer information finns i handboken på sida 44.</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48</a:t>
            </a:fld>
            <a:endParaRPr lang="sv-SE"/>
          </a:p>
        </p:txBody>
      </p:sp>
    </p:spTree>
    <p:extLst>
      <p:ext uri="{BB962C8B-B14F-4D97-AF65-F5344CB8AC3E}">
        <p14:creationId xmlns:p14="http://schemas.microsoft.com/office/powerpoint/2010/main" val="39309331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49</a:t>
            </a:fld>
            <a:endParaRPr lang="sv-SE"/>
          </a:p>
        </p:txBody>
      </p:sp>
    </p:spTree>
    <p:extLst>
      <p:ext uri="{BB962C8B-B14F-4D97-AF65-F5344CB8AC3E}">
        <p14:creationId xmlns:p14="http://schemas.microsoft.com/office/powerpoint/2010/main" val="35191138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Metod för att skapa tryggare rum.</a:t>
            </a:r>
          </a:p>
          <a:p>
            <a:endParaRPr lang="sv-SE" dirty="0"/>
          </a:p>
        </p:txBody>
      </p:sp>
      <p:sp>
        <p:nvSpPr>
          <p:cNvPr id="4" name="Platshållare för bildnummer 3"/>
          <p:cNvSpPr>
            <a:spLocks noGrp="1"/>
          </p:cNvSpPr>
          <p:nvPr>
            <p:ph type="sldNum" sz="quarter" idx="5"/>
          </p:nvPr>
        </p:nvSpPr>
        <p:spPr/>
        <p:txBody>
          <a:bodyPr/>
          <a:lstStyle/>
          <a:p>
            <a:fld id="{51A33ABA-F6CF-1644-96CA-E88268E7F1C1}" type="slidenum">
              <a:rPr lang="sv-SE" smtClean="0"/>
              <a:t>5</a:t>
            </a:fld>
            <a:endParaRPr lang="sv-SE" dirty="0"/>
          </a:p>
        </p:txBody>
      </p:sp>
    </p:spTree>
    <p:extLst>
      <p:ext uri="{BB962C8B-B14F-4D97-AF65-F5344CB8AC3E}">
        <p14:creationId xmlns:p14="http://schemas.microsoft.com/office/powerpoint/2010/main" val="33714053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dirty="0"/>
          </a:p>
        </p:txBody>
      </p:sp>
      <p:sp>
        <p:nvSpPr>
          <p:cNvPr id="3" name="Platshållare för anteckningar 2"/>
          <p:cNvSpPr>
            <a:spLocks noGrp="1"/>
          </p:cNvSpPr>
          <p:nvPr>
            <p:ph type="body" idx="1"/>
          </p:nvPr>
        </p:nvSpPr>
        <p:spPr/>
        <p:txBody>
          <a:bodyPr/>
          <a:lstStyle/>
          <a:p>
            <a:r>
              <a:rPr lang="sv-SE" sz="1200" kern="1200" dirty="0">
                <a:solidFill>
                  <a:schemeClr val="tx1"/>
                </a:solidFill>
                <a:effectLst/>
                <a:latin typeface="+mn-lt"/>
                <a:ea typeface="+mn-ea"/>
                <a:cs typeface="+mn-cs"/>
              </a:rPr>
              <a:t>Övergripande metod som kan användas under de praktiska gruppövningarna för att skapa samiska tryggare rum.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Ett samiskt tryggt rum kan symboliseras av </a:t>
            </a:r>
            <a:r>
              <a:rPr lang="sv-SE" sz="1200" i="1" kern="1200" dirty="0" err="1">
                <a:solidFill>
                  <a:schemeClr val="tx1"/>
                </a:solidFill>
                <a:effectLst/>
                <a:latin typeface="+mn-lt"/>
                <a:ea typeface="+mn-ea"/>
                <a:cs typeface="+mn-cs"/>
              </a:rPr>
              <a:t>dålle-bealesne</a:t>
            </a:r>
            <a:r>
              <a:rPr lang="sv-SE" sz="1200" kern="1200" dirty="0">
                <a:solidFill>
                  <a:schemeClr val="tx1"/>
                </a:solidFill>
                <a:effectLst/>
                <a:latin typeface="+mn-lt"/>
                <a:ea typeface="+mn-ea"/>
                <a:cs typeface="+mn-cs"/>
              </a:rPr>
              <a:t> som betyder vid elden.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Att vara tillsammans vid elden förmedlar både gemenskap och samhörighet, och återskapar en atmosfär av jämlikhet och inkludering genom den cirkulära formen. Genom att benämna det som tryggare poängteras att trygghet är en process som är aktiv och ständigt behöver arbetas med i en grupp. Det betyder att det är fritt från olika former av förtryck, som till exempel rasism, sexism och homofobi. Genom att aktivt arbeta för att bekämpa dessa former av diskriminering skapas en atmosfär där alla känner sig trygga att vara sig själva och uttrycka sina åsikter och känslor utan rädsla för fördömande eller diskriminering.</a:t>
            </a:r>
          </a:p>
          <a:p>
            <a:r>
              <a:rPr lang="sv-SE" sz="1200" kern="1200" dirty="0">
                <a:solidFill>
                  <a:schemeClr val="tx1"/>
                </a:solidFill>
                <a:effectLst/>
                <a:latin typeface="+mn-lt"/>
                <a:ea typeface="+mn-ea"/>
                <a:cs typeface="+mn-cs"/>
              </a:rPr>
              <a:t> </a:t>
            </a:r>
          </a:p>
          <a:p>
            <a:pPr marL="0" marR="0" lvl="0" indent="0" algn="l" defTabSz="914400" rtl="0" eaLnBrk="1" fontAlgn="auto" latinLnBrk="0" hangingPunct="1">
              <a:lnSpc>
                <a:spcPct val="107000"/>
              </a:lnSpc>
              <a:spcBef>
                <a:spcPts val="0"/>
              </a:spcBef>
              <a:spcAft>
                <a:spcPts val="800"/>
              </a:spcAft>
              <a:buClrTx/>
              <a:buSzPct val="100000"/>
              <a:buFont typeface="Courier New" panose="02070309020205020404" pitchFamily="49" charset="0"/>
              <a:buNone/>
              <a:tabLst>
                <a:tab pos="457200" algn="l"/>
              </a:tabLst>
              <a:defRPr/>
            </a:pPr>
            <a:endParaRPr lang="sv-SE" sz="1200" b="1"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4" name="Platshållare för bildnummer 3"/>
          <p:cNvSpPr>
            <a:spLocks noGrp="1"/>
          </p:cNvSpPr>
          <p:nvPr>
            <p:ph type="sldNum" sz="quarter" idx="5"/>
          </p:nvPr>
        </p:nvSpPr>
        <p:spPr/>
        <p:txBody>
          <a:bodyPr/>
          <a:lstStyle/>
          <a:p>
            <a:fld id="{51A33ABA-F6CF-1644-96CA-E88268E7F1C1}" type="slidenum">
              <a:rPr lang="sv-SE" smtClean="0"/>
              <a:t>6</a:t>
            </a:fld>
            <a:endParaRPr lang="sv-SE"/>
          </a:p>
        </p:txBody>
      </p:sp>
    </p:spTree>
    <p:extLst>
      <p:ext uri="{BB962C8B-B14F-4D97-AF65-F5344CB8AC3E}">
        <p14:creationId xmlns:p14="http://schemas.microsoft.com/office/powerpoint/2010/main" val="396809141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txBody>
          <a:bodyPr/>
          <a:lstStyle/>
          <a:p>
            <a:endParaRPr lang="sv-SE"/>
          </a:p>
        </p:txBody>
      </p:sp>
      <p:sp>
        <p:nvSpPr>
          <p:cNvPr id="3" name="Platshållare för anteckninga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Att arbeta utifrån </a:t>
            </a:r>
            <a:r>
              <a:rPr lang="sv-SE" sz="1200" i="1" kern="1200" dirty="0" err="1">
                <a:solidFill>
                  <a:schemeClr val="tx1"/>
                </a:solidFill>
                <a:effectLst/>
                <a:latin typeface="+mn-lt"/>
                <a:ea typeface="+mn-ea"/>
                <a:cs typeface="+mn-cs"/>
              </a:rPr>
              <a:t>dålle-bealesne</a:t>
            </a:r>
            <a:r>
              <a:rPr lang="sv-SE" sz="1200" kern="1200" dirty="0">
                <a:solidFill>
                  <a:schemeClr val="tx1"/>
                </a:solidFill>
                <a:effectLst/>
                <a:latin typeface="+mn-lt"/>
                <a:ea typeface="+mn-ea"/>
                <a:cs typeface="+mn-cs"/>
              </a:rPr>
              <a:t> handlar inte bara om sociala faktorer kring hur ni beter er mot varandra utan innefattar även fysiska faktorer som till exempel i vilken miljö ni rent fysiskt befinner er i. I denna process behöver ni även ha med er att trygghet är något individuellt.</a:t>
            </a:r>
          </a:p>
        </p:txBody>
      </p:sp>
      <p:sp>
        <p:nvSpPr>
          <p:cNvPr id="4" name="Platshållare för bildnummer 3"/>
          <p:cNvSpPr>
            <a:spLocks noGrp="1"/>
          </p:cNvSpPr>
          <p:nvPr>
            <p:ph type="sldNum" sz="quarter" idx="5"/>
          </p:nvPr>
        </p:nvSpPr>
        <p:spPr/>
        <p:txBody>
          <a:bodyPr/>
          <a:lstStyle/>
          <a:p>
            <a:fld id="{51A33ABA-F6CF-1644-96CA-E88268E7F1C1}" type="slidenum">
              <a:rPr lang="sv-SE" smtClean="0"/>
              <a:t>7</a:t>
            </a:fld>
            <a:endParaRPr lang="sv-SE"/>
          </a:p>
        </p:txBody>
      </p:sp>
    </p:spTree>
    <p:extLst>
      <p:ext uri="{BB962C8B-B14F-4D97-AF65-F5344CB8AC3E}">
        <p14:creationId xmlns:p14="http://schemas.microsoft.com/office/powerpoint/2010/main" val="42205532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85594D-64E0-6DB6-1B0B-2C377E8D5FE0}"/>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73BE2338-E637-35DD-3E13-7DCAA6115A01}"/>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4CD702A6-9DDC-79C1-590D-A0565FBE7F88}"/>
              </a:ext>
            </a:extLst>
          </p:cNvPr>
          <p:cNvSpPr>
            <a:spLocks noGrp="1"/>
          </p:cNvSpPr>
          <p:nvPr>
            <p:ph type="body" idx="1"/>
          </p:nvPr>
        </p:nvSpPr>
        <p:spPr/>
        <p:txBody>
          <a:bodyPr/>
          <a:lstStyle/>
          <a:p>
            <a:r>
              <a:rPr lang="sv-SE" sz="1200" kern="1200" dirty="0">
                <a:solidFill>
                  <a:schemeClr val="tx1"/>
                </a:solidFill>
                <a:effectLst/>
                <a:latin typeface="+mn-lt"/>
                <a:ea typeface="+mn-ea"/>
                <a:cs typeface="+mn-cs"/>
              </a:rPr>
              <a:t>Ett konkret sätt att arbeta enligt denna metod där alla kan dela sina tankar, åsikter och idéer utan rädsla för fördömande eller kritik är att säkerställa att alla har samma förutsättningar om det som ska diskuteras. </a:t>
            </a:r>
          </a:p>
          <a:p>
            <a:r>
              <a:rPr lang="sv-SE" sz="1200" kern="1200" dirty="0">
                <a:solidFill>
                  <a:schemeClr val="tx1"/>
                </a:solidFill>
                <a:effectLst/>
                <a:latin typeface="+mn-lt"/>
                <a:ea typeface="+mn-ea"/>
                <a:cs typeface="+mn-cs"/>
              </a:rPr>
              <a:t>För att främja en atmosfär av respekt och öppenhet kan det vara av vikt att skapa en gemensam överenskommelse om riktlinjer. </a:t>
            </a:r>
          </a:p>
          <a:p>
            <a:endParaRPr lang="sv-SE" sz="1200" kern="1200" dirty="0">
              <a:solidFill>
                <a:schemeClr val="tx1"/>
              </a:solidFill>
              <a:effectLst/>
              <a:latin typeface="+mn-lt"/>
              <a:ea typeface="+mn-ea"/>
              <a:cs typeface="+mn-cs"/>
            </a:endParaRPr>
          </a:p>
          <a:p>
            <a:r>
              <a:rPr lang="sv-SE" sz="1200" kern="1200" dirty="0">
                <a:solidFill>
                  <a:schemeClr val="tx1"/>
                </a:solidFill>
                <a:effectLst/>
                <a:latin typeface="+mn-lt"/>
                <a:ea typeface="+mn-ea"/>
                <a:cs typeface="+mn-cs"/>
              </a:rPr>
              <a:t>Fokusera på mötesstruktur och samtalsklimat samt formulera positiva riktlinjer. Det vill säga vad ni vill uppnå, inte bara vad som ska undvikas.</a:t>
            </a:r>
          </a:p>
          <a:p>
            <a:r>
              <a:rPr lang="sv-SE" sz="1200" kern="1200" dirty="0">
                <a:solidFill>
                  <a:schemeClr val="tx1"/>
                </a:solidFill>
                <a:effectLst/>
                <a:latin typeface="+mn-lt"/>
                <a:ea typeface="+mn-ea"/>
                <a:cs typeface="+mn-cs"/>
              </a:rPr>
              <a:t>Till exempel: </a:t>
            </a:r>
            <a:r>
              <a:rPr lang="sv-SE" sz="1200" i="1" kern="1200" dirty="0">
                <a:solidFill>
                  <a:schemeClr val="tx1"/>
                </a:solidFill>
                <a:effectLst/>
                <a:latin typeface="+mn-lt"/>
                <a:ea typeface="+mn-ea"/>
                <a:cs typeface="+mn-cs"/>
              </a:rPr>
              <a:t>Alla får tala till punkt, i</a:t>
            </a:r>
            <a:r>
              <a:rPr lang="sv-SE" sz="1200" kern="1200" dirty="0">
                <a:solidFill>
                  <a:schemeClr val="tx1"/>
                </a:solidFill>
                <a:effectLst/>
                <a:latin typeface="+mn-lt"/>
                <a:ea typeface="+mn-ea"/>
                <a:cs typeface="+mn-cs"/>
              </a:rPr>
              <a:t> stället för:</a:t>
            </a:r>
            <a:r>
              <a:rPr lang="sv-SE" sz="1200" i="1" kern="1200" dirty="0">
                <a:solidFill>
                  <a:schemeClr val="tx1"/>
                </a:solidFill>
                <a:effectLst/>
                <a:latin typeface="+mn-lt"/>
                <a:ea typeface="+mn-ea"/>
                <a:cs typeface="+mn-cs"/>
              </a:rPr>
              <a:t> Vi avbryter inte varandra.</a:t>
            </a:r>
            <a:endParaRPr lang="sv-SE" dirty="0"/>
          </a:p>
        </p:txBody>
      </p:sp>
      <p:sp>
        <p:nvSpPr>
          <p:cNvPr id="4" name="Platshållare för bildnummer 3">
            <a:extLst>
              <a:ext uri="{FF2B5EF4-FFF2-40B4-BE49-F238E27FC236}">
                <a16:creationId xmlns:a16="http://schemas.microsoft.com/office/drawing/2014/main" id="{745E91D2-C811-11F7-82CB-AC6532351829}"/>
              </a:ext>
            </a:extLst>
          </p:cNvPr>
          <p:cNvSpPr>
            <a:spLocks noGrp="1"/>
          </p:cNvSpPr>
          <p:nvPr>
            <p:ph type="sldNum" sz="quarter" idx="5"/>
          </p:nvPr>
        </p:nvSpPr>
        <p:spPr/>
        <p:txBody>
          <a:bodyPr/>
          <a:lstStyle/>
          <a:p>
            <a:fld id="{51A33ABA-F6CF-1644-96CA-E88268E7F1C1}" type="slidenum">
              <a:rPr lang="sv-SE" smtClean="0"/>
              <a:t>8</a:t>
            </a:fld>
            <a:endParaRPr lang="sv-SE"/>
          </a:p>
        </p:txBody>
      </p:sp>
    </p:spTree>
    <p:extLst>
      <p:ext uri="{BB962C8B-B14F-4D97-AF65-F5344CB8AC3E}">
        <p14:creationId xmlns:p14="http://schemas.microsoft.com/office/powerpoint/2010/main" val="4762595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762A0A-FF28-6EB9-6C6C-7E93EB2E0ED4}"/>
            </a:ext>
          </a:extLst>
        </p:cNvPr>
        <p:cNvGrpSpPr/>
        <p:nvPr/>
      </p:nvGrpSpPr>
      <p:grpSpPr>
        <a:xfrm>
          <a:off x="0" y="0"/>
          <a:ext cx="0" cy="0"/>
          <a:chOff x="0" y="0"/>
          <a:chExt cx="0" cy="0"/>
        </a:xfrm>
      </p:grpSpPr>
      <p:sp>
        <p:nvSpPr>
          <p:cNvPr id="2" name="Platshållare för bildobjekt 1">
            <a:extLst>
              <a:ext uri="{FF2B5EF4-FFF2-40B4-BE49-F238E27FC236}">
                <a16:creationId xmlns:a16="http://schemas.microsoft.com/office/drawing/2014/main" id="{A3E3EB4D-78AC-5799-443F-5E9F3FA61EB2}"/>
              </a:ext>
            </a:extLst>
          </p:cNvPr>
          <p:cNvSpPr>
            <a:spLocks noGrp="1" noRot="1" noChangeAspect="1"/>
          </p:cNvSpPr>
          <p:nvPr>
            <p:ph type="sldImg"/>
          </p:nvPr>
        </p:nvSpPr>
        <p:spPr/>
        <p:txBody>
          <a:bodyPr/>
          <a:lstStyle/>
          <a:p>
            <a:endParaRPr lang="sv-SE"/>
          </a:p>
        </p:txBody>
      </p:sp>
      <p:sp>
        <p:nvSpPr>
          <p:cNvPr id="3" name="Platshållare för anteckningar 2">
            <a:extLst>
              <a:ext uri="{FF2B5EF4-FFF2-40B4-BE49-F238E27FC236}">
                <a16:creationId xmlns:a16="http://schemas.microsoft.com/office/drawing/2014/main" id="{2FF84D18-8AD5-6085-DC01-1D8AC895669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Presentationen ger förslag på former för riktlinjer.</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sz="1200" kern="1200" dirty="0">
              <a:solidFill>
                <a:schemeClr val="tx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sz="1200" kern="1200" dirty="0">
                <a:solidFill>
                  <a:schemeClr val="tx1"/>
                </a:solidFill>
                <a:effectLst/>
                <a:latin typeface="+mn-lt"/>
                <a:ea typeface="+mn-ea"/>
                <a:cs typeface="+mn-cs"/>
              </a:rPr>
              <a:t>Finns det flera förslag i gruppen? Reflektera tillsammans.</a:t>
            </a:r>
          </a:p>
          <a:p>
            <a:endParaRPr lang="sv-SE" dirty="0"/>
          </a:p>
        </p:txBody>
      </p:sp>
      <p:sp>
        <p:nvSpPr>
          <p:cNvPr id="4" name="Platshållare för bildnummer 3">
            <a:extLst>
              <a:ext uri="{FF2B5EF4-FFF2-40B4-BE49-F238E27FC236}">
                <a16:creationId xmlns:a16="http://schemas.microsoft.com/office/drawing/2014/main" id="{529C2ADD-3AB6-1E49-AFEB-9E7191D5ABEE}"/>
              </a:ext>
            </a:extLst>
          </p:cNvPr>
          <p:cNvSpPr>
            <a:spLocks noGrp="1"/>
          </p:cNvSpPr>
          <p:nvPr>
            <p:ph type="sldNum" sz="quarter" idx="5"/>
          </p:nvPr>
        </p:nvSpPr>
        <p:spPr/>
        <p:txBody>
          <a:bodyPr/>
          <a:lstStyle/>
          <a:p>
            <a:fld id="{51A33ABA-F6CF-1644-96CA-E88268E7F1C1}" type="slidenum">
              <a:rPr lang="sv-SE" smtClean="0"/>
              <a:t>9</a:t>
            </a:fld>
            <a:endParaRPr lang="sv-SE"/>
          </a:p>
        </p:txBody>
      </p:sp>
    </p:spTree>
    <p:extLst>
      <p:ext uri="{BB962C8B-B14F-4D97-AF65-F5344CB8AC3E}">
        <p14:creationId xmlns:p14="http://schemas.microsoft.com/office/powerpoint/2010/main" val="9991388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4C1B34E7-3EC4-E8D0-77A6-444CDE2BC7BE}"/>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B5BE4702-8DEE-3FD2-1B80-7EDBE9BEC66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0AEE9328-80E0-FD0C-FA46-B5EC59263602}"/>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1F2138BF-21CD-1A6F-A8A4-D563508AD20B}"/>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6B6C53F-687B-1AF2-35A0-C274D5CC4C1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80681381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77EA849-D8A8-6BD2-60BD-F3EDF14AA732}"/>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1FDAAE9F-7DB9-3D53-CF25-1E34CB3B5C62}"/>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0DCDAC2-9A60-A7D9-0C45-52714A4DAB0F}"/>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BDEDD8AC-EAC4-418D-BD5B-793A508051DC}"/>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A2564D02-21C1-E9D1-FE34-A36BB6CCCF2C}"/>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1222803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1757A578-5ABC-D27F-0315-8C686B8EBC94}"/>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6E0CED54-7BAD-A55E-CB38-E8069C0976E2}"/>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4F224D4E-95EC-D84B-886B-117EC619745D}"/>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F3EDFAAE-3C41-FDF2-9E55-11D400FDB02E}"/>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B46BB7B6-10F0-1D83-72A7-8168C378379E}"/>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218958199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C006578-B5D9-7C4B-D008-53CB7CF5640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74B8C1B0-FECB-5649-6C1A-E919B2D70C64}"/>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72CA0787-D5FA-FAF7-2D6E-A4DC81F18CB6}"/>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72D37238-EFA9-1BFF-9FF3-DDCCCD7062A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5147A16E-A489-CFA7-F3B2-47128F6472F6}"/>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42775677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7D88B72-20FE-594D-3695-C357DE39F68C}"/>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B2722FC7-20AE-8498-85D4-B585B6E792B1}"/>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234A6462-B1AC-8DCE-3074-EDAB24F90BDC}"/>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4E66A81E-21D0-362B-4126-454F9CC44EA7}"/>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DE30D7E8-FB97-C540-65D9-B4EFDBE2A965}"/>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2313335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CF8FC52-8A88-D024-C3A5-7DB88859B785}"/>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3566E00C-50D9-59E6-47C5-6843490CD919}"/>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65CE99A1-5B94-F49D-7E85-B13AB70766A7}"/>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BD11611A-086A-B67D-C9A1-D959E3C187CA}"/>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6" name="Platshållare för sidfot 5">
            <a:extLst>
              <a:ext uri="{FF2B5EF4-FFF2-40B4-BE49-F238E27FC236}">
                <a16:creationId xmlns:a16="http://schemas.microsoft.com/office/drawing/2014/main" id="{08B4406D-7D06-B85E-C2D9-492E6326FF58}"/>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0F6B623-CA9C-D899-D78A-189478642181}"/>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26105170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8FB85BA-D616-B678-4AB1-AAF9A609DEA4}"/>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0E2864D-B0FB-772D-2083-14EC3BC4542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8C8FB248-1E9D-1AE5-09B7-10E6654AD05E}"/>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9BA9FFC2-77BD-0B25-1382-0FA1D7E473A4}"/>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64D0C8DD-75DC-2087-D6E5-6091D4AD1E13}"/>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449643B8-84FC-3B66-3513-3B51B3817602}"/>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8" name="Platshållare för sidfot 7">
            <a:extLst>
              <a:ext uri="{FF2B5EF4-FFF2-40B4-BE49-F238E27FC236}">
                <a16:creationId xmlns:a16="http://schemas.microsoft.com/office/drawing/2014/main" id="{5C494EBC-6E7D-AF98-9AF5-213790568F4A}"/>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3474B79F-2AF1-6D5E-29B8-235D9FD42F9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343078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5DA7A77-E928-65EE-35B6-FE980393E2CF}"/>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3CB203DC-9D3E-8A5F-723F-AB943E270947}"/>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4" name="Platshållare för sidfot 3">
            <a:extLst>
              <a:ext uri="{FF2B5EF4-FFF2-40B4-BE49-F238E27FC236}">
                <a16:creationId xmlns:a16="http://schemas.microsoft.com/office/drawing/2014/main" id="{C55D3A89-CC38-2B46-9338-DA2824FA0FBD}"/>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2F26ED95-4510-D86E-B05D-5BEEC5B70AB1}"/>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35652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83FAFAE8-C629-A096-E5D3-D3B2DD486F8B}"/>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3" name="Platshållare för sidfot 2">
            <a:extLst>
              <a:ext uri="{FF2B5EF4-FFF2-40B4-BE49-F238E27FC236}">
                <a16:creationId xmlns:a16="http://schemas.microsoft.com/office/drawing/2014/main" id="{72D807C8-06FE-3DC4-3235-C8068087365E}"/>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3684D2DE-F59D-258B-E238-A79882416438}"/>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371461823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1598616-38CB-E01F-C24A-BA4A23C7A1D9}"/>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F0EF64B9-99C8-4F99-77DF-1D6C5D562F5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81021EF2-D277-A87E-3667-E64747EEE49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63679FDF-AF00-B2F6-5C46-F81F94A7693D}"/>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6" name="Platshållare för sidfot 5">
            <a:extLst>
              <a:ext uri="{FF2B5EF4-FFF2-40B4-BE49-F238E27FC236}">
                <a16:creationId xmlns:a16="http://schemas.microsoft.com/office/drawing/2014/main" id="{6D3948D1-B676-5403-8DEB-F81C24C048B4}"/>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9373F126-4D0D-943C-B346-0F89A4E00D46}"/>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1818767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499FD7-5A3F-4D49-68E9-BB8C93542B95}"/>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4EA9A432-1773-99C8-3AFB-54ED06B4941F}"/>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B9906FB5-A6CC-3FFC-2AE3-B94AEF9F30A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3ADC7E9-0B07-F10F-A1BF-E2C8300973D9}"/>
              </a:ext>
            </a:extLst>
          </p:cNvPr>
          <p:cNvSpPr>
            <a:spLocks noGrp="1"/>
          </p:cNvSpPr>
          <p:nvPr>
            <p:ph type="dt" sz="half" idx="10"/>
          </p:nvPr>
        </p:nvSpPr>
        <p:spPr/>
        <p:txBody>
          <a:bodyPr/>
          <a:lstStyle/>
          <a:p>
            <a:fld id="{28BF666A-9CC9-F548-8B33-F65EF96FF4FC}" type="datetimeFigureOut">
              <a:rPr lang="sv-SE" smtClean="0"/>
              <a:t>2025-10-13</a:t>
            </a:fld>
            <a:endParaRPr lang="sv-SE"/>
          </a:p>
        </p:txBody>
      </p:sp>
      <p:sp>
        <p:nvSpPr>
          <p:cNvPr id="6" name="Platshållare för sidfot 5">
            <a:extLst>
              <a:ext uri="{FF2B5EF4-FFF2-40B4-BE49-F238E27FC236}">
                <a16:creationId xmlns:a16="http://schemas.microsoft.com/office/drawing/2014/main" id="{3570DB84-685D-4A94-BE78-E5160153E9AA}"/>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0B1D7A11-CA7B-5E78-C45D-565F19C39075}"/>
              </a:ext>
            </a:extLst>
          </p:cNvPr>
          <p:cNvSpPr>
            <a:spLocks noGrp="1"/>
          </p:cNvSpPr>
          <p:nvPr>
            <p:ph type="sldNum" sz="quarter" idx="12"/>
          </p:nvPr>
        </p:nvSpPr>
        <p:spPr/>
        <p:txBody>
          <a:bodyPr/>
          <a:lstStyle/>
          <a:p>
            <a:fld id="{EBEE4B63-C3D6-B34A-92B4-883D2EAC72F5}" type="slidenum">
              <a:rPr lang="sv-SE" smtClean="0"/>
              <a:t>‹#›</a:t>
            </a:fld>
            <a:endParaRPr lang="sv-SE"/>
          </a:p>
        </p:txBody>
      </p:sp>
    </p:spTree>
    <p:extLst>
      <p:ext uri="{BB962C8B-B14F-4D97-AF65-F5344CB8AC3E}">
        <p14:creationId xmlns:p14="http://schemas.microsoft.com/office/powerpoint/2010/main" val="68731313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69A98AC0-84DE-D5F4-3C61-060AEA1DACE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4F55AEDF-3749-CD86-9820-977EF23E9E6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532DA8C-9AA2-D3F2-640E-1D3B41837DD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8BF666A-9CC9-F548-8B33-F65EF96FF4FC}" type="datetimeFigureOut">
              <a:rPr lang="sv-SE" smtClean="0"/>
              <a:t>2025-10-13</a:t>
            </a:fld>
            <a:endParaRPr lang="sv-SE"/>
          </a:p>
        </p:txBody>
      </p:sp>
      <p:sp>
        <p:nvSpPr>
          <p:cNvPr id="5" name="Platshållare för sidfot 4">
            <a:extLst>
              <a:ext uri="{FF2B5EF4-FFF2-40B4-BE49-F238E27FC236}">
                <a16:creationId xmlns:a16="http://schemas.microsoft.com/office/drawing/2014/main" id="{BFAEACC2-A933-2FCE-112C-7F2AE5B900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B80029DA-F5A6-EA6E-8FCA-4E5D8FCE8CB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BEE4B63-C3D6-B34A-92B4-883D2EAC72F5}" type="slidenum">
              <a:rPr lang="sv-SE" smtClean="0"/>
              <a:t>‹#›</a:t>
            </a:fld>
            <a:endParaRPr lang="sv-SE"/>
          </a:p>
        </p:txBody>
      </p:sp>
    </p:spTree>
    <p:extLst>
      <p:ext uri="{BB962C8B-B14F-4D97-AF65-F5344CB8AC3E}">
        <p14:creationId xmlns:p14="http://schemas.microsoft.com/office/powerpoint/2010/main" val="10035804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1.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3.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3.png"/></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1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9.jpg"/><Relationship Id="rId4" Type="http://schemas.openxmlformats.org/officeDocument/2006/relationships/slide" Target="slide4.xml"/></Relationships>
</file>

<file path=ppt/slides/_rels/slide18.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4.jpg"/></Relationships>
</file>

<file path=ppt/slides/_rels/slide2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24.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25.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2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29.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30.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1.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2.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2.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3.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33.xml"/><Relationship Id="rId1" Type="http://schemas.openxmlformats.org/officeDocument/2006/relationships/slideLayout" Target="../slideLayouts/slideLayout2.xml"/><Relationship Id="rId5" Type="http://schemas.openxmlformats.org/officeDocument/2006/relationships/slide" Target="slide4.xml"/><Relationship Id="rId4" Type="http://schemas.openxmlformats.org/officeDocument/2006/relationships/slide" Target="slide5.xml"/></Relationships>
</file>

<file path=ppt/slides/_rels/slide34.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6.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7.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7.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8.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3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slide" Target="slide41.xml"/><Relationship Id="rId3" Type="http://schemas.openxmlformats.org/officeDocument/2006/relationships/slide" Target="slide5.xml"/><Relationship Id="rId7" Type="http://schemas.openxmlformats.org/officeDocument/2006/relationships/slide" Target="slide34.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slide" Target="slide25.xml"/><Relationship Id="rId5" Type="http://schemas.openxmlformats.org/officeDocument/2006/relationships/slide" Target="slide18.xml"/><Relationship Id="rId4" Type="http://schemas.openxmlformats.org/officeDocument/2006/relationships/slide" Target="slide11.xml"/><Relationship Id="rId9" Type="http://schemas.openxmlformats.org/officeDocument/2006/relationships/image" Target="../media/image3.png"/></Relationships>
</file>

<file path=ppt/slides/_rels/slide40.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0.xml"/><Relationship Id="rId1" Type="http://schemas.openxmlformats.org/officeDocument/2006/relationships/slideLayout" Target="../slideLayouts/slideLayout2.xml"/><Relationship Id="rId4" Type="http://schemas.openxmlformats.org/officeDocument/2006/relationships/image" Target="../media/image9.jpg"/></Relationships>
</file>

<file path=ppt/slides/_rels/slide41.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2.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43.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3.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44.xml.rels><?xml version="1.0" encoding="UTF-8" standalone="yes"?>
<Relationships xmlns="http://schemas.openxmlformats.org/package/2006/relationships"><Relationship Id="rId3" Type="http://schemas.openxmlformats.org/officeDocument/2006/relationships/slide" Target="slide5.xml"/><Relationship Id="rId2" Type="http://schemas.openxmlformats.org/officeDocument/2006/relationships/notesSlide" Target="../notesSlides/notesSlide44.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4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45.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image" Target="../media/image16.png"/><Relationship Id="rId4" Type="http://schemas.openxmlformats.org/officeDocument/2006/relationships/slide" Target="slide5.xml"/></Relationships>
</file>

<file path=ppt/slides/_rels/slide46.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8.xml"/><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17.emf"/></Relationships>
</file>

<file path=ppt/slides/_rels/slide49.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49.xml"/><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5.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slide" Target="slide4.xml"/></Relationships>
</file>

<file path=ppt/slides/_rels/slide7.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4.xml"/><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0000"/>
        </a:solidFill>
        <a:effectLst/>
      </p:bgPr>
    </p:bg>
    <p:spTree>
      <p:nvGrpSpPr>
        <p:cNvPr id="1" name="">
          <a:extLst>
            <a:ext uri="{FF2B5EF4-FFF2-40B4-BE49-F238E27FC236}">
              <a16:creationId xmlns:a16="http://schemas.microsoft.com/office/drawing/2014/main" id="{66567F44-6DEF-0257-6717-BCB4887BB384}"/>
            </a:ext>
          </a:extLst>
        </p:cNvPr>
        <p:cNvGrpSpPr/>
        <p:nvPr/>
      </p:nvGrpSpPr>
      <p:grpSpPr>
        <a:xfrm>
          <a:off x="0" y="0"/>
          <a:ext cx="0" cy="0"/>
          <a:chOff x="0" y="0"/>
          <a:chExt cx="0" cy="0"/>
        </a:xfrm>
      </p:grpSpPr>
      <p:sp>
        <p:nvSpPr>
          <p:cNvPr id="7" name="Rektangel 6">
            <a:extLst>
              <a:ext uri="{FF2B5EF4-FFF2-40B4-BE49-F238E27FC236}">
                <a16:creationId xmlns:a16="http://schemas.microsoft.com/office/drawing/2014/main" id="{F9ADB63C-509A-D75F-4922-5102ED8FAB2A}"/>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44AE6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44AE64"/>
              </a:solidFill>
            </a:endParaRPr>
          </a:p>
        </p:txBody>
      </p:sp>
      <p:sp>
        <p:nvSpPr>
          <p:cNvPr id="8" name="Rektangel 7">
            <a:extLst>
              <a:ext uri="{FF2B5EF4-FFF2-40B4-BE49-F238E27FC236}">
                <a16:creationId xmlns:a16="http://schemas.microsoft.com/office/drawing/2014/main" id="{0A2D1708-43A3-DF1E-60D3-C88D19465353}"/>
              </a:ext>
              <a:ext uri="{C183D7F6-B498-43B3-948B-1728B52AA6E4}">
                <adec:decorative xmlns:adec="http://schemas.microsoft.com/office/drawing/2017/decorative" val="1"/>
              </a:ext>
            </a:extLst>
          </p:cNvPr>
          <p:cNvSpPr/>
          <p:nvPr/>
        </p:nvSpPr>
        <p:spPr>
          <a:xfrm>
            <a:off x="-1" y="0"/>
            <a:ext cx="12192001" cy="969174"/>
          </a:xfrm>
          <a:prstGeom prst="rect">
            <a:avLst/>
          </a:prstGeom>
          <a:solidFill>
            <a:srgbClr val="E6424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13" name="Bildobjekt 12" descr="Sametingets logotyp.">
            <a:extLst>
              <a:ext uri="{FF2B5EF4-FFF2-40B4-BE49-F238E27FC236}">
                <a16:creationId xmlns:a16="http://schemas.microsoft.com/office/drawing/2014/main" id="{D78F2D09-7DA5-A79B-35B1-564C735687BB}"/>
              </a:ext>
            </a:extLst>
          </p:cNvPr>
          <p:cNvPicPr>
            <a:picLocks noChangeAspect="1"/>
          </p:cNvPicPr>
          <p:nvPr/>
        </p:nvPicPr>
        <p:blipFill>
          <a:blip r:embed="rId3"/>
          <a:srcRect/>
          <a:stretch/>
        </p:blipFill>
        <p:spPr>
          <a:xfrm>
            <a:off x="9336505" y="220682"/>
            <a:ext cx="2570223" cy="570469"/>
          </a:xfrm>
          <a:prstGeom prst="rect">
            <a:avLst/>
          </a:prstGeom>
        </p:spPr>
      </p:pic>
      <p:sp>
        <p:nvSpPr>
          <p:cNvPr id="10" name="textruta 9">
            <a:extLst>
              <a:ext uri="{FF2B5EF4-FFF2-40B4-BE49-F238E27FC236}">
                <a16:creationId xmlns:a16="http://schemas.microsoft.com/office/drawing/2014/main" id="{DF3C22DC-9579-696F-C80F-D7E5C1740EAF}"/>
              </a:ext>
            </a:extLst>
          </p:cNvPr>
          <p:cNvSpPr txBox="1"/>
          <p:nvPr/>
        </p:nvSpPr>
        <p:spPr>
          <a:xfrm>
            <a:off x="7216946" y="1695052"/>
            <a:ext cx="2779285" cy="506256"/>
          </a:xfrm>
          <a:prstGeom prst="rect">
            <a:avLst/>
          </a:prstGeom>
          <a:solidFill>
            <a:srgbClr val="EFF7EF"/>
          </a:solidFill>
        </p:spPr>
        <p:txBody>
          <a:bodyPr wrap="square" lIns="144000" tIns="144000" rIns="144000" bIns="144000" rtlCol="0">
            <a:spAutoFit/>
          </a:bodyPr>
          <a:lstStyle/>
          <a:p>
            <a:r>
              <a:rPr lang="sv-SE" sz="1400" b="1" dirty="0">
                <a:solidFill>
                  <a:srgbClr val="0A3D1F"/>
                </a:solidFill>
                <a:latin typeface="Sen" pitchFamily="2" charset="0"/>
              </a:rPr>
              <a:t>VERKTYG TILL HANDBOKEN</a:t>
            </a:r>
          </a:p>
        </p:txBody>
      </p:sp>
      <p:sp>
        <p:nvSpPr>
          <p:cNvPr id="2" name="Rubrik 1">
            <a:extLst>
              <a:ext uri="{FF2B5EF4-FFF2-40B4-BE49-F238E27FC236}">
                <a16:creationId xmlns:a16="http://schemas.microsoft.com/office/drawing/2014/main" id="{128BCB27-6A62-FB7A-C3AF-F5064A71C32B}"/>
              </a:ext>
            </a:extLst>
          </p:cNvPr>
          <p:cNvSpPr>
            <a:spLocks noGrp="1"/>
          </p:cNvSpPr>
          <p:nvPr>
            <p:ph type="ctrTitle"/>
          </p:nvPr>
        </p:nvSpPr>
        <p:spPr>
          <a:xfrm>
            <a:off x="5021179" y="2932198"/>
            <a:ext cx="7170821" cy="2672984"/>
          </a:xfrm>
        </p:spPr>
        <p:txBody>
          <a:bodyPr>
            <a:normAutofit fontScale="90000"/>
          </a:bodyPr>
          <a:lstStyle/>
          <a:p>
            <a:r>
              <a:rPr lang="sv-SE" sz="8000" b="1" dirty="0">
                <a:latin typeface="Europa-Bold" panose="02000000000000000000" pitchFamily="2" charset="77"/>
              </a:rPr>
              <a:t>Mïrrestallede </a:t>
            </a:r>
            <a:br>
              <a:rPr lang="sv-SE" sz="8000" b="1" dirty="0">
                <a:latin typeface="Europa-Bold" panose="02000000000000000000" pitchFamily="2" charset="77"/>
              </a:rPr>
            </a:br>
            <a:r>
              <a:rPr lang="sv-SE" sz="8000" b="1" dirty="0">
                <a:latin typeface="Europa-Bold" panose="02000000000000000000" pitchFamily="2" charset="77"/>
              </a:rPr>
              <a:t>amma!</a:t>
            </a:r>
            <a:br>
              <a:rPr lang="sv-SE" sz="2800" b="1" dirty="0">
                <a:latin typeface="Europa-Bold" panose="02000000000000000000" pitchFamily="2" charset="77"/>
              </a:rPr>
            </a:br>
            <a:br>
              <a:rPr lang="sv-SE" sz="2400" dirty="0">
                <a:latin typeface="Europa-Bold" panose="02000000000000000000" pitchFamily="2" charset="77"/>
              </a:rPr>
            </a:br>
            <a:r>
              <a:rPr lang="sv-SE" sz="2400" dirty="0">
                <a:latin typeface="Europa-Bold" panose="02000000000000000000" pitchFamily="2" charset="77"/>
              </a:rPr>
              <a:t>- vuekieh mïrrestallemebarkose   </a:t>
            </a:r>
            <a:br>
              <a:rPr lang="sv-SE" sz="2400" dirty="0">
                <a:latin typeface="Europa-Bold" panose="02000000000000000000" pitchFamily="2" charset="77"/>
              </a:rPr>
            </a:br>
            <a:r>
              <a:rPr lang="sv-SE" sz="2400" i="1" dirty="0">
                <a:latin typeface="Europa-Bold" panose="02000000000000000000" pitchFamily="2" charset="77"/>
              </a:rPr>
              <a:t>- metoder för jämställdhetsarbete</a:t>
            </a:r>
            <a:endParaRPr lang="sv-SE" sz="2800" i="1" dirty="0">
              <a:latin typeface="Europa-Bold" panose="02000000000000000000" pitchFamily="2" charset="77"/>
            </a:endParaRPr>
          </a:p>
        </p:txBody>
      </p:sp>
      <p:pic>
        <p:nvPicPr>
          <p:cNvPr id="6" name="Bildobjekt 5">
            <a:extLst>
              <a:ext uri="{FF2B5EF4-FFF2-40B4-BE49-F238E27FC236}">
                <a16:creationId xmlns:a16="http://schemas.microsoft.com/office/drawing/2014/main" id="{796B7D47-B219-6B05-C9E1-9FC4FDC3FBCB}"/>
              </a:ext>
              <a:ext uri="{C183D7F6-B498-43B3-948B-1728B52AA6E4}">
                <adec:decorative xmlns:adec="http://schemas.microsoft.com/office/drawing/2017/decorative" val="1"/>
              </a:ext>
            </a:extLst>
          </p:cNvPr>
          <p:cNvPicPr>
            <a:picLocks noChangeAspect="1"/>
          </p:cNvPicPr>
          <p:nvPr/>
        </p:nvPicPr>
        <p:blipFill>
          <a:blip r:embed="rId4"/>
          <a:srcRect t="1019" b="19532"/>
          <a:stretch/>
        </p:blipFill>
        <p:spPr>
          <a:xfrm>
            <a:off x="-1" y="299871"/>
            <a:ext cx="5496541" cy="6558129"/>
          </a:xfrm>
          <a:prstGeom prst="rect">
            <a:avLst/>
          </a:prstGeom>
        </p:spPr>
      </p:pic>
    </p:spTree>
    <p:extLst>
      <p:ext uri="{BB962C8B-B14F-4D97-AF65-F5344CB8AC3E}">
        <p14:creationId xmlns:p14="http://schemas.microsoft.com/office/powerpoint/2010/main" val="217454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D1D588-E82A-0745-5BC4-57E263254BBD}"/>
            </a:ext>
          </a:extLst>
        </p:cNvPr>
        <p:cNvGrpSpPr/>
        <p:nvPr/>
      </p:nvGrpSpPr>
      <p:grpSpPr>
        <a:xfrm>
          <a:off x="0" y="0"/>
          <a:ext cx="0" cy="0"/>
          <a:chOff x="0" y="0"/>
          <a:chExt cx="0" cy="0"/>
        </a:xfrm>
      </p:grpSpPr>
      <p:sp>
        <p:nvSpPr>
          <p:cNvPr id="9" name="Rektangel 8">
            <a:extLst>
              <a:ext uri="{FF2B5EF4-FFF2-40B4-BE49-F238E27FC236}">
                <a16:creationId xmlns:a16="http://schemas.microsoft.com/office/drawing/2014/main" id="{6FABF312-B7BF-14EC-FF2C-93D178B841CD}"/>
              </a:ext>
              <a:ext uri="{C183D7F6-B498-43B3-948B-1728B52AA6E4}">
                <adec:decorative xmlns:adec="http://schemas.microsoft.com/office/drawing/2017/decorative" val="1"/>
              </a:ext>
            </a:extLst>
          </p:cNvPr>
          <p:cNvSpPr/>
          <p:nvPr/>
        </p:nvSpPr>
        <p:spPr>
          <a:xfrm>
            <a:off x="0" y="0"/>
            <a:ext cx="12190953"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30" name="textruta 29">
            <a:extLst>
              <a:ext uri="{FF2B5EF4-FFF2-40B4-BE49-F238E27FC236}">
                <a16:creationId xmlns:a16="http://schemas.microsoft.com/office/drawing/2014/main" id="{1B773B95-5E66-256E-D0FD-BA743A40F960}"/>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5</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7" name="Rubrik 6">
            <a:extLst>
              <a:ext uri="{FF2B5EF4-FFF2-40B4-BE49-F238E27FC236}">
                <a16:creationId xmlns:a16="http://schemas.microsoft.com/office/drawing/2014/main" id="{7358BEB1-4405-A3A9-B901-7C009318E97F}"/>
              </a:ext>
            </a:extLst>
          </p:cNvPr>
          <p:cNvSpPr txBox="1">
            <a:spLocks noGrp="1"/>
          </p:cNvSpPr>
          <p:nvPr>
            <p:ph type="title" idx="4294967295"/>
          </p:nvPr>
        </p:nvSpPr>
        <p:spPr>
          <a:xfrm>
            <a:off x="1274650" y="1175914"/>
            <a:ext cx="9370683" cy="1200329"/>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Diskutera och bidra – Hur kan vi </a:t>
            </a:r>
            <a:b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br>
            <a: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skapa trygghet och delaktighet</a:t>
            </a:r>
            <a:endParaRPr kumimoji="0" lang="sv-SE" sz="36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4" name="textruta 3">
            <a:hlinkClick r:id="rId3" action="ppaction://hlinksldjump"/>
            <a:extLst>
              <a:ext uri="{FF2B5EF4-FFF2-40B4-BE49-F238E27FC236}">
                <a16:creationId xmlns:a16="http://schemas.microsoft.com/office/drawing/2014/main" id="{291C6DFF-D2F5-4F5B-0ED5-896F909A5251}"/>
              </a:ext>
            </a:extLst>
          </p:cNvPr>
          <p:cNvSpPr txBox="1"/>
          <p:nvPr/>
        </p:nvSpPr>
        <p:spPr>
          <a:xfrm>
            <a:off x="1274649" y="2578605"/>
            <a:ext cx="4829767" cy="3427747"/>
          </a:xfrm>
          <a:prstGeom prst="roundRect">
            <a:avLst>
              <a:gd name="adj" fmla="val 7294"/>
            </a:avLst>
          </a:prstGeom>
          <a:solidFill>
            <a:srgbClr val="B5CB57">
              <a:alpha val="85436"/>
            </a:srgbClr>
          </a:solidFill>
        </p:spPr>
        <p:txBody>
          <a:bodyPr wrap="square" lIns="216000" tIns="251999" rIns="144000" bIns="0" rtlCol="0">
            <a:noAutofit/>
          </a:bodyPr>
          <a:lstStyle/>
          <a:p>
            <a:pPr>
              <a:spcAft>
                <a:spcPts val="68"/>
              </a:spcAft>
            </a:pPr>
            <a:r>
              <a:rPr lang="sv-SE" sz="2000" b="1" dirty="0">
                <a:effectLst/>
                <a:latin typeface="Sen" pitchFamily="2" charset="0"/>
                <a:ea typeface="Garamond" panose="02020404030301010803" pitchFamily="18" charset="0"/>
                <a:cs typeface="Garamond" panose="02020404030301010803" pitchFamily="18" charset="0"/>
              </a:rPr>
              <a:t>Diskutera: Vad gör vi om… </a:t>
            </a:r>
          </a:p>
          <a:p>
            <a:pPr marL="342900" indent="-342900">
              <a:lnSpc>
                <a:spcPct val="107000"/>
              </a:lnSpc>
              <a:spcAft>
                <a:spcPts val="800"/>
              </a:spcAft>
              <a:buFont typeface="Courier New" panose="02070309020205020404" pitchFamily="49" charset="0"/>
              <a:buChar char="o"/>
            </a:pPr>
            <a:r>
              <a:rPr lang="sv-SE" sz="2000" kern="100" dirty="0">
                <a:latin typeface="Europa-Regular" panose="02000000000000000000" pitchFamily="2" charset="77"/>
                <a:ea typeface="Aptos" panose="020B0004020202020204" pitchFamily="34" charset="0"/>
                <a:cs typeface="Times New Roman" panose="02020603050405020304" pitchFamily="18" charset="0"/>
              </a:rPr>
              <a:t>D</a:t>
            </a: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et finns motsättningar mellan olika förslag? Hur hanterar vi dem? Vad blir mötesledarens roll? </a:t>
            </a:r>
          </a:p>
          <a:p>
            <a:pPr marL="342900" indent="-342900">
              <a:lnSpc>
                <a:spcPct val="107000"/>
              </a:lnSpc>
              <a:spcAft>
                <a:spcPts val="8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Vilka åtgärder ska genomföras om vi märker att riktlinjerna inte fungerar och/eller efterföljs?</a:t>
            </a:r>
          </a:p>
        </p:txBody>
      </p:sp>
      <p:sp>
        <p:nvSpPr>
          <p:cNvPr id="6" name="textruta 5">
            <a:hlinkClick r:id="rId3" action="ppaction://hlinksldjump"/>
            <a:extLst>
              <a:ext uri="{FF2B5EF4-FFF2-40B4-BE49-F238E27FC236}">
                <a16:creationId xmlns:a16="http://schemas.microsoft.com/office/drawing/2014/main" id="{1CB75AD1-8524-AD70-57FC-84D2A7F962FF}"/>
              </a:ext>
            </a:extLst>
          </p:cNvPr>
          <p:cNvSpPr txBox="1"/>
          <p:nvPr/>
        </p:nvSpPr>
        <p:spPr>
          <a:xfrm>
            <a:off x="6396386" y="2578605"/>
            <a:ext cx="4829767" cy="3427748"/>
          </a:xfrm>
          <a:prstGeom prst="roundRect">
            <a:avLst>
              <a:gd name="adj" fmla="val 7294"/>
            </a:avLst>
          </a:prstGeom>
          <a:solidFill>
            <a:srgbClr val="B5CB57">
              <a:alpha val="85436"/>
            </a:srgbClr>
          </a:solidFill>
        </p:spPr>
        <p:txBody>
          <a:bodyPr wrap="square" lIns="216000" tIns="251999" rIns="144000" bIns="0" rtlCol="0">
            <a:noAutofit/>
          </a:bodyPr>
          <a:lstStyle/>
          <a:p>
            <a:pPr>
              <a:spcAft>
                <a:spcPts val="68"/>
              </a:spcAft>
            </a:pPr>
            <a:r>
              <a:rPr lang="sv-SE" sz="2000" b="1" dirty="0">
                <a:effectLst/>
                <a:latin typeface="Sen" pitchFamily="2" charset="0"/>
                <a:ea typeface="Garamond" panose="02020404030301010803" pitchFamily="18" charset="0"/>
                <a:cs typeface="Garamond" panose="02020404030301010803" pitchFamily="18" charset="0"/>
              </a:rPr>
              <a:t>Vad gör att du känner </a:t>
            </a:r>
            <a:br>
              <a:rPr lang="sv-SE" sz="2000" b="1" dirty="0">
                <a:effectLst/>
                <a:latin typeface="Sen" pitchFamily="2" charset="0"/>
                <a:ea typeface="Garamond" panose="02020404030301010803" pitchFamily="18" charset="0"/>
                <a:cs typeface="Garamond" panose="02020404030301010803" pitchFamily="18" charset="0"/>
              </a:rPr>
            </a:br>
            <a:r>
              <a:rPr lang="sv-SE" sz="2000" b="1" dirty="0">
                <a:effectLst/>
                <a:latin typeface="Sen" pitchFamily="2" charset="0"/>
                <a:ea typeface="Garamond" panose="02020404030301010803" pitchFamily="18" charset="0"/>
                <a:cs typeface="Garamond" panose="02020404030301010803" pitchFamily="18" charset="0"/>
              </a:rPr>
              <a:t>dig trygg i en grupp? </a:t>
            </a:r>
          </a:p>
          <a:p>
            <a:pPr marL="342900" indent="-342900">
              <a:lnSpc>
                <a:spcPct val="107000"/>
              </a:lnSpc>
              <a:spcAft>
                <a:spcPts val="8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Vilka beteenden och rutiner bidrar till din trygghet? </a:t>
            </a:r>
          </a:p>
          <a:p>
            <a:pPr marL="342900" indent="-342900">
              <a:lnSpc>
                <a:spcPct val="107000"/>
              </a:lnSpc>
              <a:spcAft>
                <a:spcPts val="8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Hur kan gruppen stötta varandra för att alla ska känna sig välkomna?</a:t>
            </a:r>
          </a:p>
          <a:p>
            <a:pPr marL="342900" indent="-342900">
              <a:lnSpc>
                <a:spcPct val="107000"/>
              </a:lnSpc>
              <a:spcAft>
                <a:spcPts val="8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Vilken roll spelar mötesmiljön för din trygghet? </a:t>
            </a:r>
          </a:p>
          <a:p>
            <a:pPr>
              <a:lnSpc>
                <a:spcPct val="107000"/>
              </a:lnSpc>
              <a:spcAft>
                <a:spcPts val="800"/>
              </a:spcAft>
            </a:pPr>
            <a:endParaRPr lang="sv-SE" sz="1800" kern="100" dirty="0">
              <a:effectLst/>
              <a:latin typeface="Europa-Regular"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buSzPts val="1000"/>
              <a:tabLst>
                <a:tab pos="457200" algn="l"/>
              </a:tabLst>
            </a:pPr>
            <a:endParaRPr lang="sv-SE" sz="18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8" name="Ellips 7">
            <a:extLst>
              <a:ext uri="{FF2B5EF4-FFF2-40B4-BE49-F238E27FC236}">
                <a16:creationId xmlns:a16="http://schemas.microsoft.com/office/drawing/2014/main" id="{AFDB8875-E36A-9501-DB42-8B0E7753A2F8}"/>
              </a:ext>
            </a:extLst>
          </p:cNvPr>
          <p:cNvSpPr/>
          <p:nvPr/>
        </p:nvSpPr>
        <p:spPr>
          <a:xfrm>
            <a:off x="9298565" y="511493"/>
            <a:ext cx="2572195" cy="2618147"/>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2000" b="1" kern="100" dirty="0">
                <a:solidFill>
                  <a:schemeClr val="tx1"/>
                </a:solidFill>
                <a:effectLst/>
                <a:latin typeface="Sen" pitchFamily="2" charset="0"/>
                <a:ea typeface="Aptos" panose="020B0004020202020204" pitchFamily="34" charset="0"/>
                <a:cs typeface="Times New Roman" panose="02020603050405020304" pitchFamily="18" charset="0"/>
              </a:rPr>
              <a:t>Bidra</a:t>
            </a:r>
            <a:r>
              <a:rPr lang="sv-SE" sz="20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 </a:t>
            </a:r>
          </a:p>
          <a:p>
            <a:pPr algn="ctr"/>
            <a:r>
              <a:rPr lang="sv-SE" i="1"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Dela gärna era tankar – i chatten eller på en post-it.</a:t>
            </a:r>
          </a:p>
        </p:txBody>
      </p:sp>
      <p:grpSp>
        <p:nvGrpSpPr>
          <p:cNvPr id="10" name="Grupp 9">
            <a:extLst>
              <a:ext uri="{FF2B5EF4-FFF2-40B4-BE49-F238E27FC236}">
                <a16:creationId xmlns:a16="http://schemas.microsoft.com/office/drawing/2014/main" id="{68B9B476-5409-924A-A8A8-4ACD0AC45775}"/>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11" name="Grupp 10">
              <a:extLst>
                <a:ext uri="{FF2B5EF4-FFF2-40B4-BE49-F238E27FC236}">
                  <a16:creationId xmlns:a16="http://schemas.microsoft.com/office/drawing/2014/main" id="{6E44B6EA-F36F-46AE-FA8F-E61434765375}"/>
                </a:ext>
              </a:extLst>
            </p:cNvPr>
            <p:cNvGrpSpPr/>
            <p:nvPr/>
          </p:nvGrpSpPr>
          <p:grpSpPr>
            <a:xfrm>
              <a:off x="2517600" y="0"/>
              <a:ext cx="9680553" cy="216000"/>
              <a:chOff x="2037228" y="897076"/>
              <a:chExt cx="9680553" cy="216000"/>
            </a:xfrm>
          </p:grpSpPr>
          <p:sp>
            <p:nvSpPr>
              <p:cNvPr id="15" name="Rektangel 14">
                <a:extLst>
                  <a:ext uri="{FF2B5EF4-FFF2-40B4-BE49-F238E27FC236}">
                    <a16:creationId xmlns:a16="http://schemas.microsoft.com/office/drawing/2014/main" id="{DED3F8DD-2285-1E76-CBF0-F7319524BE98}"/>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15">
                <a:extLst>
                  <a:ext uri="{FF2B5EF4-FFF2-40B4-BE49-F238E27FC236}">
                    <a16:creationId xmlns:a16="http://schemas.microsoft.com/office/drawing/2014/main" id="{645414E9-9C1A-E3B9-9A5B-D6A470D46033}"/>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6D99F7FF-651D-6CA2-3368-5EA2CFD97B31}"/>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790BD81C-39A0-61DC-F2AD-D62AFAE62C72}"/>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ADE728BB-4AC8-4A33-3070-0C6C6E2AF6CA}"/>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2" name="textruta 11">
              <a:extLst>
                <a:ext uri="{FF2B5EF4-FFF2-40B4-BE49-F238E27FC236}">
                  <a16:creationId xmlns:a16="http://schemas.microsoft.com/office/drawing/2014/main" id="{1804DFB6-2909-9BD6-C3F3-6D6EFCEDE774}"/>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 </a:t>
              </a:r>
              <a:endParaRPr lang="sv-SE" sz="1200" dirty="0">
                <a:effectLst/>
                <a:latin typeface="Europa-Bold" panose="02000000000000000000" pitchFamily="2" charset="77"/>
              </a:endParaRPr>
            </a:p>
          </p:txBody>
        </p:sp>
      </p:grpSp>
      <p:sp>
        <p:nvSpPr>
          <p:cNvPr id="28" name="textruta 27">
            <a:hlinkClick r:id="rId4" action="ppaction://hlinksldjump"/>
            <a:extLst>
              <a:ext uri="{FF2B5EF4-FFF2-40B4-BE49-F238E27FC236}">
                <a16:creationId xmlns:a16="http://schemas.microsoft.com/office/drawing/2014/main" id="{1D7219DE-440E-8EEC-E03E-281A857F466B}"/>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1759786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39B846-DA97-60F7-4B2F-0066D68E0449}"/>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FE6420A0-B835-C826-1081-A8839669FBD1}"/>
              </a:ext>
              <a:ext uri="{C183D7F6-B498-43B3-948B-1728B52AA6E4}">
                <adec:decorative xmlns:adec="http://schemas.microsoft.com/office/drawing/2017/decorative" val="1"/>
              </a:ext>
            </a:extLst>
          </p:cNvPr>
          <p:cNvSpPr/>
          <p:nvPr/>
        </p:nvSpPr>
        <p:spPr>
          <a:xfrm>
            <a:off x="0" y="0"/>
            <a:ext cx="7114479" cy="6858000"/>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20AB1CC0-0438-F423-75A0-83E5529A60ED}"/>
              </a:ext>
              <a:ext uri="{C183D7F6-B498-43B3-948B-1728B52AA6E4}">
                <adec:decorative xmlns:adec="http://schemas.microsoft.com/office/drawing/2017/decorative" val="1"/>
              </a:ext>
            </a:extLst>
          </p:cNvPr>
          <p:cNvPicPr>
            <a:picLocks noChangeAspect="1"/>
          </p:cNvPicPr>
          <p:nvPr/>
        </p:nvPicPr>
        <p:blipFill>
          <a:blip r:embed="rId3"/>
          <a:srcRect t="216" b="25713"/>
          <a:stretch>
            <a:fillRect/>
          </a:stretch>
        </p:blipFill>
        <p:spPr>
          <a:xfrm>
            <a:off x="0" y="0"/>
            <a:ext cx="6550273" cy="6858000"/>
          </a:xfrm>
          <a:prstGeom prst="rect">
            <a:avLst/>
          </a:prstGeom>
        </p:spPr>
      </p:pic>
      <p:sp>
        <p:nvSpPr>
          <p:cNvPr id="11" name="Rektangel 10">
            <a:extLst>
              <a:ext uri="{FF2B5EF4-FFF2-40B4-BE49-F238E27FC236}">
                <a16:creationId xmlns:a16="http://schemas.microsoft.com/office/drawing/2014/main" id="{50357549-A759-D3CD-D30A-D67CE73608B5}"/>
              </a:ext>
              <a:ext uri="{C183D7F6-B498-43B3-948B-1728B52AA6E4}">
                <adec:decorative xmlns:adec="http://schemas.microsoft.com/office/drawing/2017/decorative" val="1"/>
              </a:ext>
            </a:extLst>
          </p:cNvPr>
          <p:cNvSpPr/>
          <p:nvPr/>
        </p:nvSpPr>
        <p:spPr>
          <a:xfrm>
            <a:off x="6550273" y="0"/>
            <a:ext cx="5641725" cy="6858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2" name="Rubrik 1">
            <a:extLst>
              <a:ext uri="{FF2B5EF4-FFF2-40B4-BE49-F238E27FC236}">
                <a16:creationId xmlns:a16="http://schemas.microsoft.com/office/drawing/2014/main" id="{66555848-1253-B85F-97E7-482680626E5E}"/>
              </a:ext>
            </a:extLst>
          </p:cNvPr>
          <p:cNvSpPr>
            <a:spLocks noGrp="1"/>
          </p:cNvSpPr>
          <p:nvPr>
            <p:ph type="title"/>
          </p:nvPr>
        </p:nvSpPr>
        <p:spPr>
          <a:xfrm>
            <a:off x="0" y="-1325562"/>
            <a:ext cx="11353800" cy="1159308"/>
          </a:xfrm>
        </p:spPr>
        <p:txBody>
          <a:bodyPr vert="horz" lIns="91440" tIns="45720" rIns="91440" bIns="45720" rtlCol="0" anchor="b">
            <a:normAutofit/>
          </a:bodyPr>
          <a:lstStyle/>
          <a:p>
            <a:r>
              <a:rPr lang="sv-SE" sz="1000" dirty="0">
                <a:latin typeface="Europa-Regular" panose="02000000000000000000" pitchFamily="2" charset="77"/>
              </a:rPr>
              <a:t>Normide tsööpkedh Bryt normer </a:t>
            </a:r>
          </a:p>
        </p:txBody>
      </p:sp>
      <p:sp>
        <p:nvSpPr>
          <p:cNvPr id="9" name="textruta 8">
            <a:extLst>
              <a:ext uri="{FF2B5EF4-FFF2-40B4-BE49-F238E27FC236}">
                <a16:creationId xmlns:a16="http://schemas.microsoft.com/office/drawing/2014/main" id="{EDC7B6EA-303B-7D30-A9B0-C49AD20EB9AA}"/>
              </a:ext>
            </a:extLst>
          </p:cNvPr>
          <p:cNvSpPr txBox="1"/>
          <p:nvPr/>
        </p:nvSpPr>
        <p:spPr>
          <a:xfrm>
            <a:off x="7035882" y="1393534"/>
            <a:ext cx="4114800" cy="830997"/>
          </a:xfrm>
          <a:prstGeom prst="rect">
            <a:avLst/>
          </a:prstGeom>
          <a:noFill/>
        </p:spPr>
        <p:txBody>
          <a:bodyPr wrap="square" rtlCol="0">
            <a:spAutoFit/>
          </a:bodyPr>
          <a:lstStyle/>
          <a:p>
            <a:r>
              <a:rPr lang="sv-SE" sz="2400" b="1" dirty="0">
                <a:solidFill>
                  <a:schemeClr val="bg1"/>
                </a:solidFill>
                <a:effectLst/>
                <a:latin typeface="Europa-Bold" panose="02000000000000000000" pitchFamily="2" charset="77"/>
              </a:rPr>
              <a:t>Metod för att synliggöra </a:t>
            </a:r>
            <a:br>
              <a:rPr lang="sv-SE" sz="2400" b="1" dirty="0">
                <a:solidFill>
                  <a:schemeClr val="bg1"/>
                </a:solidFill>
                <a:effectLst/>
                <a:latin typeface="Europa-Bold" panose="02000000000000000000" pitchFamily="2" charset="77"/>
              </a:rPr>
            </a:br>
            <a:r>
              <a:rPr lang="sv-SE" sz="2400" b="1" dirty="0">
                <a:solidFill>
                  <a:schemeClr val="bg1"/>
                </a:solidFill>
                <a:effectLst/>
                <a:latin typeface="Europa-Bold" panose="02000000000000000000" pitchFamily="2" charset="77"/>
              </a:rPr>
              <a:t>och utmana normer.</a:t>
            </a:r>
          </a:p>
        </p:txBody>
      </p:sp>
      <p:sp>
        <p:nvSpPr>
          <p:cNvPr id="8" name="textruta 7">
            <a:extLst>
              <a:ext uri="{FF2B5EF4-FFF2-40B4-BE49-F238E27FC236}">
                <a16:creationId xmlns:a16="http://schemas.microsoft.com/office/drawing/2014/main" id="{86445564-8CC4-5C03-2691-3B486618F2CB}"/>
              </a:ext>
            </a:extLst>
          </p:cNvPr>
          <p:cNvSpPr txBox="1"/>
          <p:nvPr/>
        </p:nvSpPr>
        <p:spPr>
          <a:xfrm>
            <a:off x="7035882" y="2613940"/>
            <a:ext cx="4114800" cy="461665"/>
          </a:xfrm>
          <a:prstGeom prst="rect">
            <a:avLst/>
          </a:prstGeom>
          <a:noFill/>
        </p:spPr>
        <p:txBody>
          <a:bodyPr wrap="square" rtlCol="0">
            <a:spAutoFit/>
          </a:bodyPr>
          <a:lstStyle/>
          <a:p>
            <a:r>
              <a:rPr lang="sv-SE" sz="2400" b="1" dirty="0">
                <a:solidFill>
                  <a:schemeClr val="bg1"/>
                </a:solidFill>
                <a:effectLst/>
                <a:latin typeface="Sen" pitchFamily="2" charset="0"/>
              </a:rPr>
              <a:t>INNEHÅLL</a:t>
            </a:r>
            <a:endParaRPr lang="sv-SE" sz="2800" b="1" dirty="0">
              <a:solidFill>
                <a:schemeClr val="bg1"/>
              </a:solidFill>
              <a:latin typeface="Sen" pitchFamily="2" charset="0"/>
            </a:endParaRPr>
          </a:p>
        </p:txBody>
      </p:sp>
      <p:sp>
        <p:nvSpPr>
          <p:cNvPr id="16" name="textruta 15">
            <a:extLst>
              <a:ext uri="{FF2B5EF4-FFF2-40B4-BE49-F238E27FC236}">
                <a16:creationId xmlns:a16="http://schemas.microsoft.com/office/drawing/2014/main" id="{78623B30-E5AC-EF0D-4A1C-25E44C863E2D}"/>
              </a:ext>
            </a:extLst>
          </p:cNvPr>
          <p:cNvSpPr txBox="1"/>
          <p:nvPr/>
        </p:nvSpPr>
        <p:spPr>
          <a:xfrm>
            <a:off x="7035881" y="3075605"/>
            <a:ext cx="4600409" cy="3067506"/>
          </a:xfrm>
          <a:prstGeom prst="rect">
            <a:avLst/>
          </a:prstGeom>
          <a:noFill/>
        </p:spPr>
        <p:txBody>
          <a:bodyPr wrap="square" rtlCol="0">
            <a:spAutoFit/>
          </a:bodyPr>
          <a:lstStyle/>
          <a:p>
            <a:pPr marL="285750" indent="-285750">
              <a:spcAft>
                <a:spcPts val="1000"/>
              </a:spcAft>
              <a:buFont typeface="Courier New" panose="02070309020205020404" pitchFamily="49" charset="0"/>
              <a:buChar char="o"/>
            </a:pPr>
            <a:r>
              <a:rPr lang="sv-SE" sz="2000" dirty="0">
                <a:solidFill>
                  <a:schemeClr val="bg1"/>
                </a:solidFill>
                <a:latin typeface="Europa-Regular" panose="02000000000000000000" pitchFamily="2" charset="77"/>
              </a:rPr>
              <a:t>Vad normer är och varför normkritik behövs</a:t>
            </a:r>
          </a:p>
          <a:p>
            <a:pPr marL="285750" indent="-285750">
              <a:spcAft>
                <a:spcPts val="1000"/>
              </a:spcAft>
              <a:buFont typeface="Courier New" panose="02070309020205020404" pitchFamily="49" charset="0"/>
              <a:buChar char="o"/>
            </a:pPr>
            <a:r>
              <a:rPr lang="sv-SE" sz="2000" dirty="0">
                <a:solidFill>
                  <a:schemeClr val="bg1"/>
                </a:solidFill>
                <a:latin typeface="Europa-Regular" panose="02000000000000000000" pitchFamily="2" charset="77"/>
              </a:rPr>
              <a:t>Så formas våra normer</a:t>
            </a:r>
          </a:p>
          <a:p>
            <a:pPr marL="285750" indent="-285750">
              <a:spcAft>
                <a:spcPts val="1000"/>
              </a:spcAft>
              <a:buFont typeface="Courier New" panose="02070309020205020404" pitchFamily="49" charset="0"/>
              <a:buChar char="o"/>
            </a:pPr>
            <a:r>
              <a:rPr lang="sv-SE" sz="2000" dirty="0">
                <a:solidFill>
                  <a:schemeClr val="bg1"/>
                </a:solidFill>
                <a:latin typeface="Europa-Regular" panose="02000000000000000000" pitchFamily="2" charset="77"/>
              </a:rPr>
              <a:t>Övning – "Vem är jag bland normerna?”</a:t>
            </a:r>
          </a:p>
          <a:p>
            <a:pPr marL="285750" indent="-285750">
              <a:spcAft>
                <a:spcPts val="1000"/>
              </a:spcAft>
              <a:buFont typeface="Courier New" panose="02070309020205020404" pitchFamily="49" charset="0"/>
              <a:buChar char="o"/>
            </a:pPr>
            <a:r>
              <a:rPr lang="sv-SE" sz="2000" dirty="0">
                <a:solidFill>
                  <a:schemeClr val="bg1"/>
                </a:solidFill>
                <a:latin typeface="Europa-Regular" panose="02000000000000000000" pitchFamily="2" charset="77"/>
              </a:rPr>
              <a:t>Tips – För ett normmedvetet</a:t>
            </a:r>
            <a:br>
              <a:rPr lang="sv-SE" sz="2000" dirty="0">
                <a:solidFill>
                  <a:schemeClr val="bg1"/>
                </a:solidFill>
                <a:latin typeface="Europa-Regular" panose="02000000000000000000" pitchFamily="2" charset="77"/>
              </a:rPr>
            </a:br>
            <a:r>
              <a:rPr lang="sv-SE" sz="2000" dirty="0">
                <a:solidFill>
                  <a:schemeClr val="bg1"/>
                </a:solidFill>
                <a:latin typeface="Europa-Regular" panose="02000000000000000000" pitchFamily="2" charset="77"/>
              </a:rPr>
              <a:t>arbetssätt</a:t>
            </a:r>
          </a:p>
          <a:p>
            <a:endParaRPr lang="sv-SE" sz="2000" dirty="0">
              <a:solidFill>
                <a:schemeClr val="bg1"/>
              </a:solidFill>
              <a:latin typeface="Europa-Regular" panose="02000000000000000000" pitchFamily="2" charset="77"/>
            </a:endParaRPr>
          </a:p>
        </p:txBody>
      </p:sp>
    </p:spTree>
    <p:extLst>
      <p:ext uri="{BB962C8B-B14F-4D97-AF65-F5344CB8AC3E}">
        <p14:creationId xmlns:p14="http://schemas.microsoft.com/office/powerpoint/2010/main" val="123102879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A8C364-5090-91E0-C7E2-3E48C5864BCB}"/>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4B6588A1-F8D6-643E-645B-77C5CA3BFC9E}"/>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46" name="textruta 45">
            <a:extLst>
              <a:ext uri="{FF2B5EF4-FFF2-40B4-BE49-F238E27FC236}">
                <a16:creationId xmlns:a16="http://schemas.microsoft.com/office/drawing/2014/main" id="{0ECE7C33-EA31-0148-825E-A669A7E356B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1</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1457DDC2-0F80-6956-5404-C006758A7E4F}"/>
              </a:ext>
            </a:extLst>
          </p:cNvPr>
          <p:cNvSpPr txBox="1">
            <a:spLocks noGrp="1"/>
          </p:cNvSpPr>
          <p:nvPr>
            <p:ph type="title" idx="4294967295"/>
          </p:nvPr>
        </p:nvSpPr>
        <p:spPr>
          <a:xfrm>
            <a:off x="1547210" y="1668821"/>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Vad är normer? </a:t>
            </a:r>
          </a:p>
        </p:txBody>
      </p:sp>
      <p:pic>
        <p:nvPicPr>
          <p:cNvPr id="14" name="Bildobjekt 13">
            <a:extLst>
              <a:ext uri="{FF2B5EF4-FFF2-40B4-BE49-F238E27FC236}">
                <a16:creationId xmlns:a16="http://schemas.microsoft.com/office/drawing/2014/main" id="{52A4A4C9-0547-7CC4-5F66-97CBD5243EF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8787083" y="873396"/>
            <a:ext cx="7772400" cy="519984"/>
          </a:xfrm>
          <a:prstGeom prst="rect">
            <a:avLst/>
          </a:prstGeom>
        </p:spPr>
      </p:pic>
      <p:grpSp>
        <p:nvGrpSpPr>
          <p:cNvPr id="37" name="Grupp 36">
            <a:extLst>
              <a:ext uri="{FF2B5EF4-FFF2-40B4-BE49-F238E27FC236}">
                <a16:creationId xmlns:a16="http://schemas.microsoft.com/office/drawing/2014/main" id="{65E4C419-B797-CD5F-18D3-AD5FB5BD1418}"/>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38" name="Grupp 37">
              <a:extLst>
                <a:ext uri="{FF2B5EF4-FFF2-40B4-BE49-F238E27FC236}">
                  <a16:creationId xmlns:a16="http://schemas.microsoft.com/office/drawing/2014/main" id="{8BB5326A-F99E-C6D7-07B3-7C9329840545}"/>
                </a:ext>
              </a:extLst>
            </p:cNvPr>
            <p:cNvGrpSpPr/>
            <p:nvPr/>
          </p:nvGrpSpPr>
          <p:grpSpPr>
            <a:xfrm>
              <a:off x="0" y="0"/>
              <a:ext cx="12198153" cy="216000"/>
              <a:chOff x="-480372" y="897076"/>
              <a:chExt cx="12198153" cy="216000"/>
            </a:xfrm>
          </p:grpSpPr>
          <p:sp>
            <p:nvSpPr>
              <p:cNvPr id="40" name="Rektangel 39">
                <a:extLst>
                  <a:ext uri="{FF2B5EF4-FFF2-40B4-BE49-F238E27FC236}">
                    <a16:creationId xmlns:a16="http://schemas.microsoft.com/office/drawing/2014/main" id="{B63E2ACD-0527-7ABD-53E0-74788DDD6695}"/>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1" name="Rektangel 40">
                <a:extLst>
                  <a:ext uri="{FF2B5EF4-FFF2-40B4-BE49-F238E27FC236}">
                    <a16:creationId xmlns:a16="http://schemas.microsoft.com/office/drawing/2014/main" id="{FC50613E-425C-11CB-6174-CBA1EE4689DC}"/>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2" name="Rektangel 41">
                <a:extLst>
                  <a:ext uri="{FF2B5EF4-FFF2-40B4-BE49-F238E27FC236}">
                    <a16:creationId xmlns:a16="http://schemas.microsoft.com/office/drawing/2014/main" id="{A380FF47-ECEF-5CB7-8BBD-07AB6A15A455}"/>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3" name="Rektangel 42">
                <a:extLst>
                  <a:ext uri="{FF2B5EF4-FFF2-40B4-BE49-F238E27FC236}">
                    <a16:creationId xmlns:a16="http://schemas.microsoft.com/office/drawing/2014/main" id="{8BECF42F-D4C6-A2AF-D37C-ABC38FC8D5CB}"/>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4" name="Rektangel 43">
                <a:extLst>
                  <a:ext uri="{FF2B5EF4-FFF2-40B4-BE49-F238E27FC236}">
                    <a16:creationId xmlns:a16="http://schemas.microsoft.com/office/drawing/2014/main" id="{224193A2-28EB-8131-2174-2B1E3DAD56A7}"/>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39" name="textruta 38">
              <a:extLst>
                <a:ext uri="{FF2B5EF4-FFF2-40B4-BE49-F238E27FC236}">
                  <a16:creationId xmlns:a16="http://schemas.microsoft.com/office/drawing/2014/main" id="{FE133031-7E96-8DD4-F3A6-C5EBC43DB2E6}"/>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5" name="textruta 4">
            <a:extLst>
              <a:ext uri="{FF2B5EF4-FFF2-40B4-BE49-F238E27FC236}">
                <a16:creationId xmlns:a16="http://schemas.microsoft.com/office/drawing/2014/main" id="{C3667D80-2211-6EAC-E3D3-91702712F5B7}"/>
              </a:ext>
            </a:extLst>
          </p:cNvPr>
          <p:cNvSpPr txBox="1"/>
          <p:nvPr/>
        </p:nvSpPr>
        <p:spPr>
          <a:xfrm>
            <a:off x="1655178" y="2612207"/>
            <a:ext cx="9909293" cy="2752869"/>
          </a:xfrm>
          <a:prstGeom prst="rect">
            <a:avLst/>
          </a:prstGeom>
          <a:noFill/>
        </p:spPr>
        <p:txBody>
          <a:bodyPr wrap="square" rtlCol="0">
            <a:spAutoFit/>
          </a:bodyPr>
          <a:lstStyle/>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Normer = osynliga regler som formar hur vi förväntas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tänka, vara och agera.</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De styr vad som anses "normalt" i en viss grupp, miljö eller kultur.</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Normer är föränderliga - märks oftast först när någon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bryter mot dem.</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S</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kapa</a:t>
            </a:r>
            <a:r>
              <a:rPr lang="sv-SE" sz="2400" b="1" kern="100" dirty="0">
                <a:effectLst/>
                <a:latin typeface="Europa-Regular" panose="02000000000000000000" pitchFamily="2" charset="77"/>
                <a:ea typeface="Aptos" panose="020B0004020202020204" pitchFamily="34" charset="0"/>
                <a:cs typeface="Times New Roman" panose="02020603050405020304" pitchFamily="18" charset="0"/>
              </a:rPr>
              <a:t>r</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tillhörighet och begränsa</a:t>
            </a:r>
            <a:r>
              <a:rPr lang="sv-SE" sz="2400" b="1" kern="100" dirty="0">
                <a:effectLst/>
                <a:latin typeface="Europa-Regular" panose="02000000000000000000" pitchFamily="2" charset="77"/>
                <a:ea typeface="Aptos" panose="020B0004020202020204" pitchFamily="34" charset="0"/>
                <a:cs typeface="Times New Roman" panose="02020603050405020304" pitchFamily="18" charset="0"/>
              </a:rPr>
              <a:t>r</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handlingsutrymme.</a:t>
            </a:r>
            <a:endParaRPr lang="sv-SE" sz="2400" strike="sngStrike"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4" name="textruta 3">
            <a:hlinkClick r:id="rId4" action="ppaction://hlinksldjump"/>
            <a:extLst>
              <a:ext uri="{FF2B5EF4-FFF2-40B4-BE49-F238E27FC236}">
                <a16:creationId xmlns:a16="http://schemas.microsoft.com/office/drawing/2014/main" id="{8B0023DD-C239-D95C-6A41-964739F470EE}"/>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8628399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D1F879-1BBF-5347-75E6-5DF76432526B}"/>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23BEA235-1E2D-9A13-AA5B-4AB84FB62F8C}"/>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28" name="textruta 27">
            <a:extLst>
              <a:ext uri="{FF2B5EF4-FFF2-40B4-BE49-F238E27FC236}">
                <a16:creationId xmlns:a16="http://schemas.microsoft.com/office/drawing/2014/main" id="{B29A9E6D-A50A-DCCB-9896-074A964CB1E1}"/>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2</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200357CF-7169-089F-3FBE-74C1C712C228}"/>
              </a:ext>
            </a:extLst>
          </p:cNvPr>
          <p:cNvSpPr txBox="1">
            <a:spLocks noGrp="1"/>
          </p:cNvSpPr>
          <p:nvPr>
            <p:ph type="title" idx="4294967295"/>
          </p:nvPr>
        </p:nvSpPr>
        <p:spPr>
          <a:xfrm>
            <a:off x="1031875" y="1402261"/>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Vad är normkritik? </a:t>
            </a:r>
          </a:p>
        </p:txBody>
      </p:sp>
      <p:sp>
        <p:nvSpPr>
          <p:cNvPr id="10" name="Ellips 9">
            <a:extLst>
              <a:ext uri="{FF2B5EF4-FFF2-40B4-BE49-F238E27FC236}">
                <a16:creationId xmlns:a16="http://schemas.microsoft.com/office/drawing/2014/main" id="{C86999C8-58A0-DBF0-EC58-A3565F7F15FA}"/>
              </a:ext>
            </a:extLst>
          </p:cNvPr>
          <p:cNvSpPr/>
          <p:nvPr/>
        </p:nvSpPr>
        <p:spPr>
          <a:xfrm>
            <a:off x="959878" y="2405480"/>
            <a:ext cx="3584000" cy="3648028"/>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spcAft>
                <a:spcPts val="800"/>
              </a:spcAft>
            </a:pPr>
            <a:endParaRPr lang="sv-SE" sz="2800" b="1" kern="100" dirty="0">
              <a:solidFill>
                <a:srgbClr val="0A3D1F"/>
              </a:solidFill>
              <a:effectLst/>
              <a:latin typeface="Europa-Bold" panose="02000000000000000000" pitchFamily="2" charset="77"/>
              <a:ea typeface="Aptos" panose="020B0004020202020204" pitchFamily="34" charset="0"/>
              <a:cs typeface="Times New Roman" panose="02020603050405020304" pitchFamily="18" charset="0"/>
            </a:endParaRPr>
          </a:p>
          <a:p>
            <a:pPr algn="ctr">
              <a:lnSpc>
                <a:spcPct val="107000"/>
              </a:lnSpc>
              <a:spcAft>
                <a:spcPts val="800"/>
              </a:spcAft>
            </a:pPr>
            <a:r>
              <a:rPr lang="sv-SE" sz="2800" b="1" kern="100" dirty="0">
                <a:solidFill>
                  <a:srgbClr val="0A3D1F"/>
                </a:solidFill>
                <a:effectLst/>
                <a:latin typeface="Europa-Bold" panose="02000000000000000000" pitchFamily="2" charset="77"/>
                <a:ea typeface="Aptos" panose="020B0004020202020204" pitchFamily="34" charset="0"/>
                <a:cs typeface="Times New Roman" panose="02020603050405020304" pitchFamily="18" charset="0"/>
              </a:rPr>
              <a:t>Normkritik</a:t>
            </a:r>
            <a:r>
              <a:rPr lang="sv-SE" sz="28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 = </a:t>
            </a:r>
          </a:p>
          <a:p>
            <a:pPr algn="ctr">
              <a:lnSpc>
                <a:spcPct val="107000"/>
              </a:lnSpc>
              <a:spcAft>
                <a:spcPts val="800"/>
              </a:spcAft>
            </a:pP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ett verktyg för att förstå varför ojämlikhet uppstår och hjälper oss skapa mer jämlika och inkluderande sammanhang.</a:t>
            </a:r>
          </a:p>
          <a:p>
            <a:pPr algn="ctr">
              <a:lnSpc>
                <a:spcPct val="107000"/>
              </a:lnSpc>
              <a:spcAft>
                <a:spcPts val="800"/>
              </a:spcAft>
            </a:pPr>
            <a:endPar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5" name="Ellips 4">
            <a:extLst>
              <a:ext uri="{FF2B5EF4-FFF2-40B4-BE49-F238E27FC236}">
                <a16:creationId xmlns:a16="http://schemas.microsoft.com/office/drawing/2014/main" id="{A0BFDAF7-FA5D-FB37-BA62-48920096FECE}"/>
              </a:ext>
            </a:extLst>
          </p:cNvPr>
          <p:cNvSpPr/>
          <p:nvPr/>
        </p:nvSpPr>
        <p:spPr>
          <a:xfrm>
            <a:off x="4883514" y="2409287"/>
            <a:ext cx="3008171" cy="3061911"/>
          </a:xfrm>
          <a:prstGeom prst="ellipse">
            <a:avLst/>
          </a:prstGeom>
          <a:solidFill>
            <a:srgbClr val="8DC18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8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t>Det handlar kortfattat om att: </a:t>
            </a:r>
          </a:p>
          <a:p>
            <a:pPr algn="ctr"/>
            <a:r>
              <a:rPr lang="sv-SE" sz="1800" b="1" kern="0" dirty="0">
                <a:solidFill>
                  <a:schemeClr val="tx1"/>
                </a:solidFill>
                <a:effectLst/>
                <a:latin typeface="Europa-Bold" panose="02000000000000000000" pitchFamily="2" charset="77"/>
                <a:ea typeface="Times New Roman" panose="02020603050405020304" pitchFamily="18" charset="0"/>
                <a:cs typeface="Times New Roman" panose="02020603050405020304" pitchFamily="18" charset="0"/>
              </a:rPr>
              <a:t>Upptäcka osynliga normer</a:t>
            </a:r>
            <a:r>
              <a:rPr lang="sv-SE" sz="1800" b="1" kern="0" dirty="0">
                <a:solidFill>
                  <a:schemeClr val="tx1"/>
                </a:solidFill>
                <a:latin typeface="Europa-Bold" panose="02000000000000000000" pitchFamily="2" charset="77"/>
                <a:ea typeface="Times New Roman" panose="02020603050405020304" pitchFamily="18" charset="0"/>
                <a:cs typeface="Times New Roman" panose="02020603050405020304" pitchFamily="18" charset="0"/>
              </a:rPr>
              <a:t>.</a:t>
            </a:r>
            <a:endParaRPr lang="sv-SE"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endParaRPr>
          </a:p>
        </p:txBody>
      </p:sp>
      <p:grpSp>
        <p:nvGrpSpPr>
          <p:cNvPr id="12" name="Grupp 11">
            <a:extLst>
              <a:ext uri="{FF2B5EF4-FFF2-40B4-BE49-F238E27FC236}">
                <a16:creationId xmlns:a16="http://schemas.microsoft.com/office/drawing/2014/main" id="{7B58DE3D-A8A8-35D3-4C54-E79BD8E08DE4}"/>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0" name="Grupp 19">
              <a:extLst>
                <a:ext uri="{FF2B5EF4-FFF2-40B4-BE49-F238E27FC236}">
                  <a16:creationId xmlns:a16="http://schemas.microsoft.com/office/drawing/2014/main" id="{2088B117-9D81-8524-D8E2-600725F36F18}"/>
                </a:ext>
              </a:extLst>
            </p:cNvPr>
            <p:cNvGrpSpPr/>
            <p:nvPr/>
          </p:nvGrpSpPr>
          <p:grpSpPr>
            <a:xfrm>
              <a:off x="0" y="0"/>
              <a:ext cx="12198153" cy="216000"/>
              <a:chOff x="-480372" y="897076"/>
              <a:chExt cx="12198153" cy="216000"/>
            </a:xfrm>
          </p:grpSpPr>
          <p:sp>
            <p:nvSpPr>
              <p:cNvPr id="22" name="Rektangel 21">
                <a:extLst>
                  <a:ext uri="{FF2B5EF4-FFF2-40B4-BE49-F238E27FC236}">
                    <a16:creationId xmlns:a16="http://schemas.microsoft.com/office/drawing/2014/main" id="{7024E5A3-484C-58C4-4DAC-5EFCAE965A15}"/>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22">
                <a:extLst>
                  <a:ext uri="{FF2B5EF4-FFF2-40B4-BE49-F238E27FC236}">
                    <a16:creationId xmlns:a16="http://schemas.microsoft.com/office/drawing/2014/main" id="{9102D42E-74F5-0BEA-F01D-4498E156CC48}"/>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658410FB-9FD7-7D0C-5F39-F3076D1567AB}"/>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9B6B441F-2372-C552-CA91-7C805157C0BB}"/>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6C020EF0-2008-21EB-AE43-AEE4DD1693F3}"/>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1" name="textruta 20">
              <a:extLst>
                <a:ext uri="{FF2B5EF4-FFF2-40B4-BE49-F238E27FC236}">
                  <a16:creationId xmlns:a16="http://schemas.microsoft.com/office/drawing/2014/main" id="{026E2DEF-E6F7-EA11-85A2-6D42044F4F3A}"/>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9" name="Ellips 8">
            <a:extLst>
              <a:ext uri="{FF2B5EF4-FFF2-40B4-BE49-F238E27FC236}">
                <a16:creationId xmlns:a16="http://schemas.microsoft.com/office/drawing/2014/main" id="{24762998-626A-7552-9151-FEBBEDA775D8}"/>
              </a:ext>
            </a:extLst>
          </p:cNvPr>
          <p:cNvSpPr/>
          <p:nvPr/>
        </p:nvSpPr>
        <p:spPr>
          <a:xfrm>
            <a:off x="8231321" y="2407382"/>
            <a:ext cx="3011911" cy="3065719"/>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2400" b="1" kern="100" dirty="0">
                <a:solidFill>
                  <a:schemeClr val="bg1"/>
                </a:solidFill>
                <a:effectLst/>
                <a:latin typeface="Europa-Bold" panose="02000000000000000000" pitchFamily="2" charset="77"/>
                <a:ea typeface="Aptos" panose="020B0004020202020204" pitchFamily="34" charset="0"/>
                <a:cs typeface="Times New Roman" panose="02020603050405020304" pitchFamily="18" charset="0"/>
              </a:rPr>
              <a:t>Reflektions-frågor</a:t>
            </a:r>
            <a:r>
              <a:rPr lang="sv-SE" sz="24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a:p>
            <a:pPr algn="ctr"/>
            <a:r>
              <a:rPr lang="sv-SE" dirty="0">
                <a:latin typeface="Europa-Regular" panose="02000000000000000000" pitchFamily="2" charset="77"/>
              </a:rPr>
              <a:t>Vem gynnas av normerna?</a:t>
            </a:r>
          </a:p>
          <a:p>
            <a:pPr algn="ctr"/>
            <a:r>
              <a:rPr lang="sv-SE" dirty="0">
                <a:latin typeface="Europa-Regular" panose="02000000000000000000" pitchFamily="2" charset="77"/>
              </a:rPr>
              <a:t>Vem osynliggörs av normerna?</a:t>
            </a:r>
            <a:r>
              <a:rPr lang="sv-SE" sz="1600" dirty="0">
                <a:latin typeface="Europa-Regular" panose="02000000000000000000" pitchFamily="2" charset="77"/>
              </a:rPr>
              <a:t> </a:t>
            </a: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27" name="textruta 26">
            <a:hlinkClick r:id="rId3" action="ppaction://hlinksldjump"/>
            <a:extLst>
              <a:ext uri="{FF2B5EF4-FFF2-40B4-BE49-F238E27FC236}">
                <a16:creationId xmlns:a16="http://schemas.microsoft.com/office/drawing/2014/main" id="{7703A527-C56F-8BFC-E211-41D67A4B5B07}"/>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76290589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2D265ED-2F1E-CCC6-21EB-4B9272ED3025}"/>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5D93666F-62EB-779E-D73D-5930A4FA698B}"/>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8" name="textruta 37">
            <a:extLst>
              <a:ext uri="{FF2B5EF4-FFF2-40B4-BE49-F238E27FC236}">
                <a16:creationId xmlns:a16="http://schemas.microsoft.com/office/drawing/2014/main" id="{402BC35E-DCA6-95A9-A09A-6443E3EC8331}"/>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3</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D51C98AB-F2A3-B636-0DD3-255D71ACF0B2}"/>
              </a:ext>
            </a:extLst>
          </p:cNvPr>
          <p:cNvSpPr txBox="1">
            <a:spLocks noGrp="1"/>
          </p:cNvSpPr>
          <p:nvPr>
            <p:ph type="title" idx="4294967295"/>
          </p:nvPr>
        </p:nvSpPr>
        <p:spPr>
          <a:xfrm>
            <a:off x="1547209" y="1433872"/>
            <a:ext cx="8734645"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Så formas våra normer   </a:t>
            </a:r>
          </a:p>
        </p:txBody>
      </p:sp>
      <p:grpSp>
        <p:nvGrpSpPr>
          <p:cNvPr id="27" name="Grupp 26">
            <a:extLst>
              <a:ext uri="{FF2B5EF4-FFF2-40B4-BE49-F238E27FC236}">
                <a16:creationId xmlns:a16="http://schemas.microsoft.com/office/drawing/2014/main" id="{9C3F5F57-81C1-1FC1-4C93-7CFF3179E611}"/>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8" name="Grupp 27">
              <a:extLst>
                <a:ext uri="{FF2B5EF4-FFF2-40B4-BE49-F238E27FC236}">
                  <a16:creationId xmlns:a16="http://schemas.microsoft.com/office/drawing/2014/main" id="{49E092FA-FBF0-61AC-FEB2-E8E6D98ED435}"/>
                </a:ext>
              </a:extLst>
            </p:cNvPr>
            <p:cNvGrpSpPr/>
            <p:nvPr/>
          </p:nvGrpSpPr>
          <p:grpSpPr>
            <a:xfrm>
              <a:off x="0" y="0"/>
              <a:ext cx="12198153" cy="216000"/>
              <a:chOff x="-480372" y="897076"/>
              <a:chExt cx="12198153" cy="216000"/>
            </a:xfrm>
          </p:grpSpPr>
          <p:sp>
            <p:nvSpPr>
              <p:cNvPr id="30" name="Rektangel 29">
                <a:extLst>
                  <a:ext uri="{FF2B5EF4-FFF2-40B4-BE49-F238E27FC236}">
                    <a16:creationId xmlns:a16="http://schemas.microsoft.com/office/drawing/2014/main" id="{727C9984-E5F2-2437-F6FB-8784257840F6}"/>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AA41B19F-5507-4C93-073A-5EE1F9F047CD}"/>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8FAB3604-27C1-64CB-EA35-AF928CBA1051}"/>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6AB7C88A-29CD-E173-AACF-2D6EF46020D5}"/>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38B8B975-FF42-7D47-6CF7-C473A2E5FB7D}"/>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9" name="textruta 28">
              <a:extLst>
                <a:ext uri="{FF2B5EF4-FFF2-40B4-BE49-F238E27FC236}">
                  <a16:creationId xmlns:a16="http://schemas.microsoft.com/office/drawing/2014/main" id="{3C3FD272-12CA-708E-8EF0-7E5A114BE3B6}"/>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5" name="textruta 4">
            <a:extLst>
              <a:ext uri="{FF2B5EF4-FFF2-40B4-BE49-F238E27FC236}">
                <a16:creationId xmlns:a16="http://schemas.microsoft.com/office/drawing/2014/main" id="{592C3DAE-16AF-5065-1C74-984FDD175E5F}"/>
              </a:ext>
            </a:extLst>
          </p:cNvPr>
          <p:cNvSpPr txBox="1"/>
          <p:nvPr/>
        </p:nvSpPr>
        <p:spPr>
          <a:xfrm>
            <a:off x="1547209" y="2400845"/>
            <a:ext cx="9282155" cy="3021853"/>
          </a:xfrm>
          <a:prstGeom prst="rect">
            <a:avLst/>
          </a:prstGeom>
          <a:noFill/>
        </p:spPr>
        <p:txBody>
          <a:bodyPr wrap="square" rtlCol="0">
            <a:spAutoFit/>
          </a:bodyPr>
          <a:lstStyle/>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Normer och </a:t>
            </a:r>
            <a:r>
              <a:rPr lang="sv-SE" sz="2200" kern="100" dirty="0" err="1">
                <a:effectLst/>
                <a:latin typeface="Europa-Regular" panose="02000000000000000000" pitchFamily="2" charset="77"/>
                <a:ea typeface="Aptos" panose="020B0004020202020204" pitchFamily="34" charset="0"/>
                <a:cs typeface="Times New Roman" panose="02020603050405020304" pitchFamily="18" charset="0"/>
              </a:rPr>
              <a:t>aerpiemaahtoe</a:t>
            </a: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 är nära sammankopplade.</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err="1">
                <a:effectLst/>
                <a:latin typeface="Europa-Regular" panose="02000000000000000000" pitchFamily="2" charset="77"/>
                <a:ea typeface="Aptos" panose="020B0004020202020204" pitchFamily="34" charset="0"/>
                <a:cs typeface="Times New Roman" panose="02020603050405020304" pitchFamily="18" charset="0"/>
              </a:rPr>
              <a:t>Aerpiemaahtoe</a:t>
            </a: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 = traditionell samisk kunskap,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överförd genom generationer.</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Formar samiska normer, attityder, ideal och värderingar. </a:t>
            </a:r>
          </a:p>
          <a:p>
            <a:pPr marL="34290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Vi tillhör flera grupper med olika normer såsom familj- generations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och geografisk tillhörighet.</a:t>
            </a:r>
          </a:p>
          <a:p>
            <a:pPr marL="34290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Vi kan ha flera kulturella normer samtidigt, såsom samiska och svenska. </a:t>
            </a:r>
          </a:p>
        </p:txBody>
      </p:sp>
      <p:sp>
        <p:nvSpPr>
          <p:cNvPr id="37" name="textruta 36">
            <a:hlinkClick r:id="rId3" action="ppaction://hlinksldjump"/>
            <a:extLst>
              <a:ext uri="{FF2B5EF4-FFF2-40B4-BE49-F238E27FC236}">
                <a16:creationId xmlns:a16="http://schemas.microsoft.com/office/drawing/2014/main" id="{A1F3695B-4A1C-4FB1-CC52-CE90264C6912}"/>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84515503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D2B0FC-6CA9-8380-741A-11B2534C4982}"/>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D8078EC7-5D93-B44A-E179-BFF6A75C074B}"/>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5" name="Ellips 4">
            <a:extLst>
              <a:ext uri="{FF2B5EF4-FFF2-40B4-BE49-F238E27FC236}">
                <a16:creationId xmlns:a16="http://schemas.microsoft.com/office/drawing/2014/main" id="{0D4A9D9B-1F1F-27CB-D849-106DD03B5A08}"/>
              </a:ext>
              <a:ext uri="{C183D7F6-B498-43B3-948B-1728B52AA6E4}">
                <adec:decorative xmlns:adec="http://schemas.microsoft.com/office/drawing/2017/decorative" val="1"/>
              </a:ext>
            </a:extLst>
          </p:cNvPr>
          <p:cNvSpPr/>
          <p:nvPr/>
        </p:nvSpPr>
        <p:spPr>
          <a:xfrm>
            <a:off x="2478575" y="-349319"/>
            <a:ext cx="7636698" cy="7773129"/>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28" name="textruta 27">
            <a:extLst>
              <a:ext uri="{FF2B5EF4-FFF2-40B4-BE49-F238E27FC236}">
                <a16:creationId xmlns:a16="http://schemas.microsoft.com/office/drawing/2014/main" id="{084264A8-945D-517F-A429-8AD4BD1E575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4</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6A95A425-9713-7B69-40CD-577D80C9D75A}"/>
              </a:ext>
            </a:extLst>
          </p:cNvPr>
          <p:cNvSpPr txBox="1">
            <a:spLocks noGrp="1"/>
          </p:cNvSpPr>
          <p:nvPr>
            <p:ph type="title" idx="4294967295"/>
          </p:nvPr>
        </p:nvSpPr>
        <p:spPr>
          <a:xfrm>
            <a:off x="3425943" y="1639518"/>
            <a:ext cx="5923313" cy="120032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EXEMPEL </a:t>
            </a:r>
            <a:b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br>
            <a:r>
              <a:rPr kumimoji="0" lang="sv-SE" sz="36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Könsnormer </a:t>
            </a:r>
            <a:endParaRPr kumimoji="0" lang="sv-SE" sz="3600" b="1" i="0" u="none" strike="noStrike" kern="1200" cap="none" spc="0" normalizeH="0" baseline="0" noProof="0" dirty="0">
              <a:ln>
                <a:noFill/>
              </a:ln>
              <a:solidFill>
                <a:srgbClr val="0A3D1F"/>
              </a:solidFill>
              <a:effectLst/>
              <a:uLnTx/>
              <a:uFillTx/>
              <a:latin typeface="Europa-Bold" panose="02000000000000000000" pitchFamily="2" charset="77"/>
              <a:ea typeface="+mn-ea"/>
              <a:cs typeface="+mn-cs"/>
            </a:endParaRPr>
          </a:p>
        </p:txBody>
      </p:sp>
      <p:sp>
        <p:nvSpPr>
          <p:cNvPr id="4" name="textruta 3">
            <a:extLst>
              <a:ext uri="{FF2B5EF4-FFF2-40B4-BE49-F238E27FC236}">
                <a16:creationId xmlns:a16="http://schemas.microsoft.com/office/drawing/2014/main" id="{A307A8D0-E871-2966-D134-DB3D5C1416D7}"/>
              </a:ext>
            </a:extLst>
          </p:cNvPr>
          <p:cNvSpPr txBox="1"/>
          <p:nvPr/>
        </p:nvSpPr>
        <p:spPr>
          <a:xfrm>
            <a:off x="3352959" y="2984697"/>
            <a:ext cx="5923313" cy="1886927"/>
          </a:xfrm>
          <a:prstGeom prst="rect">
            <a:avLst/>
          </a:prstGeom>
          <a:noFill/>
        </p:spPr>
        <p:txBody>
          <a:bodyPr wrap="square" rtlCol="0">
            <a:spAutoFit/>
          </a:bodyPr>
          <a:lstStyle/>
          <a:p>
            <a:pPr lvl="0" algn="ctr">
              <a:lnSpc>
                <a:spcPct val="107000"/>
              </a:lnSpc>
              <a:spcAft>
                <a:spcPts val="800"/>
              </a:spcAft>
              <a:buSzPts val="1000"/>
              <a:tabLst>
                <a:tab pos="457200" algn="l"/>
              </a:tabLst>
            </a:pPr>
            <a:r>
              <a:rPr lang="sv-SE" sz="2200" i="1" kern="100" dirty="0">
                <a:effectLst/>
                <a:latin typeface="Europa-Regular" panose="02000000000000000000" pitchFamily="2" charset="77"/>
                <a:ea typeface="Aptos" panose="020B0004020202020204" pitchFamily="34" charset="0"/>
                <a:cs typeface="Times New Roman" panose="02020603050405020304" pitchFamily="18" charset="0"/>
              </a:rPr>
              <a:t>Den samiska mannen förväntas bland annat ofta vara självständig, uthållig, klara sig själv och inte prata om känslor. Den samiska kvinnan förväntas bland annat ofta vara stark, värna om familj och släkt, var ihärdig och inte klaga. </a:t>
            </a:r>
          </a:p>
        </p:txBody>
      </p:sp>
      <p:grpSp>
        <p:nvGrpSpPr>
          <p:cNvPr id="11" name="Grupp 10">
            <a:extLst>
              <a:ext uri="{FF2B5EF4-FFF2-40B4-BE49-F238E27FC236}">
                <a16:creationId xmlns:a16="http://schemas.microsoft.com/office/drawing/2014/main" id="{ACEFAFF2-17EB-7675-30C4-EE0606D84047}"/>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14" name="Grupp 13">
              <a:extLst>
                <a:ext uri="{FF2B5EF4-FFF2-40B4-BE49-F238E27FC236}">
                  <a16:creationId xmlns:a16="http://schemas.microsoft.com/office/drawing/2014/main" id="{2F3CCB54-7381-FB4E-E04C-A1B46C3CB052}"/>
                </a:ext>
              </a:extLst>
            </p:cNvPr>
            <p:cNvGrpSpPr/>
            <p:nvPr/>
          </p:nvGrpSpPr>
          <p:grpSpPr>
            <a:xfrm>
              <a:off x="0" y="0"/>
              <a:ext cx="12198153" cy="216000"/>
              <a:chOff x="-480372" y="897076"/>
              <a:chExt cx="12198153" cy="216000"/>
            </a:xfrm>
          </p:grpSpPr>
          <p:sp>
            <p:nvSpPr>
              <p:cNvPr id="21" name="Rektangel 20">
                <a:extLst>
                  <a:ext uri="{FF2B5EF4-FFF2-40B4-BE49-F238E27FC236}">
                    <a16:creationId xmlns:a16="http://schemas.microsoft.com/office/drawing/2014/main" id="{25548E2C-30B0-4276-E280-DC3266D88F2C}"/>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21">
                <a:extLst>
                  <a:ext uri="{FF2B5EF4-FFF2-40B4-BE49-F238E27FC236}">
                    <a16:creationId xmlns:a16="http://schemas.microsoft.com/office/drawing/2014/main" id="{F75DB3AE-D714-73F3-B050-75EC52D6D1C7}"/>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22">
                <a:extLst>
                  <a:ext uri="{FF2B5EF4-FFF2-40B4-BE49-F238E27FC236}">
                    <a16:creationId xmlns:a16="http://schemas.microsoft.com/office/drawing/2014/main" id="{1499169B-EA98-345F-6EBC-3483E9651B1F}"/>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E927D627-7F27-269A-3E12-E5A440BC5FB9}"/>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F1F01278-9C64-34F1-87D0-964061AAFCA4}"/>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0" name="textruta 19">
              <a:extLst>
                <a:ext uri="{FF2B5EF4-FFF2-40B4-BE49-F238E27FC236}">
                  <a16:creationId xmlns:a16="http://schemas.microsoft.com/office/drawing/2014/main" id="{4A35E4C4-1887-D6F1-2B43-2F86C2357A38}"/>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27" name="textruta 26">
            <a:hlinkClick r:id="rId3" action="ppaction://hlinksldjump"/>
            <a:extLst>
              <a:ext uri="{FF2B5EF4-FFF2-40B4-BE49-F238E27FC236}">
                <a16:creationId xmlns:a16="http://schemas.microsoft.com/office/drawing/2014/main" id="{7CA9C5DA-04D9-93C0-9021-F902BC8671B5}"/>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pic>
        <p:nvPicPr>
          <p:cNvPr id="29" name="Bildobjekt 28">
            <a:extLst>
              <a:ext uri="{FF2B5EF4-FFF2-40B4-BE49-F238E27FC236}">
                <a16:creationId xmlns:a16="http://schemas.microsoft.com/office/drawing/2014/main" id="{BB47B142-4928-C8AD-4057-FE8C6B98761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873717" y="886683"/>
            <a:ext cx="7772400" cy="519984"/>
          </a:xfrm>
          <a:prstGeom prst="rect">
            <a:avLst/>
          </a:prstGeom>
        </p:spPr>
      </p:pic>
      <p:pic>
        <p:nvPicPr>
          <p:cNvPr id="30" name="Bildobjekt 29">
            <a:extLst>
              <a:ext uri="{FF2B5EF4-FFF2-40B4-BE49-F238E27FC236}">
                <a16:creationId xmlns:a16="http://schemas.microsoft.com/office/drawing/2014/main" id="{75F49E82-87DB-035F-3A12-E18652A7B9F6}"/>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2556560" y="5781862"/>
            <a:ext cx="7772400" cy="519984"/>
          </a:xfrm>
          <a:prstGeom prst="rect">
            <a:avLst/>
          </a:prstGeom>
        </p:spPr>
      </p:pic>
    </p:spTree>
    <p:extLst>
      <p:ext uri="{BB962C8B-B14F-4D97-AF65-F5344CB8AC3E}">
        <p14:creationId xmlns:p14="http://schemas.microsoft.com/office/powerpoint/2010/main" val="33828991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AF09AB-224B-5E7A-2027-A91B6E0446C6}"/>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8B36740D-9D7F-CB9E-C360-B40EAB8A6DC1}"/>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18" name="textruta 17">
            <a:extLst>
              <a:ext uri="{FF2B5EF4-FFF2-40B4-BE49-F238E27FC236}">
                <a16:creationId xmlns:a16="http://schemas.microsoft.com/office/drawing/2014/main" id="{0150B594-9E32-F74B-8C5F-549E77430B83}"/>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5/6</a:t>
            </a:r>
            <a:endParaRPr lang="sv-SE" dirty="0">
              <a:latin typeface="Europa-Regular" panose="02000000000000000000" pitchFamily="2" charset="77"/>
            </a:endParaRPr>
          </a:p>
        </p:txBody>
      </p:sp>
      <p:sp>
        <p:nvSpPr>
          <p:cNvPr id="7" name="Rektangel 6">
            <a:extLst>
              <a:ext uri="{FF2B5EF4-FFF2-40B4-BE49-F238E27FC236}">
                <a16:creationId xmlns:a16="http://schemas.microsoft.com/office/drawing/2014/main" id="{55F965D5-32F7-4B5C-2F11-0BE0F2848771}"/>
              </a:ext>
            </a:extLst>
          </p:cNvPr>
          <p:cNvSpPr/>
          <p:nvPr/>
        </p:nvSpPr>
        <p:spPr>
          <a:xfrm>
            <a:off x="1597294" y="1025979"/>
            <a:ext cx="3218546" cy="557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REFLEKTIONSÖVNING</a:t>
            </a:r>
            <a:endParaRPr lang="sv-SE" b="1" dirty="0">
              <a:solidFill>
                <a:srgbClr val="0A3D1F"/>
              </a:solidFill>
              <a:latin typeface="Sen" pitchFamily="2" charset="0"/>
            </a:endParaRPr>
          </a:p>
        </p:txBody>
      </p:sp>
      <p:sp>
        <p:nvSpPr>
          <p:cNvPr id="2" name="Rubrik 1">
            <a:extLst>
              <a:ext uri="{FF2B5EF4-FFF2-40B4-BE49-F238E27FC236}">
                <a16:creationId xmlns:a16="http://schemas.microsoft.com/office/drawing/2014/main" id="{660ABC55-291F-83FC-5787-CCE0C02E05E1}"/>
              </a:ext>
            </a:extLst>
          </p:cNvPr>
          <p:cNvSpPr txBox="1">
            <a:spLocks noGrp="1"/>
          </p:cNvSpPr>
          <p:nvPr>
            <p:ph type="title" idx="4294967295"/>
          </p:nvPr>
        </p:nvSpPr>
        <p:spPr>
          <a:xfrm>
            <a:off x="1244391" y="1807767"/>
            <a:ext cx="8793623"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Vem är jag bland normerna? </a:t>
            </a:r>
          </a:p>
        </p:txBody>
      </p:sp>
      <p:sp>
        <p:nvSpPr>
          <p:cNvPr id="10" name="textruta 9">
            <a:extLst>
              <a:ext uri="{FF2B5EF4-FFF2-40B4-BE49-F238E27FC236}">
                <a16:creationId xmlns:a16="http://schemas.microsoft.com/office/drawing/2014/main" id="{8866FF91-6D95-DA76-43A6-B648EF761606}"/>
              </a:ext>
            </a:extLst>
          </p:cNvPr>
          <p:cNvSpPr txBox="1"/>
          <p:nvPr/>
        </p:nvSpPr>
        <p:spPr>
          <a:xfrm>
            <a:off x="1155652" y="2896995"/>
            <a:ext cx="5025868" cy="532005"/>
          </a:xfrm>
          <a:prstGeom prst="rect">
            <a:avLst/>
          </a:prstGeom>
          <a:noFill/>
        </p:spPr>
        <p:txBody>
          <a:bodyPr wrap="square" rtlCol="0">
            <a:spAutoFit/>
          </a:bodyPr>
          <a:lstStyle/>
          <a:p>
            <a:pPr lvl="0" algn="ctr">
              <a:lnSpc>
                <a:spcPct val="107000"/>
              </a:lnSpc>
              <a:spcAft>
                <a:spcPts val="800"/>
              </a:spcAft>
              <a:buSzPts val="1000"/>
              <a:tabLst>
                <a:tab pos="457200" algn="l"/>
              </a:tabLst>
            </a:pPr>
            <a:r>
              <a:rPr lang="sv-SE" sz="2400" b="1" kern="0" dirty="0">
                <a:effectLst/>
                <a:latin typeface="Europa-Bold" panose="02000000000000000000" pitchFamily="2" charset="77"/>
                <a:ea typeface="Times New Roman" panose="02020603050405020304" pitchFamily="18" charset="0"/>
                <a:cs typeface="Times New Roman" panose="02020603050405020304" pitchFamily="18" charset="0"/>
              </a:rPr>
              <a:t>Ställ dig frågorna</a:t>
            </a:r>
            <a:r>
              <a:rPr lang="sv-SE" sz="2800" b="1" dirty="0">
                <a:effectLst/>
                <a:latin typeface="Europa-Bold" panose="02000000000000000000" pitchFamily="2" charset="77"/>
              </a:rPr>
              <a:t> </a:t>
            </a:r>
            <a:endParaRPr lang="sv-SE" sz="3600" b="1" kern="100" dirty="0">
              <a:effectLst/>
              <a:latin typeface="Europa-Bold" panose="02000000000000000000" pitchFamily="2" charset="77"/>
              <a:ea typeface="Aptos" panose="020B0004020202020204" pitchFamily="34" charset="0"/>
              <a:cs typeface="Times New Roman" panose="02020603050405020304" pitchFamily="18" charset="0"/>
            </a:endParaRPr>
          </a:p>
        </p:txBody>
      </p:sp>
      <p:sp>
        <p:nvSpPr>
          <p:cNvPr id="9" name="Ellips 8">
            <a:extLst>
              <a:ext uri="{FF2B5EF4-FFF2-40B4-BE49-F238E27FC236}">
                <a16:creationId xmlns:a16="http://schemas.microsoft.com/office/drawing/2014/main" id="{85B11D7A-6AA1-9899-A982-100CFE42F407}"/>
              </a:ext>
            </a:extLst>
          </p:cNvPr>
          <p:cNvSpPr/>
          <p:nvPr/>
        </p:nvSpPr>
        <p:spPr>
          <a:xfrm>
            <a:off x="1026284" y="3550906"/>
            <a:ext cx="2537062" cy="2582387"/>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lvl="0" algn="ctr">
              <a:spcAft>
                <a:spcPts val="800"/>
              </a:spcAft>
              <a:buSzPts val="1000"/>
              <a:tabLst>
                <a:tab pos="228600" algn="l"/>
              </a:tabLst>
            </a:pPr>
            <a:r>
              <a:rPr lang="sv-SE" sz="1800" kern="0" dirty="0">
                <a:effectLst/>
                <a:latin typeface="Europa-Bold" panose="02000000000000000000" pitchFamily="2" charset="77"/>
                <a:ea typeface="Times New Roman" panose="02020603050405020304" pitchFamily="18" charset="0"/>
                <a:cs typeface="Times New Roman" panose="02020603050405020304" pitchFamily="18" charset="0"/>
              </a:rPr>
              <a:t>Vilka normer är jag en del av? </a:t>
            </a:r>
            <a:endParaRPr lang="sv-SE" sz="1800" kern="100" dirty="0">
              <a:effectLst/>
              <a:latin typeface="Europa-Bold" panose="02000000000000000000" pitchFamily="2" charset="77"/>
              <a:ea typeface="Aptos" panose="020B0004020202020204" pitchFamily="34" charset="0"/>
              <a:cs typeface="Times New Roman" panose="02020603050405020304" pitchFamily="18" charset="0"/>
            </a:endParaRPr>
          </a:p>
        </p:txBody>
      </p:sp>
      <p:sp>
        <p:nvSpPr>
          <p:cNvPr id="5" name="Ellips 4">
            <a:extLst>
              <a:ext uri="{FF2B5EF4-FFF2-40B4-BE49-F238E27FC236}">
                <a16:creationId xmlns:a16="http://schemas.microsoft.com/office/drawing/2014/main" id="{F8C519CB-7CC0-14B0-39EB-AB5FCE0399E2}"/>
              </a:ext>
            </a:extLst>
          </p:cNvPr>
          <p:cNvSpPr/>
          <p:nvPr/>
        </p:nvSpPr>
        <p:spPr>
          <a:xfrm>
            <a:off x="3803634" y="3550906"/>
            <a:ext cx="2537062" cy="2582387"/>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1800" dirty="0">
                <a:solidFill>
                  <a:srgbClr val="0A3D1F"/>
                </a:solidFill>
                <a:effectLst/>
                <a:latin typeface="Europa-Bold" panose="02000000000000000000" pitchFamily="2" charset="77"/>
                <a:ea typeface="Garamond" panose="02020404030301010803" pitchFamily="18" charset="0"/>
                <a:cs typeface="Garamond" panose="02020404030301010803" pitchFamily="18" charset="0"/>
              </a:rPr>
              <a:t>Vilka fördelar får jag som en del av normen?</a:t>
            </a:r>
          </a:p>
        </p:txBody>
      </p:sp>
      <p:sp>
        <p:nvSpPr>
          <p:cNvPr id="16" name="Ellips 15">
            <a:extLst>
              <a:ext uri="{FF2B5EF4-FFF2-40B4-BE49-F238E27FC236}">
                <a16:creationId xmlns:a16="http://schemas.microsoft.com/office/drawing/2014/main" id="{1D00ACCC-42B1-F4E9-FDB8-EE260FD743CF}"/>
              </a:ext>
              <a:ext uri="{C183D7F6-B498-43B3-948B-1728B52AA6E4}">
                <adec:decorative xmlns:adec="http://schemas.microsoft.com/office/drawing/2017/decorative" val="1"/>
              </a:ext>
            </a:extLst>
          </p:cNvPr>
          <p:cNvSpPr/>
          <p:nvPr/>
        </p:nvSpPr>
        <p:spPr>
          <a:xfrm>
            <a:off x="6821272" y="2495605"/>
            <a:ext cx="5849656" cy="5954161"/>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EFF7EF"/>
              </a:solidFill>
            </a:endParaRPr>
          </a:p>
        </p:txBody>
      </p:sp>
      <p:sp>
        <p:nvSpPr>
          <p:cNvPr id="12" name="Rektangel 11">
            <a:extLst>
              <a:ext uri="{FF2B5EF4-FFF2-40B4-BE49-F238E27FC236}">
                <a16:creationId xmlns:a16="http://schemas.microsoft.com/office/drawing/2014/main" id="{AE0E859C-7FA9-8EA7-10B3-DACACACDBB4F}"/>
              </a:ext>
            </a:extLst>
          </p:cNvPr>
          <p:cNvSpPr/>
          <p:nvPr/>
        </p:nvSpPr>
        <p:spPr>
          <a:xfrm>
            <a:off x="7772944" y="3376773"/>
            <a:ext cx="3923162" cy="2581154"/>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spcAft>
                <a:spcPts val="800"/>
              </a:spcAft>
            </a:pPr>
            <a:r>
              <a:rPr lang="sv-SE" sz="2800" b="1" kern="100" dirty="0">
                <a:solidFill>
                  <a:srgbClr val="0A3D1F"/>
                </a:solidFill>
                <a:effectLst/>
                <a:latin typeface="Sen" pitchFamily="2" charset="0"/>
                <a:ea typeface="Aptos" panose="020B0004020202020204" pitchFamily="34" charset="0"/>
                <a:cs typeface="Times New Roman" panose="02020603050405020304" pitchFamily="18" charset="0"/>
              </a:rPr>
              <a:t>EXEMPEL</a:t>
            </a:r>
            <a:endParaRPr lang="sv-SE" sz="28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endParaRPr>
          </a:p>
          <a:p>
            <a:pPr algn="ctr">
              <a:lnSpc>
                <a:spcPct val="107000"/>
              </a:lnSpc>
              <a:spcAft>
                <a:spcPts val="800"/>
              </a:spcAft>
            </a:pPr>
            <a:r>
              <a:rPr lang="sv-SE"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Jag kan prata flytande samiska och </a:t>
            </a:r>
            <a:br>
              <a:rPr lang="sv-SE"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det ger mig fördelar i mina relationer inom samiska gemenskapen eftersom det öppnar upp fler möjligheter att delta aktivt i gemensamma kulturella och traditionella aktiviteter.</a:t>
            </a:r>
            <a:endParaRPr lang="sv-SE" kern="100" dirty="0">
              <a:solidFill>
                <a:srgbClr val="0A3D1F"/>
              </a:solidFill>
              <a:latin typeface="Europa-Regular" panose="02000000000000000000" pitchFamily="2" charset="77"/>
              <a:ea typeface="Aptos" panose="020B0004020202020204" pitchFamily="34" charset="0"/>
              <a:cs typeface="Times New Roman" panose="02020603050405020304" pitchFamily="18" charset="0"/>
            </a:endParaRPr>
          </a:p>
        </p:txBody>
      </p:sp>
      <p:grpSp>
        <p:nvGrpSpPr>
          <p:cNvPr id="24" name="Grupp 23">
            <a:extLst>
              <a:ext uri="{FF2B5EF4-FFF2-40B4-BE49-F238E27FC236}">
                <a16:creationId xmlns:a16="http://schemas.microsoft.com/office/drawing/2014/main" id="{9052F591-769D-C066-0D5F-ACDDBC8C27B6}"/>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5" name="Grupp 24">
              <a:extLst>
                <a:ext uri="{FF2B5EF4-FFF2-40B4-BE49-F238E27FC236}">
                  <a16:creationId xmlns:a16="http://schemas.microsoft.com/office/drawing/2014/main" id="{318AFFD8-89BF-04DC-DBE3-3FBB7A863628}"/>
                </a:ext>
              </a:extLst>
            </p:cNvPr>
            <p:cNvGrpSpPr/>
            <p:nvPr/>
          </p:nvGrpSpPr>
          <p:grpSpPr>
            <a:xfrm>
              <a:off x="0" y="0"/>
              <a:ext cx="12198153" cy="216000"/>
              <a:chOff x="-480372" y="897076"/>
              <a:chExt cx="12198153" cy="216000"/>
            </a:xfrm>
          </p:grpSpPr>
          <p:sp>
            <p:nvSpPr>
              <p:cNvPr id="27" name="Rektangel 26">
                <a:extLst>
                  <a:ext uri="{FF2B5EF4-FFF2-40B4-BE49-F238E27FC236}">
                    <a16:creationId xmlns:a16="http://schemas.microsoft.com/office/drawing/2014/main" id="{9DF2347A-7CAA-ED1C-80D3-FEE04A560725}"/>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8A2D48C4-6BC3-503B-979B-4063105BCAEF}"/>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28">
                <a:extLst>
                  <a:ext uri="{FF2B5EF4-FFF2-40B4-BE49-F238E27FC236}">
                    <a16:creationId xmlns:a16="http://schemas.microsoft.com/office/drawing/2014/main" id="{227922D1-A448-5BB4-9ABF-DA887C53496D}"/>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7D79C159-FFBD-644D-5054-78467A5A0C48}"/>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130BEBC9-2065-B7D3-B45E-BF0797ED3614}"/>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6" name="textruta 25">
              <a:extLst>
                <a:ext uri="{FF2B5EF4-FFF2-40B4-BE49-F238E27FC236}">
                  <a16:creationId xmlns:a16="http://schemas.microsoft.com/office/drawing/2014/main" id="{9F0E216A-90FC-BB45-E910-235E785BE866}"/>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pic>
        <p:nvPicPr>
          <p:cNvPr id="8" name="Bildobjekt 7">
            <a:extLst>
              <a:ext uri="{FF2B5EF4-FFF2-40B4-BE49-F238E27FC236}">
                <a16:creationId xmlns:a16="http://schemas.microsoft.com/office/drawing/2014/main" id="{506B327A-C6F1-44AC-10A6-92464460753C}"/>
              </a:ext>
              <a:ext uri="{C183D7F6-B498-43B3-948B-1728B52AA6E4}">
                <adec:decorative xmlns:adec="http://schemas.microsoft.com/office/drawing/2017/decorative" val="1"/>
              </a:ext>
            </a:extLst>
          </p:cNvPr>
          <p:cNvPicPr>
            <a:picLocks noChangeAspect="1"/>
          </p:cNvPicPr>
          <p:nvPr/>
        </p:nvPicPr>
        <p:blipFill>
          <a:blip r:embed="rId3"/>
          <a:srcRect l="41522" t="15825" r="44531" b="69111"/>
          <a:stretch/>
        </p:blipFill>
        <p:spPr>
          <a:xfrm>
            <a:off x="1335832" y="1025978"/>
            <a:ext cx="343561" cy="557221"/>
          </a:xfrm>
          <a:prstGeom prst="rect">
            <a:avLst/>
          </a:prstGeom>
        </p:spPr>
      </p:pic>
      <p:sp>
        <p:nvSpPr>
          <p:cNvPr id="17" name="textruta 16">
            <a:hlinkClick r:id="rId4" action="ppaction://hlinksldjump"/>
            <a:extLst>
              <a:ext uri="{FF2B5EF4-FFF2-40B4-BE49-F238E27FC236}">
                <a16:creationId xmlns:a16="http://schemas.microsoft.com/office/drawing/2014/main" id="{E07CFF14-E463-7388-EFD3-B098664BFA4B}"/>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40483538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AFC5AC8-2B87-886E-931C-A46ECACF5214}"/>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34C06CE8-76FC-43A8-E461-6A4338803493}"/>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52" name="textruta 51">
            <a:extLst>
              <a:ext uri="{FF2B5EF4-FFF2-40B4-BE49-F238E27FC236}">
                <a16:creationId xmlns:a16="http://schemas.microsoft.com/office/drawing/2014/main" id="{8EAFFAE6-5502-F458-DD09-AC7DCA9E6604}"/>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6</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56" name="Rektangel 55">
            <a:extLst>
              <a:ext uri="{FF2B5EF4-FFF2-40B4-BE49-F238E27FC236}">
                <a16:creationId xmlns:a16="http://schemas.microsoft.com/office/drawing/2014/main" id="{C325DDBA-0574-126A-7D42-20E342EE582D}"/>
              </a:ext>
            </a:extLst>
          </p:cNvPr>
          <p:cNvSpPr/>
          <p:nvPr/>
        </p:nvSpPr>
        <p:spPr>
          <a:xfrm>
            <a:off x="1655169" y="1312823"/>
            <a:ext cx="925987" cy="557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TIPS</a:t>
            </a:r>
            <a:endParaRPr lang="sv-SE" b="1" dirty="0">
              <a:solidFill>
                <a:srgbClr val="0A3D1F"/>
              </a:solidFill>
              <a:latin typeface="Sen" pitchFamily="2" charset="0"/>
            </a:endParaRPr>
          </a:p>
        </p:txBody>
      </p:sp>
      <p:sp>
        <p:nvSpPr>
          <p:cNvPr id="2" name="Rubrik 1">
            <a:extLst>
              <a:ext uri="{FF2B5EF4-FFF2-40B4-BE49-F238E27FC236}">
                <a16:creationId xmlns:a16="http://schemas.microsoft.com/office/drawing/2014/main" id="{BAAD3BDD-727F-566B-CB98-F47164AC01EE}"/>
              </a:ext>
            </a:extLst>
          </p:cNvPr>
          <p:cNvSpPr txBox="1">
            <a:spLocks noGrp="1"/>
          </p:cNvSpPr>
          <p:nvPr>
            <p:ph type="title" idx="4294967295"/>
          </p:nvPr>
        </p:nvSpPr>
        <p:spPr>
          <a:xfrm>
            <a:off x="2731625" y="1222897"/>
            <a:ext cx="780520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Att arbeta normmedvetet  </a:t>
            </a:r>
          </a:p>
        </p:txBody>
      </p:sp>
      <p:sp>
        <p:nvSpPr>
          <p:cNvPr id="27" name="textruta 26">
            <a:hlinkClick r:id="rId3" action="ppaction://hlinksldjump"/>
            <a:extLst>
              <a:ext uri="{FF2B5EF4-FFF2-40B4-BE49-F238E27FC236}">
                <a16:creationId xmlns:a16="http://schemas.microsoft.com/office/drawing/2014/main" id="{35AAFE12-6BA6-48D3-DAA7-679ABF435FA3}"/>
              </a:ext>
            </a:extLst>
          </p:cNvPr>
          <p:cNvSpPr txBox="1"/>
          <p:nvPr/>
        </p:nvSpPr>
        <p:spPr>
          <a:xfrm>
            <a:off x="1060012" y="2204853"/>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Börja med dig själv </a:t>
            </a:r>
          </a:p>
          <a:p>
            <a:pPr>
              <a:spcAft>
                <a:spcPts val="68"/>
              </a:spcAft>
            </a:pPr>
            <a:r>
              <a:rPr lang="sv-SE" sz="1600" dirty="0">
                <a:effectLst/>
                <a:latin typeface="Europa-Regular" panose="02000000000000000000" pitchFamily="2" charset="77"/>
              </a:rPr>
              <a:t>Reflektera regelbundet över dina egna normer och föreställningar.</a:t>
            </a:r>
          </a:p>
          <a:p>
            <a:pPr>
              <a:spcAft>
                <a:spcPts val="68"/>
              </a:spcAft>
            </a:pPr>
            <a:endParaRPr lang="sv-SE" sz="1600" dirty="0">
              <a:effectLst/>
              <a:latin typeface="Europa-Regular" panose="02000000000000000000" pitchFamily="2" charset="77"/>
            </a:endParaRPr>
          </a:p>
        </p:txBody>
      </p:sp>
      <p:sp>
        <p:nvSpPr>
          <p:cNvPr id="34" name="textruta 33">
            <a:hlinkClick r:id="rId3" action="ppaction://hlinksldjump"/>
            <a:extLst>
              <a:ext uri="{FF2B5EF4-FFF2-40B4-BE49-F238E27FC236}">
                <a16:creationId xmlns:a16="http://schemas.microsoft.com/office/drawing/2014/main" id="{7B0DEAD6-94D0-1A2C-1EC8-5D1A398BD5A1}"/>
              </a:ext>
            </a:extLst>
          </p:cNvPr>
          <p:cNvSpPr txBox="1"/>
          <p:nvPr/>
        </p:nvSpPr>
        <p:spPr>
          <a:xfrm>
            <a:off x="4519615" y="2182824"/>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Lyssna aktivt </a:t>
            </a:r>
          </a:p>
          <a:p>
            <a:pPr>
              <a:spcAft>
                <a:spcPts val="68"/>
              </a:spcAft>
            </a:pPr>
            <a:r>
              <a:rPr lang="sv-SE" sz="1600" dirty="0">
                <a:effectLst/>
                <a:latin typeface="Europa-Regular" panose="02000000000000000000" pitchFamily="2" charset="77"/>
              </a:rPr>
              <a:t>Var öppen för andras erfarenheter – även de som bryter mot dina invanda normer. </a:t>
            </a:r>
          </a:p>
          <a:p>
            <a:pPr>
              <a:spcAft>
                <a:spcPts val="68"/>
              </a:spcAft>
            </a:pPr>
            <a:endParaRPr lang="sv-SE" sz="1600" dirty="0">
              <a:effectLst/>
              <a:latin typeface="Europa-Regular" panose="02000000000000000000" pitchFamily="2" charset="77"/>
            </a:endParaRPr>
          </a:p>
        </p:txBody>
      </p:sp>
      <p:sp>
        <p:nvSpPr>
          <p:cNvPr id="36" name="textruta 35">
            <a:hlinkClick r:id="rId3" action="ppaction://hlinksldjump"/>
            <a:extLst>
              <a:ext uri="{FF2B5EF4-FFF2-40B4-BE49-F238E27FC236}">
                <a16:creationId xmlns:a16="http://schemas.microsoft.com/office/drawing/2014/main" id="{2C38D384-3BC7-AB7F-E438-B5039CEC481C}"/>
              </a:ext>
            </a:extLst>
          </p:cNvPr>
          <p:cNvSpPr txBox="1"/>
          <p:nvPr/>
        </p:nvSpPr>
        <p:spPr>
          <a:xfrm>
            <a:off x="7977277" y="2182824"/>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Synliggör normer </a:t>
            </a:r>
          </a:p>
          <a:p>
            <a:pPr>
              <a:spcAft>
                <a:spcPts val="68"/>
              </a:spcAft>
            </a:pPr>
            <a:r>
              <a:rPr lang="sv-SE" sz="1600" dirty="0">
                <a:effectLst/>
                <a:latin typeface="Europa-Regular" panose="02000000000000000000" pitchFamily="2" charset="77"/>
              </a:rPr>
              <a:t>Sätt ord på de normer du ser i vardagen och i arbetet.</a:t>
            </a:r>
          </a:p>
          <a:p>
            <a:pPr>
              <a:spcAft>
                <a:spcPts val="68"/>
              </a:spcAft>
            </a:pPr>
            <a:endParaRPr lang="sv-SE" sz="1600" dirty="0">
              <a:effectLst/>
              <a:latin typeface="Europa-Regular" panose="02000000000000000000" pitchFamily="2" charset="77"/>
            </a:endParaRPr>
          </a:p>
        </p:txBody>
      </p:sp>
      <p:sp>
        <p:nvSpPr>
          <p:cNvPr id="35" name="textruta 34">
            <a:hlinkClick r:id="rId3" action="ppaction://hlinksldjump"/>
            <a:extLst>
              <a:ext uri="{FF2B5EF4-FFF2-40B4-BE49-F238E27FC236}">
                <a16:creationId xmlns:a16="http://schemas.microsoft.com/office/drawing/2014/main" id="{4F5328A4-66E9-D468-DFA4-A68B56CDCF25}"/>
              </a:ext>
            </a:extLst>
          </p:cNvPr>
          <p:cNvSpPr txBox="1"/>
          <p:nvPr/>
        </p:nvSpPr>
        <p:spPr>
          <a:xfrm>
            <a:off x="1060012" y="4185212"/>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Utmana vänligt </a:t>
            </a:r>
          </a:p>
          <a:p>
            <a:pPr>
              <a:spcAft>
                <a:spcPts val="68"/>
              </a:spcAft>
            </a:pPr>
            <a:r>
              <a:rPr lang="sv-SE" sz="1600" dirty="0">
                <a:effectLst/>
                <a:latin typeface="Europa-Regular" panose="02000000000000000000" pitchFamily="2" charset="77"/>
              </a:rPr>
              <a:t>Fråga varför vissa saker tas för givna och föreslå alternativ.</a:t>
            </a:r>
          </a:p>
          <a:p>
            <a:pPr>
              <a:spcAft>
                <a:spcPts val="68"/>
              </a:spcAft>
            </a:pPr>
            <a:endParaRPr lang="sv-SE" sz="1600" dirty="0">
              <a:effectLst/>
              <a:latin typeface="Europa-Regular" panose="02000000000000000000" pitchFamily="2" charset="77"/>
            </a:endParaRPr>
          </a:p>
        </p:txBody>
      </p:sp>
      <p:sp>
        <p:nvSpPr>
          <p:cNvPr id="38" name="textruta 37">
            <a:hlinkClick r:id="rId3" action="ppaction://hlinksldjump"/>
            <a:extLst>
              <a:ext uri="{FF2B5EF4-FFF2-40B4-BE49-F238E27FC236}">
                <a16:creationId xmlns:a16="http://schemas.microsoft.com/office/drawing/2014/main" id="{DD22E007-41EF-D762-D875-947D80685845}"/>
              </a:ext>
            </a:extLst>
          </p:cNvPr>
          <p:cNvSpPr txBox="1"/>
          <p:nvPr/>
        </p:nvSpPr>
        <p:spPr>
          <a:xfrm>
            <a:off x="4519615" y="4185212"/>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Skapa tryggare rum </a:t>
            </a:r>
          </a:p>
          <a:p>
            <a:pPr>
              <a:spcAft>
                <a:spcPts val="68"/>
              </a:spcAft>
            </a:pPr>
            <a:r>
              <a:rPr lang="sv-SE" sz="1600" dirty="0">
                <a:effectLst/>
                <a:latin typeface="Europa-Regular" panose="02000000000000000000" pitchFamily="2" charset="77"/>
              </a:rPr>
              <a:t>Uppmuntra olikheter och säkra att olika röster får höras. </a:t>
            </a:r>
          </a:p>
          <a:p>
            <a:pPr>
              <a:spcAft>
                <a:spcPts val="68"/>
              </a:spcAft>
            </a:pPr>
            <a:endParaRPr lang="sv-SE" sz="1600" dirty="0">
              <a:effectLst/>
              <a:latin typeface="Europa-Regular" panose="02000000000000000000" pitchFamily="2" charset="77"/>
            </a:endParaRPr>
          </a:p>
        </p:txBody>
      </p:sp>
      <p:sp>
        <p:nvSpPr>
          <p:cNvPr id="37" name="textruta 36">
            <a:hlinkClick r:id="rId3" action="ppaction://hlinksldjump"/>
            <a:extLst>
              <a:ext uri="{FF2B5EF4-FFF2-40B4-BE49-F238E27FC236}">
                <a16:creationId xmlns:a16="http://schemas.microsoft.com/office/drawing/2014/main" id="{29656B88-E89E-3A62-713C-4527A66ADA7A}"/>
              </a:ext>
            </a:extLst>
          </p:cNvPr>
          <p:cNvSpPr txBox="1"/>
          <p:nvPr/>
        </p:nvSpPr>
        <p:spPr>
          <a:xfrm>
            <a:off x="7977277" y="4185212"/>
            <a:ext cx="3261188" cy="1767844"/>
          </a:xfrm>
          <a:prstGeom prst="roundRect">
            <a:avLst/>
          </a:prstGeom>
          <a:solidFill>
            <a:srgbClr val="B5CA57"/>
          </a:solidFill>
        </p:spPr>
        <p:txBody>
          <a:bodyPr wrap="square" lIns="288000" tIns="180000" rIns="0" bIns="0" rtlCol="0">
            <a:noAutofit/>
          </a:bodyPr>
          <a:lstStyle/>
          <a:p>
            <a:pPr>
              <a:spcAft>
                <a:spcPts val="68"/>
              </a:spcAft>
            </a:pPr>
            <a:r>
              <a:rPr lang="sv-SE" sz="2000" b="1" dirty="0">
                <a:effectLst/>
                <a:latin typeface="Sen" pitchFamily="2" charset="0"/>
              </a:rPr>
              <a:t>Var långsiktig </a:t>
            </a:r>
          </a:p>
          <a:p>
            <a:pPr>
              <a:spcAft>
                <a:spcPts val="68"/>
              </a:spcAft>
            </a:pPr>
            <a:r>
              <a:rPr lang="sv-SE" sz="1600" dirty="0">
                <a:effectLst/>
                <a:latin typeface="Europa-Regular" panose="02000000000000000000" pitchFamily="2" charset="77"/>
              </a:rPr>
              <a:t>Normförändring tar tid – små steg är också viktiga framsteg. </a:t>
            </a:r>
          </a:p>
          <a:p>
            <a:pPr>
              <a:spcAft>
                <a:spcPts val="68"/>
              </a:spcAft>
            </a:pPr>
            <a:endParaRPr lang="sv-SE" sz="1600" dirty="0">
              <a:effectLst/>
              <a:latin typeface="Europa-Regular" panose="02000000000000000000" pitchFamily="2" charset="77"/>
            </a:endParaRPr>
          </a:p>
        </p:txBody>
      </p:sp>
      <p:grpSp>
        <p:nvGrpSpPr>
          <p:cNvPr id="42" name="Grupp 41">
            <a:extLst>
              <a:ext uri="{FF2B5EF4-FFF2-40B4-BE49-F238E27FC236}">
                <a16:creationId xmlns:a16="http://schemas.microsoft.com/office/drawing/2014/main" id="{98157DBD-7BE7-6B8E-3B1F-969A0AD60055}"/>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43" name="Grupp 42">
              <a:extLst>
                <a:ext uri="{FF2B5EF4-FFF2-40B4-BE49-F238E27FC236}">
                  <a16:creationId xmlns:a16="http://schemas.microsoft.com/office/drawing/2014/main" id="{A44189A6-49F4-9401-93EE-AA532691DBA2}"/>
                </a:ext>
              </a:extLst>
            </p:cNvPr>
            <p:cNvGrpSpPr/>
            <p:nvPr/>
          </p:nvGrpSpPr>
          <p:grpSpPr>
            <a:xfrm>
              <a:off x="0" y="0"/>
              <a:ext cx="12198153" cy="216000"/>
              <a:chOff x="-480372" y="897076"/>
              <a:chExt cx="12198153" cy="216000"/>
            </a:xfrm>
          </p:grpSpPr>
          <p:sp>
            <p:nvSpPr>
              <p:cNvPr id="45" name="Rektangel 44">
                <a:extLst>
                  <a:ext uri="{FF2B5EF4-FFF2-40B4-BE49-F238E27FC236}">
                    <a16:creationId xmlns:a16="http://schemas.microsoft.com/office/drawing/2014/main" id="{34B79919-19EF-B183-4221-9F823FC3C5BE}"/>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6" name="Rektangel 45">
                <a:extLst>
                  <a:ext uri="{FF2B5EF4-FFF2-40B4-BE49-F238E27FC236}">
                    <a16:creationId xmlns:a16="http://schemas.microsoft.com/office/drawing/2014/main" id="{9E1BB103-E0B5-5153-8E1C-86C5CB7EBED9}"/>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7" name="Rektangel 46">
                <a:extLst>
                  <a:ext uri="{FF2B5EF4-FFF2-40B4-BE49-F238E27FC236}">
                    <a16:creationId xmlns:a16="http://schemas.microsoft.com/office/drawing/2014/main" id="{266141E6-F2B7-1F57-5B43-6200619CB206}"/>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8" name="Rektangel 47">
                <a:extLst>
                  <a:ext uri="{FF2B5EF4-FFF2-40B4-BE49-F238E27FC236}">
                    <a16:creationId xmlns:a16="http://schemas.microsoft.com/office/drawing/2014/main" id="{FDF12B7C-961D-AB8D-CFF3-F6B45092C316}"/>
                  </a:ext>
                </a:extLst>
              </p:cNvPr>
              <p:cNvSpPr/>
              <p:nvPr/>
            </p:nvSpPr>
            <p:spPr>
              <a:xfrm>
                <a:off x="-480372" y="897076"/>
                <a:ext cx="1933200" cy="216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9" name="Rektangel 48">
                <a:extLst>
                  <a:ext uri="{FF2B5EF4-FFF2-40B4-BE49-F238E27FC236}">
                    <a16:creationId xmlns:a16="http://schemas.microsoft.com/office/drawing/2014/main" id="{2CD7188D-64F6-7A9C-FD81-98E3A949201C}"/>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44" name="textruta 43">
              <a:extLst>
                <a:ext uri="{FF2B5EF4-FFF2-40B4-BE49-F238E27FC236}">
                  <a16:creationId xmlns:a16="http://schemas.microsoft.com/office/drawing/2014/main" id="{30D7365C-21FD-FF40-851A-44000721B705}"/>
                </a:ext>
              </a:extLst>
            </p:cNvPr>
            <p:cNvSpPr txBox="1"/>
            <p:nvPr/>
          </p:nvSpPr>
          <p:spPr>
            <a:xfrm>
              <a:off x="1919948" y="0"/>
              <a:ext cx="2623930" cy="360850"/>
            </a:xfrm>
            <a:prstGeom prst="rect">
              <a:avLst/>
            </a:prstGeom>
            <a:solidFill>
              <a:srgbClr val="0A3D1F"/>
            </a:solidFill>
          </p:spPr>
          <p:txBody>
            <a:bodyPr wrap="square" lIns="36000" tIns="72000" rIns="36000" bIns="72000" rtlCol="0">
              <a:spAutoFit/>
            </a:bodyPr>
            <a:lstStyle/>
            <a:p>
              <a:pPr algn="ctr"/>
              <a:r>
                <a:rPr lang="sv-SE" sz="1400" dirty="0">
                  <a:solidFill>
                    <a:schemeClr val="bg1"/>
                  </a:solidFill>
                  <a:effectLst/>
                  <a:latin typeface="Europa-Bold" panose="02000000000000000000" pitchFamily="2" charset="77"/>
                </a:rPr>
                <a:t>Normide tsööpkedh</a:t>
              </a:r>
              <a:r>
                <a:rPr lang="sv-SE" sz="1200" dirty="0">
                  <a:solidFill>
                    <a:schemeClr val="bg1"/>
                  </a:solidFill>
                  <a:effectLst/>
                  <a:latin typeface="Europa-Bold" panose="02000000000000000000" pitchFamily="2" charset="77"/>
                </a:rPr>
                <a:t> </a:t>
              </a:r>
              <a:r>
                <a:rPr lang="sv-SE" sz="1100" dirty="0">
                  <a:solidFill>
                    <a:schemeClr val="bg1"/>
                  </a:solidFill>
                  <a:effectLst/>
                  <a:latin typeface="Europa-Bold" panose="02000000000000000000" pitchFamily="2" charset="77"/>
                </a:rPr>
                <a:t>Bryt normer </a:t>
              </a:r>
              <a:endParaRPr lang="sv-SE" sz="1200" dirty="0">
                <a:solidFill>
                  <a:schemeClr val="bg1"/>
                </a:solidFill>
                <a:effectLst/>
                <a:latin typeface="Europa-Bold" panose="02000000000000000000" pitchFamily="2" charset="77"/>
              </a:endParaRPr>
            </a:p>
          </p:txBody>
        </p:sp>
      </p:grpSp>
      <p:sp>
        <p:nvSpPr>
          <p:cNvPr id="50" name="textruta 49">
            <a:hlinkClick r:id="rId4" action="ppaction://hlinksldjump"/>
            <a:extLst>
              <a:ext uri="{FF2B5EF4-FFF2-40B4-BE49-F238E27FC236}">
                <a16:creationId xmlns:a16="http://schemas.microsoft.com/office/drawing/2014/main" id="{20040377-D240-77F9-30D8-BEED14DC7536}"/>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pic>
        <p:nvPicPr>
          <p:cNvPr id="57" name="Bildobjekt 56">
            <a:extLst>
              <a:ext uri="{FF2B5EF4-FFF2-40B4-BE49-F238E27FC236}">
                <a16:creationId xmlns:a16="http://schemas.microsoft.com/office/drawing/2014/main" id="{26E5CF71-DD65-3337-C0CC-8A905D8E0EDB}"/>
              </a:ext>
              <a:ext uri="{C183D7F6-B498-43B3-948B-1728B52AA6E4}">
                <adec:decorative xmlns:adec="http://schemas.microsoft.com/office/drawing/2017/decorative" val="1"/>
              </a:ext>
            </a:extLst>
          </p:cNvPr>
          <p:cNvPicPr>
            <a:picLocks noChangeAspect="1"/>
          </p:cNvPicPr>
          <p:nvPr/>
        </p:nvPicPr>
        <p:blipFill>
          <a:blip r:embed="rId5"/>
          <a:srcRect l="41522" t="15825" r="44531" b="69111"/>
          <a:stretch/>
        </p:blipFill>
        <p:spPr>
          <a:xfrm>
            <a:off x="1335832" y="1312822"/>
            <a:ext cx="343561" cy="557221"/>
          </a:xfrm>
          <a:prstGeom prst="rect">
            <a:avLst/>
          </a:prstGeom>
        </p:spPr>
      </p:pic>
    </p:spTree>
    <p:extLst>
      <p:ext uri="{BB962C8B-B14F-4D97-AF65-F5344CB8AC3E}">
        <p14:creationId xmlns:p14="http://schemas.microsoft.com/office/powerpoint/2010/main" val="32178490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870008-5933-2A1E-5074-55DEA13BED4B}"/>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D07248C0-6A30-1DB4-8CF2-B25A79CF4FD5}"/>
              </a:ext>
              <a:ext uri="{C183D7F6-B498-43B3-948B-1728B52AA6E4}">
                <adec:decorative xmlns:adec="http://schemas.microsoft.com/office/drawing/2017/decorative" val="1"/>
              </a:ext>
            </a:extLst>
          </p:cNvPr>
          <p:cNvSpPr/>
          <p:nvPr/>
        </p:nvSpPr>
        <p:spPr>
          <a:xfrm>
            <a:off x="0" y="0"/>
            <a:ext cx="7114479" cy="6858000"/>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7DC357CE-2F6A-CEBC-33E1-B9C7E1CC22D3}"/>
              </a:ext>
              <a:ext uri="{C183D7F6-B498-43B3-948B-1728B52AA6E4}">
                <adec:decorative xmlns:adec="http://schemas.microsoft.com/office/drawing/2017/decorative" val="1"/>
              </a:ext>
            </a:extLst>
          </p:cNvPr>
          <p:cNvPicPr>
            <a:picLocks noChangeAspect="1"/>
          </p:cNvPicPr>
          <p:nvPr/>
        </p:nvPicPr>
        <p:blipFill>
          <a:blip r:embed="rId3"/>
          <a:srcRect b="25928"/>
          <a:stretch>
            <a:fillRect/>
          </a:stretch>
        </p:blipFill>
        <p:spPr>
          <a:xfrm>
            <a:off x="1" y="0"/>
            <a:ext cx="6550270" cy="6858000"/>
          </a:xfrm>
          <a:prstGeom prst="rect">
            <a:avLst/>
          </a:prstGeom>
        </p:spPr>
      </p:pic>
      <p:sp>
        <p:nvSpPr>
          <p:cNvPr id="11" name="Rektangel 10">
            <a:extLst>
              <a:ext uri="{FF2B5EF4-FFF2-40B4-BE49-F238E27FC236}">
                <a16:creationId xmlns:a16="http://schemas.microsoft.com/office/drawing/2014/main" id="{475DC46E-0376-4F50-DBB3-9D642E21B0EC}"/>
              </a:ext>
              <a:ext uri="{C183D7F6-B498-43B3-948B-1728B52AA6E4}">
                <adec:decorative xmlns:adec="http://schemas.microsoft.com/office/drawing/2017/decorative" val="1"/>
              </a:ext>
            </a:extLst>
          </p:cNvPr>
          <p:cNvSpPr/>
          <p:nvPr/>
        </p:nvSpPr>
        <p:spPr>
          <a:xfrm>
            <a:off x="6550272" y="0"/>
            <a:ext cx="5641728" cy="6858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B5CA57"/>
              </a:solidFill>
            </a:endParaRPr>
          </a:p>
        </p:txBody>
      </p:sp>
      <p:sp>
        <p:nvSpPr>
          <p:cNvPr id="5" name="Rubrik 4">
            <a:extLst>
              <a:ext uri="{FF2B5EF4-FFF2-40B4-BE49-F238E27FC236}">
                <a16:creationId xmlns:a16="http://schemas.microsoft.com/office/drawing/2014/main" id="{78D91CF1-F777-C4B1-42F1-F7B469B167A2}"/>
              </a:ext>
            </a:extLst>
          </p:cNvPr>
          <p:cNvSpPr>
            <a:spLocks noGrp="1"/>
          </p:cNvSpPr>
          <p:nvPr>
            <p:ph type="title"/>
          </p:nvPr>
        </p:nvSpPr>
        <p:spPr>
          <a:xfrm>
            <a:off x="0" y="-1325563"/>
            <a:ext cx="11353800" cy="1173163"/>
          </a:xfrm>
        </p:spPr>
        <p:txBody>
          <a:bodyPr vert="horz" lIns="91440" tIns="45720" rIns="91440" bIns="45720" rtlCol="0" anchor="b">
            <a:normAutofit/>
          </a:bodyPr>
          <a:lstStyle/>
          <a:p>
            <a:r>
              <a:rPr lang="sv-SE" sz="1000" dirty="0">
                <a:latin typeface="Europa-Regular" panose="02000000000000000000" pitchFamily="2" charset="77"/>
              </a:rPr>
              <a:t>Geajnoekroesse Vägkorsningen</a:t>
            </a:r>
          </a:p>
        </p:txBody>
      </p:sp>
      <p:sp>
        <p:nvSpPr>
          <p:cNvPr id="9" name="textruta 8">
            <a:extLst>
              <a:ext uri="{FF2B5EF4-FFF2-40B4-BE49-F238E27FC236}">
                <a16:creationId xmlns:a16="http://schemas.microsoft.com/office/drawing/2014/main" id="{C4E9588F-93E1-AA9E-E268-8712C8A402BC}"/>
              </a:ext>
            </a:extLst>
          </p:cNvPr>
          <p:cNvSpPr txBox="1"/>
          <p:nvPr/>
        </p:nvSpPr>
        <p:spPr>
          <a:xfrm>
            <a:off x="7035880" y="1332162"/>
            <a:ext cx="4114800" cy="830997"/>
          </a:xfrm>
          <a:prstGeom prst="rect">
            <a:avLst/>
          </a:prstGeom>
          <a:noFill/>
        </p:spPr>
        <p:txBody>
          <a:bodyPr wrap="square" rtlCol="0">
            <a:spAutoFit/>
          </a:bodyPr>
          <a:lstStyle/>
          <a:p>
            <a:r>
              <a:rPr lang="sv-SE" sz="2400" b="1" dirty="0">
                <a:effectLst/>
                <a:latin typeface="Europa-Bold" panose="02000000000000000000" pitchFamily="2" charset="77"/>
              </a:rPr>
              <a:t>Metod för att samtala kring samisk jämställdhet.</a:t>
            </a:r>
          </a:p>
        </p:txBody>
      </p:sp>
      <p:sp>
        <p:nvSpPr>
          <p:cNvPr id="2" name="textruta 1">
            <a:extLst>
              <a:ext uri="{FF2B5EF4-FFF2-40B4-BE49-F238E27FC236}">
                <a16:creationId xmlns:a16="http://schemas.microsoft.com/office/drawing/2014/main" id="{20CA4BA4-9113-0D7C-4FB5-BC87F8CFE4A8}"/>
              </a:ext>
            </a:extLst>
          </p:cNvPr>
          <p:cNvSpPr txBox="1"/>
          <p:nvPr/>
        </p:nvSpPr>
        <p:spPr>
          <a:xfrm>
            <a:off x="7035882" y="2758817"/>
            <a:ext cx="4114800" cy="461665"/>
          </a:xfrm>
          <a:prstGeom prst="rect">
            <a:avLst/>
          </a:prstGeom>
          <a:noFill/>
        </p:spPr>
        <p:txBody>
          <a:bodyPr wrap="square" rtlCol="0">
            <a:spAutoFit/>
          </a:bodyPr>
          <a:lstStyle/>
          <a:p>
            <a:r>
              <a:rPr lang="sv-SE" sz="2400" b="1" dirty="0">
                <a:effectLst/>
                <a:latin typeface="Sen" pitchFamily="2" charset="0"/>
              </a:rPr>
              <a:t>INNEHÅLL</a:t>
            </a:r>
            <a:endParaRPr lang="sv-SE" sz="2800" b="1" dirty="0">
              <a:latin typeface="Sen" pitchFamily="2" charset="0"/>
            </a:endParaRPr>
          </a:p>
        </p:txBody>
      </p:sp>
      <p:sp>
        <p:nvSpPr>
          <p:cNvPr id="4" name="textruta 3">
            <a:extLst>
              <a:ext uri="{FF2B5EF4-FFF2-40B4-BE49-F238E27FC236}">
                <a16:creationId xmlns:a16="http://schemas.microsoft.com/office/drawing/2014/main" id="{936F7CF9-1CC0-3C11-9159-BF82E61DD9D4}"/>
              </a:ext>
            </a:extLst>
          </p:cNvPr>
          <p:cNvSpPr txBox="1"/>
          <p:nvPr/>
        </p:nvSpPr>
        <p:spPr>
          <a:xfrm>
            <a:off x="7035881" y="3220482"/>
            <a:ext cx="4600411" cy="2451953"/>
          </a:xfrm>
          <a:prstGeom prst="rect">
            <a:avLst/>
          </a:prstGeom>
          <a:noFill/>
        </p:spPr>
        <p:txBody>
          <a:bodyPr wrap="square" rtlCol="0">
            <a:spAutoFit/>
          </a:bodyPr>
          <a:lstStyle/>
          <a:p>
            <a:pPr marL="285750" indent="-285750">
              <a:spcAft>
                <a:spcPts val="1000"/>
              </a:spcAft>
              <a:buFont typeface="Courier New" panose="02070309020205020404" pitchFamily="49" charset="0"/>
              <a:buChar char="o"/>
            </a:pPr>
            <a:r>
              <a:rPr lang="sv-SE" sz="2000" dirty="0">
                <a:latin typeface="Europa-Regular" panose="02000000000000000000" pitchFamily="2" charset="77"/>
              </a:rPr>
              <a:t>Vad är samisk jämställdhet? </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Tänk dig en vägkorsning</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Om intersektionalitet </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Övning - samtala om samisk jämställdhet </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Ett gott exempel</a:t>
            </a:r>
          </a:p>
        </p:txBody>
      </p:sp>
    </p:spTree>
    <p:extLst>
      <p:ext uri="{BB962C8B-B14F-4D97-AF65-F5344CB8AC3E}">
        <p14:creationId xmlns:p14="http://schemas.microsoft.com/office/powerpoint/2010/main" val="48856559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555E134-8616-CA5C-5E7A-A26101EA5A74}"/>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840F34CF-F17B-3BBF-685C-E8F8084F95B2}"/>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25" name="textruta 24">
            <a:extLst>
              <a:ext uri="{FF2B5EF4-FFF2-40B4-BE49-F238E27FC236}">
                <a16:creationId xmlns:a16="http://schemas.microsoft.com/office/drawing/2014/main" id="{176D0BF9-C4A3-3D05-F04E-C16303D3C699}"/>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1</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939D95F7-76B5-3430-81CF-0104712E1762}"/>
              </a:ext>
            </a:extLst>
          </p:cNvPr>
          <p:cNvSpPr txBox="1">
            <a:spLocks noGrp="1"/>
          </p:cNvSpPr>
          <p:nvPr>
            <p:ph type="title" idx="4294967295"/>
          </p:nvPr>
        </p:nvSpPr>
        <p:spPr>
          <a:xfrm>
            <a:off x="1396095" y="1363198"/>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Vad är samisk jämställdhet? </a:t>
            </a:r>
          </a:p>
        </p:txBody>
      </p:sp>
      <p:sp>
        <p:nvSpPr>
          <p:cNvPr id="21" name="textruta 20">
            <a:extLst>
              <a:ext uri="{FF2B5EF4-FFF2-40B4-BE49-F238E27FC236}">
                <a16:creationId xmlns:a16="http://schemas.microsoft.com/office/drawing/2014/main" id="{A02421A0-9BC1-4697-23FF-EE33CF5AD6F4}"/>
              </a:ext>
            </a:extLst>
          </p:cNvPr>
          <p:cNvSpPr txBox="1"/>
          <p:nvPr/>
        </p:nvSpPr>
        <p:spPr>
          <a:xfrm>
            <a:off x="2194075" y="2382158"/>
            <a:ext cx="7803850" cy="438262"/>
          </a:xfrm>
          <a:prstGeom prst="rect">
            <a:avLst/>
          </a:prstGeom>
          <a:noFill/>
        </p:spPr>
        <p:txBody>
          <a:bodyPr wrap="square" rtlCol="0">
            <a:spAutoFit/>
          </a:bodyPr>
          <a:lstStyle/>
          <a:p>
            <a:pPr algn="ctr">
              <a:lnSpc>
                <a:spcPct val="107000"/>
              </a:lnSpc>
              <a:spcAft>
                <a:spcPts val="800"/>
              </a:spcAft>
              <a:buSzPts val="1000"/>
              <a:tabLst>
                <a:tab pos="457200" algn="l"/>
              </a:tabLst>
            </a:pPr>
            <a:r>
              <a:rPr lang="sv-SE" sz="2200" b="1" kern="100" dirty="0">
                <a:effectLst/>
                <a:latin typeface="Sen" pitchFamily="2" charset="0"/>
                <a:ea typeface="Aptos" panose="020B0004020202020204" pitchFamily="34" charset="0"/>
                <a:cs typeface="Times New Roman" panose="02020603050405020304" pitchFamily="18" charset="0"/>
              </a:rPr>
              <a:t>Vi är alla formade av flera saker samtidigt till exempel:</a:t>
            </a:r>
          </a:p>
        </p:txBody>
      </p:sp>
      <p:sp>
        <p:nvSpPr>
          <p:cNvPr id="7" name="Ellips 6">
            <a:extLst>
              <a:ext uri="{FF2B5EF4-FFF2-40B4-BE49-F238E27FC236}">
                <a16:creationId xmlns:a16="http://schemas.microsoft.com/office/drawing/2014/main" id="{4D96880C-970B-7982-50DF-2AF06149A1CA}"/>
              </a:ext>
            </a:extLst>
          </p:cNvPr>
          <p:cNvSpPr/>
          <p:nvPr/>
        </p:nvSpPr>
        <p:spPr>
          <a:xfrm>
            <a:off x="2509411"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100" dirty="0">
                <a:solidFill>
                  <a:schemeClr val="bg1"/>
                </a:solidFill>
                <a:latin typeface="Sen" pitchFamily="2" charset="0"/>
                <a:ea typeface="Aptos" panose="020B0004020202020204" pitchFamily="34" charset="0"/>
                <a:cs typeface="Times New Roman" panose="02020603050405020304" pitchFamily="18" charset="0"/>
              </a:rPr>
              <a:t>Tillhörig-het</a:t>
            </a:r>
            <a:endPar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11" name="Ellips 10">
            <a:extLst>
              <a:ext uri="{FF2B5EF4-FFF2-40B4-BE49-F238E27FC236}">
                <a16:creationId xmlns:a16="http://schemas.microsoft.com/office/drawing/2014/main" id="{1B5071E0-18A8-B63C-8CF6-82963D16247E}"/>
              </a:ext>
            </a:extLst>
          </p:cNvPr>
          <p:cNvSpPr/>
          <p:nvPr/>
        </p:nvSpPr>
        <p:spPr>
          <a:xfrm>
            <a:off x="3961694"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Ålder</a:t>
            </a:r>
            <a:r>
              <a:rPr lang="sv-SE" sz="20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20" name="Ellips 19">
            <a:extLst>
              <a:ext uri="{FF2B5EF4-FFF2-40B4-BE49-F238E27FC236}">
                <a16:creationId xmlns:a16="http://schemas.microsoft.com/office/drawing/2014/main" id="{6DB510BE-A3CA-EA97-5438-0E12611931FF}"/>
              </a:ext>
            </a:extLst>
          </p:cNvPr>
          <p:cNvSpPr/>
          <p:nvPr/>
        </p:nvSpPr>
        <p:spPr>
          <a:xfrm>
            <a:off x="5439312"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Yrke</a:t>
            </a:r>
            <a:r>
              <a:rPr lang="sv-SE" sz="20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9" name="Ellips 8">
            <a:extLst>
              <a:ext uri="{FF2B5EF4-FFF2-40B4-BE49-F238E27FC236}">
                <a16:creationId xmlns:a16="http://schemas.microsoft.com/office/drawing/2014/main" id="{AEC96FF0-2CA2-7791-F9E2-B50814F1720E}"/>
              </a:ext>
            </a:extLst>
          </p:cNvPr>
          <p:cNvSpPr/>
          <p:nvPr/>
        </p:nvSpPr>
        <p:spPr>
          <a:xfrm>
            <a:off x="6886653"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K</a:t>
            </a:r>
            <a:r>
              <a:rPr lang="sv-SE" b="1" kern="100" dirty="0">
                <a:solidFill>
                  <a:schemeClr val="bg1"/>
                </a:solidFill>
                <a:effectLst/>
                <a:latin typeface="Sen" pitchFamily="2" charset="0"/>
                <a:ea typeface="Aptos" panose="020B0004020202020204" pitchFamily="34" charset="0"/>
                <a:cs typeface="Times New Roman" panose="02020603050405020304" pitchFamily="18" charset="0"/>
              </a:rPr>
              <a:t>ön</a:t>
            </a:r>
            <a:r>
              <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10" name="Ellips 9">
            <a:extLst>
              <a:ext uri="{FF2B5EF4-FFF2-40B4-BE49-F238E27FC236}">
                <a16:creationId xmlns:a16="http://schemas.microsoft.com/office/drawing/2014/main" id="{F7468D4D-1734-E49B-A29B-5317AF57A53F}"/>
              </a:ext>
            </a:extLst>
          </p:cNvPr>
          <p:cNvSpPr/>
          <p:nvPr/>
        </p:nvSpPr>
        <p:spPr>
          <a:xfrm>
            <a:off x="8357927" y="3009645"/>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400" b="1" kern="100" dirty="0">
                <a:solidFill>
                  <a:schemeClr val="bg1"/>
                </a:solidFill>
                <a:latin typeface="Sen" pitchFamily="2" charset="0"/>
                <a:ea typeface="Aptos" panose="020B0004020202020204" pitchFamily="34" charset="0"/>
                <a:cs typeface="Times New Roman" panose="02020603050405020304" pitchFamily="18" charset="0"/>
              </a:rPr>
              <a:t>Funktions-</a:t>
            </a:r>
            <a:br>
              <a:rPr lang="sv-SE" sz="1400" b="1" kern="100" dirty="0">
                <a:solidFill>
                  <a:schemeClr val="bg1"/>
                </a:solidFill>
                <a:latin typeface="Sen" pitchFamily="2" charset="0"/>
                <a:ea typeface="Aptos" panose="020B0004020202020204" pitchFamily="34" charset="0"/>
                <a:cs typeface="Times New Roman" panose="02020603050405020304" pitchFamily="18" charset="0"/>
              </a:rPr>
            </a:br>
            <a:r>
              <a:rPr lang="sv-SE" sz="1400" b="1" kern="100" dirty="0">
                <a:solidFill>
                  <a:schemeClr val="bg1"/>
                </a:solidFill>
                <a:latin typeface="Sen" pitchFamily="2" charset="0"/>
                <a:ea typeface="Aptos" panose="020B0004020202020204" pitchFamily="34" charset="0"/>
                <a:cs typeface="Times New Roman" panose="02020603050405020304" pitchFamily="18" charset="0"/>
              </a:rPr>
              <a:t>förmåga</a:t>
            </a:r>
            <a:r>
              <a:rPr lang="sv-SE" sz="14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5" name="Ellips 4">
            <a:extLst>
              <a:ext uri="{FF2B5EF4-FFF2-40B4-BE49-F238E27FC236}">
                <a16:creationId xmlns:a16="http://schemas.microsoft.com/office/drawing/2014/main" id="{6B8715F4-4927-282D-6796-2E6D5778FC27}"/>
              </a:ext>
            </a:extLst>
          </p:cNvPr>
          <p:cNvSpPr/>
          <p:nvPr/>
        </p:nvSpPr>
        <p:spPr>
          <a:xfrm>
            <a:off x="3187424" y="4385207"/>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700" b="1" dirty="0">
                <a:latin typeface="Sen" pitchFamily="2" charset="0"/>
              </a:rPr>
              <a:t>Etnicitet</a:t>
            </a:r>
          </a:p>
        </p:txBody>
      </p:sp>
      <p:sp>
        <p:nvSpPr>
          <p:cNvPr id="12" name="Ellips 11">
            <a:extLst>
              <a:ext uri="{FF2B5EF4-FFF2-40B4-BE49-F238E27FC236}">
                <a16:creationId xmlns:a16="http://schemas.microsoft.com/office/drawing/2014/main" id="{AAC48B06-4A56-8B22-889A-6CB05A97035F}"/>
              </a:ext>
            </a:extLst>
          </p:cNvPr>
          <p:cNvSpPr/>
          <p:nvPr/>
        </p:nvSpPr>
        <p:spPr>
          <a:xfrm>
            <a:off x="4678131" y="4385207"/>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Språk</a:t>
            </a:r>
            <a:r>
              <a:rPr lang="sv-SE" sz="20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grpSp>
        <p:nvGrpSpPr>
          <p:cNvPr id="22" name="Grupp 21">
            <a:extLst>
              <a:ext uri="{FF2B5EF4-FFF2-40B4-BE49-F238E27FC236}">
                <a16:creationId xmlns:a16="http://schemas.microsoft.com/office/drawing/2014/main" id="{609F2C76-6992-255D-D6DA-0E8AD2317DFB}"/>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19" name="Grupp 18">
              <a:extLst>
                <a:ext uri="{FF2B5EF4-FFF2-40B4-BE49-F238E27FC236}">
                  <a16:creationId xmlns:a16="http://schemas.microsoft.com/office/drawing/2014/main" id="{EA0711CF-24A5-635C-C0B1-8A2D8A3DA527}"/>
                </a:ext>
              </a:extLst>
            </p:cNvPr>
            <p:cNvGrpSpPr/>
            <p:nvPr/>
          </p:nvGrpSpPr>
          <p:grpSpPr>
            <a:xfrm>
              <a:off x="0" y="0"/>
              <a:ext cx="12198153" cy="216000"/>
              <a:chOff x="-480372" y="897076"/>
              <a:chExt cx="12198153" cy="216000"/>
            </a:xfrm>
          </p:grpSpPr>
          <p:sp>
            <p:nvSpPr>
              <p:cNvPr id="8" name="Rektangel 7">
                <a:extLst>
                  <a:ext uri="{FF2B5EF4-FFF2-40B4-BE49-F238E27FC236}">
                    <a16:creationId xmlns:a16="http://schemas.microsoft.com/office/drawing/2014/main" id="{D618670C-6301-3695-F83D-CE0A2FE31096}"/>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5" name="Rektangel 14">
                <a:extLst>
                  <a:ext uri="{FF2B5EF4-FFF2-40B4-BE49-F238E27FC236}">
                    <a16:creationId xmlns:a16="http://schemas.microsoft.com/office/drawing/2014/main" id="{54816316-7A4E-620E-C2CA-663B22ED3152}"/>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6" name="Rektangel 15">
                <a:extLst>
                  <a:ext uri="{FF2B5EF4-FFF2-40B4-BE49-F238E27FC236}">
                    <a16:creationId xmlns:a16="http://schemas.microsoft.com/office/drawing/2014/main" id="{36D3D568-4D2F-3E2C-C1AB-22C1561995F3}"/>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7" name="Rektangel 16">
                <a:extLst>
                  <a:ext uri="{FF2B5EF4-FFF2-40B4-BE49-F238E27FC236}">
                    <a16:creationId xmlns:a16="http://schemas.microsoft.com/office/drawing/2014/main" id="{4681FD60-4C76-AD49-A238-3EB0BCB0E71E}"/>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8" name="Rektangel 17">
                <a:extLst>
                  <a:ext uri="{FF2B5EF4-FFF2-40B4-BE49-F238E27FC236}">
                    <a16:creationId xmlns:a16="http://schemas.microsoft.com/office/drawing/2014/main" id="{C19DC9C4-0AC7-478D-B1B0-1E6C710D08F4}"/>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6" name="textruta 5">
              <a:extLst>
                <a:ext uri="{FF2B5EF4-FFF2-40B4-BE49-F238E27FC236}">
                  <a16:creationId xmlns:a16="http://schemas.microsoft.com/office/drawing/2014/main" id="{F5880C0B-7701-32A8-2AF7-9BD0E61D7600}"/>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14" name="Ellips 13">
            <a:extLst>
              <a:ext uri="{FF2B5EF4-FFF2-40B4-BE49-F238E27FC236}">
                <a16:creationId xmlns:a16="http://schemas.microsoft.com/office/drawing/2014/main" id="{7828ADD8-F4D5-E51C-F8EB-30241FFCE0D1}"/>
              </a:ext>
            </a:extLst>
          </p:cNvPr>
          <p:cNvSpPr/>
          <p:nvPr/>
        </p:nvSpPr>
        <p:spPr>
          <a:xfrm>
            <a:off x="6153722" y="4385207"/>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b="1" kern="100" dirty="0">
                <a:solidFill>
                  <a:schemeClr val="bg1"/>
                </a:solidFill>
                <a:latin typeface="Sen" pitchFamily="2" charset="0"/>
                <a:ea typeface="Aptos" panose="020B0004020202020204" pitchFamily="34" charset="0"/>
                <a:cs typeface="Times New Roman" panose="02020603050405020304" pitchFamily="18" charset="0"/>
              </a:rPr>
              <a:t>Plats</a:t>
            </a:r>
            <a:r>
              <a:rPr lang="sv-SE" sz="20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p:txBody>
      </p:sp>
      <p:sp>
        <p:nvSpPr>
          <p:cNvPr id="13" name="Ellips 12">
            <a:extLst>
              <a:ext uri="{FF2B5EF4-FFF2-40B4-BE49-F238E27FC236}">
                <a16:creationId xmlns:a16="http://schemas.microsoft.com/office/drawing/2014/main" id="{BF6F0E04-7E16-A651-0298-ECC1C43DD426}"/>
              </a:ext>
            </a:extLst>
          </p:cNvPr>
          <p:cNvSpPr/>
          <p:nvPr/>
        </p:nvSpPr>
        <p:spPr>
          <a:xfrm>
            <a:off x="7677855" y="4385207"/>
            <a:ext cx="1351419" cy="1375562"/>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500" b="1" dirty="0">
                <a:latin typeface="Sen" pitchFamily="2" charset="0"/>
              </a:rPr>
              <a:t>Sexualitet</a:t>
            </a:r>
          </a:p>
        </p:txBody>
      </p:sp>
      <p:sp>
        <p:nvSpPr>
          <p:cNvPr id="24" name="textruta 23">
            <a:hlinkClick r:id="rId3" action="ppaction://hlinksldjump"/>
            <a:extLst>
              <a:ext uri="{FF2B5EF4-FFF2-40B4-BE49-F238E27FC236}">
                <a16:creationId xmlns:a16="http://schemas.microsoft.com/office/drawing/2014/main" id="{7EEC5667-1458-7EA7-DCA8-8CFFBE31457C}"/>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1937126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3A02FC-9E0E-0521-27B9-379C35D1ACE2}"/>
            </a:ext>
          </a:extLst>
        </p:cNvPr>
        <p:cNvGrpSpPr/>
        <p:nvPr/>
      </p:nvGrpSpPr>
      <p:grpSpPr>
        <a:xfrm>
          <a:off x="0" y="0"/>
          <a:ext cx="0" cy="0"/>
          <a:chOff x="0" y="0"/>
          <a:chExt cx="0" cy="0"/>
        </a:xfrm>
      </p:grpSpPr>
      <p:pic>
        <p:nvPicPr>
          <p:cNvPr id="14" name="Bildobjekt 13">
            <a:extLst>
              <a:ext uri="{FF2B5EF4-FFF2-40B4-BE49-F238E27FC236}">
                <a16:creationId xmlns:a16="http://schemas.microsoft.com/office/drawing/2014/main" id="{03A46F35-7A4E-718A-9CCA-BC62AE15A21C}"/>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751842" y="831686"/>
            <a:ext cx="7772400" cy="519984"/>
          </a:xfrm>
          <a:prstGeom prst="rect">
            <a:avLst/>
          </a:prstGeom>
        </p:spPr>
      </p:pic>
      <p:pic>
        <p:nvPicPr>
          <p:cNvPr id="13" name="Bildobjekt 12">
            <a:extLst>
              <a:ext uri="{FF2B5EF4-FFF2-40B4-BE49-F238E27FC236}">
                <a16:creationId xmlns:a16="http://schemas.microsoft.com/office/drawing/2014/main" id="{C1E6EF94-0808-E7C1-C4C8-AD431F69BA0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1" y="5392551"/>
            <a:ext cx="12192001" cy="1496088"/>
          </a:xfrm>
          <a:prstGeom prst="rect">
            <a:avLst/>
          </a:prstGeom>
        </p:spPr>
      </p:pic>
      <p:sp>
        <p:nvSpPr>
          <p:cNvPr id="7" name="Rubrik 6">
            <a:extLst>
              <a:ext uri="{FF2B5EF4-FFF2-40B4-BE49-F238E27FC236}">
                <a16:creationId xmlns:a16="http://schemas.microsoft.com/office/drawing/2014/main" id="{8FB99046-1C76-D9D6-34A6-A6AEFEE1EBE2}"/>
              </a:ext>
            </a:extLst>
          </p:cNvPr>
          <p:cNvSpPr txBox="1">
            <a:spLocks noGrp="1"/>
          </p:cNvSpPr>
          <p:nvPr>
            <p:ph type="title" idx="4294967295"/>
          </p:nvPr>
        </p:nvSpPr>
        <p:spPr>
          <a:xfrm>
            <a:off x="1443092" y="1696195"/>
            <a:ext cx="5802835" cy="769441"/>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chemeClr val="tx1"/>
                </a:solidFill>
                <a:effectLst/>
                <a:uLnTx/>
                <a:uFillTx/>
                <a:latin typeface="Sen" panose="020B0604020202020204" charset="0"/>
                <a:ea typeface="Aptos" panose="020B0004020202020204" pitchFamily="34" charset="0"/>
                <a:cs typeface="Times New Roman" panose="02020603050405020304" pitchFamily="18" charset="0"/>
              </a:rPr>
              <a:t>Inledning</a:t>
            </a:r>
            <a:endParaRPr kumimoji="0" lang="sv-SE" sz="4400" b="0" i="0" u="none" strike="noStrike" kern="100" cap="none" spc="0" normalizeH="0" baseline="0" noProof="0" dirty="0">
              <a:ln>
                <a:noFill/>
              </a:ln>
              <a:solidFill>
                <a:schemeClr val="tx1"/>
              </a:solidFill>
              <a:effectLst/>
              <a:uLnTx/>
              <a:uFillTx/>
              <a:latin typeface="Sen" panose="020B0604020202020204" charset="0"/>
              <a:ea typeface="Aptos" panose="020B0004020202020204" pitchFamily="34" charset="0"/>
              <a:cs typeface="Times New Roman" panose="02020603050405020304" pitchFamily="18" charset="0"/>
            </a:endParaRPr>
          </a:p>
        </p:txBody>
      </p:sp>
      <p:sp>
        <p:nvSpPr>
          <p:cNvPr id="8" name="textruta 7">
            <a:extLst>
              <a:ext uri="{FF2B5EF4-FFF2-40B4-BE49-F238E27FC236}">
                <a16:creationId xmlns:a16="http://schemas.microsoft.com/office/drawing/2014/main" id="{E5AFC244-DD71-DDE1-7D6C-DF13DCE9ABBD}"/>
              </a:ext>
            </a:extLst>
          </p:cNvPr>
          <p:cNvSpPr txBox="1"/>
          <p:nvPr/>
        </p:nvSpPr>
        <p:spPr>
          <a:xfrm>
            <a:off x="1457512" y="2590807"/>
            <a:ext cx="5552888" cy="2665637"/>
          </a:xfrm>
          <a:prstGeom prst="rect">
            <a:avLst/>
          </a:prstGeom>
          <a:noFill/>
        </p:spPr>
        <p:txBody>
          <a:bodyPr wrap="square" lIns="0" rtlCol="0">
            <a:noAutofit/>
          </a:bodyPr>
          <a:lstStyle/>
          <a:p>
            <a:pPr>
              <a:lnSpc>
                <a:spcPct val="107000"/>
              </a:lnSpc>
              <a:spcAft>
                <a:spcPts val="800"/>
              </a:spcAft>
              <a:buSzPts val="1000"/>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P</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resentationen ger stöd och inspiration. Forma arbetet utifrån era behov, mål och förutsättningar.</a:t>
            </a:r>
          </a:p>
        </p:txBody>
      </p:sp>
      <p:sp>
        <p:nvSpPr>
          <p:cNvPr id="15" name="Ellips 14">
            <a:extLst>
              <a:ext uri="{FF2B5EF4-FFF2-40B4-BE49-F238E27FC236}">
                <a16:creationId xmlns:a16="http://schemas.microsoft.com/office/drawing/2014/main" id="{2BD9A91B-0D30-F987-65E2-28328ECA4513}"/>
              </a:ext>
            </a:extLst>
          </p:cNvPr>
          <p:cNvSpPr/>
          <p:nvPr/>
        </p:nvSpPr>
        <p:spPr>
          <a:xfrm>
            <a:off x="7919030" y="1797549"/>
            <a:ext cx="2815458" cy="2865756"/>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100" dirty="0">
                <a:solidFill>
                  <a:schemeClr val="bg1"/>
                </a:solidFill>
                <a:effectLst/>
                <a:latin typeface="Sen" pitchFamily="2" charset="0"/>
                <a:ea typeface="Aptos" panose="020B0004020202020204" pitchFamily="34" charset="0"/>
                <a:cs typeface="Times New Roman" panose="02020603050405020304" pitchFamily="18" charset="0"/>
              </a:rPr>
              <a:t>Digital </a:t>
            </a:r>
            <a:br>
              <a:rPr lang="sv-SE" sz="1600" b="1" kern="100" dirty="0">
                <a:solidFill>
                  <a:schemeClr val="bg1"/>
                </a:solidFill>
                <a:effectLst/>
                <a:latin typeface="Sen" pitchFamily="2" charset="0"/>
                <a:ea typeface="Aptos" panose="020B0004020202020204" pitchFamily="34" charset="0"/>
                <a:cs typeface="Times New Roman" panose="02020603050405020304" pitchFamily="18" charset="0"/>
              </a:rPr>
            </a:br>
            <a:r>
              <a:rPr lang="sv-SE" sz="1600" b="1" kern="100" dirty="0">
                <a:solidFill>
                  <a:schemeClr val="bg1"/>
                </a:solidFill>
                <a:effectLst/>
                <a:latin typeface="Sen" pitchFamily="2" charset="0"/>
                <a:ea typeface="Aptos" panose="020B0004020202020204" pitchFamily="34" charset="0"/>
                <a:cs typeface="Times New Roman" panose="02020603050405020304" pitchFamily="18" charset="0"/>
              </a:rPr>
              <a:t>handbok för nedladdning</a:t>
            </a:r>
          </a:p>
          <a:p>
            <a:pPr algn="ctr"/>
            <a:r>
              <a:rPr lang="sv-SE" sz="2000" b="1" kern="100" dirty="0">
                <a:solidFill>
                  <a:schemeClr val="bg1"/>
                </a:solidFill>
                <a:effectLst/>
                <a:latin typeface="Sen" pitchFamily="2" charset="0"/>
                <a:ea typeface="Aptos" panose="020B0004020202020204" pitchFamily="34" charset="0"/>
                <a:cs typeface="Times New Roman" panose="02020603050405020304" pitchFamily="18" charset="0"/>
              </a:rPr>
              <a:t> </a:t>
            </a:r>
          </a:p>
          <a:p>
            <a:pPr algn="ctr"/>
            <a:endParaRPr lang="sv-SE" sz="2000" b="1" i="1" kern="100" dirty="0">
              <a:solidFill>
                <a:schemeClr val="bg1"/>
              </a:solidFill>
              <a:latin typeface="Sen" pitchFamily="2" charset="0"/>
              <a:ea typeface="Aptos" panose="020B0004020202020204" pitchFamily="34" charset="0"/>
              <a:cs typeface="Times New Roman" panose="02020603050405020304" pitchFamily="18" charset="0"/>
            </a:endParaRPr>
          </a:p>
          <a:p>
            <a:pPr algn="ctr"/>
            <a:endParaRPr lang="sv-SE" sz="2000" b="1" i="1" kern="100" dirty="0">
              <a:solidFill>
                <a:schemeClr val="bg1"/>
              </a:solidFill>
              <a:effectLst/>
              <a:latin typeface="Sen" pitchFamily="2" charset="0"/>
              <a:ea typeface="Aptos" panose="020B0004020202020204" pitchFamily="34" charset="0"/>
              <a:cs typeface="Times New Roman" panose="02020603050405020304" pitchFamily="18" charset="0"/>
            </a:endParaRPr>
          </a:p>
          <a:p>
            <a:pPr algn="ct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pic>
        <p:nvPicPr>
          <p:cNvPr id="2" name="Bildobjekt 1" descr="QR-kod till nedladdning av handboken.">
            <a:extLst>
              <a:ext uri="{FF2B5EF4-FFF2-40B4-BE49-F238E27FC236}">
                <a16:creationId xmlns:a16="http://schemas.microsoft.com/office/drawing/2014/main" id="{8818A06D-46FF-AC31-493B-DCD245551503}"/>
              </a:ext>
            </a:extLst>
          </p:cNvPr>
          <p:cNvPicPr>
            <a:picLocks noChangeAspect="1"/>
          </p:cNvPicPr>
          <p:nvPr/>
        </p:nvPicPr>
        <p:blipFill>
          <a:blip r:embed="rId5"/>
          <a:srcRect t="288" b="288"/>
          <a:stretch/>
        </p:blipFill>
        <p:spPr>
          <a:xfrm>
            <a:off x="8757118" y="3203956"/>
            <a:ext cx="1098263" cy="1091945"/>
          </a:xfrm>
          <a:prstGeom prst="rect">
            <a:avLst/>
          </a:prstGeom>
        </p:spPr>
      </p:pic>
    </p:spTree>
    <p:extLst>
      <p:ext uri="{BB962C8B-B14F-4D97-AF65-F5344CB8AC3E}">
        <p14:creationId xmlns:p14="http://schemas.microsoft.com/office/powerpoint/2010/main" val="385642847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39629E-46BD-C746-913E-D8C0A1B88686}"/>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543B3A05-2F45-A4FE-B428-861819EFF1CB}"/>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6" name="textruta 35">
            <a:extLst>
              <a:ext uri="{FF2B5EF4-FFF2-40B4-BE49-F238E27FC236}">
                <a16:creationId xmlns:a16="http://schemas.microsoft.com/office/drawing/2014/main" id="{F62C0893-C082-41CC-950A-A359377B69DD}"/>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2</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C46A195D-4B6E-F725-8BAA-F72E55100D32}"/>
              </a:ext>
            </a:extLst>
          </p:cNvPr>
          <p:cNvSpPr txBox="1">
            <a:spLocks noGrp="1"/>
          </p:cNvSpPr>
          <p:nvPr>
            <p:ph type="title" idx="4294967295"/>
          </p:nvPr>
        </p:nvSpPr>
        <p:spPr>
          <a:xfrm>
            <a:off x="1302275" y="1506208"/>
            <a:ext cx="8660926"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Tänk dig en vägkorsning </a:t>
            </a:r>
          </a:p>
        </p:txBody>
      </p:sp>
      <p:sp>
        <p:nvSpPr>
          <p:cNvPr id="4" name="textruta 3">
            <a:extLst>
              <a:ext uri="{FF2B5EF4-FFF2-40B4-BE49-F238E27FC236}">
                <a16:creationId xmlns:a16="http://schemas.microsoft.com/office/drawing/2014/main" id="{256DCBF4-4814-7134-702D-F26515FFFDEC}"/>
              </a:ext>
            </a:extLst>
          </p:cNvPr>
          <p:cNvSpPr txBox="1"/>
          <p:nvPr/>
        </p:nvSpPr>
        <p:spPr>
          <a:xfrm>
            <a:off x="1303319" y="2502594"/>
            <a:ext cx="5778800" cy="3210046"/>
          </a:xfrm>
          <a:prstGeom prst="rect">
            <a:avLst/>
          </a:prstGeom>
          <a:noFill/>
        </p:spPr>
        <p:txBody>
          <a:bodyPr wrap="square" rtlCol="0">
            <a:spAutoFit/>
          </a:bodyPr>
          <a:lstStyle/>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Föreställ dig en vägkorsning där olika delar av dig själv såsom till exempel kön, ålder, etnicitet, yrke möts och påverkar din upplevelse. Det kan beskrivas som </a:t>
            </a:r>
            <a:r>
              <a:rPr lang="sv-SE" sz="2400" i="1" kern="100" dirty="0">
                <a:effectLst/>
                <a:latin typeface="Europa-Regular" panose="02000000000000000000" pitchFamily="2" charset="77"/>
                <a:ea typeface="Aptos" panose="020B0004020202020204" pitchFamily="34" charset="0"/>
                <a:cs typeface="Times New Roman" panose="02020603050405020304" pitchFamily="18" charset="0"/>
              </a:rPr>
              <a:t>intersektionalitet</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a:t>
            </a:r>
          </a:p>
          <a:p>
            <a:pPr>
              <a:lnSpc>
                <a:spcPct val="107000"/>
              </a:lnSpc>
              <a:spcAft>
                <a:spcPts val="800"/>
              </a:spcAft>
              <a:buSzPts val="1000"/>
              <a:tabLst>
                <a:tab pos="457200" algn="l"/>
              </a:tabLst>
            </a:pPr>
            <a:endParaRPr lang="sv-SE" sz="1000" kern="100" dirty="0">
              <a:latin typeface="Europa-Regular"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Intersektionalitet handlar om hur olika maktordningar samverkar med varandra.</a:t>
            </a:r>
            <a:endParaRPr lang="sv-SE" sz="2400" strike="sngStrike"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grpSp>
        <p:nvGrpSpPr>
          <p:cNvPr id="26" name="Grupp 25">
            <a:extLst>
              <a:ext uri="{FF2B5EF4-FFF2-40B4-BE49-F238E27FC236}">
                <a16:creationId xmlns:a16="http://schemas.microsoft.com/office/drawing/2014/main" id="{C2853D80-7078-6E2F-BFF5-2856A90B0F00}"/>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7" name="Grupp 26">
              <a:extLst>
                <a:ext uri="{FF2B5EF4-FFF2-40B4-BE49-F238E27FC236}">
                  <a16:creationId xmlns:a16="http://schemas.microsoft.com/office/drawing/2014/main" id="{68A3B9EA-5706-8925-2886-164BA3B94B04}"/>
                </a:ext>
              </a:extLst>
            </p:cNvPr>
            <p:cNvGrpSpPr/>
            <p:nvPr/>
          </p:nvGrpSpPr>
          <p:grpSpPr>
            <a:xfrm>
              <a:off x="0" y="0"/>
              <a:ext cx="12198153" cy="216000"/>
              <a:chOff x="-480372" y="897076"/>
              <a:chExt cx="12198153" cy="216000"/>
            </a:xfrm>
          </p:grpSpPr>
          <p:sp>
            <p:nvSpPr>
              <p:cNvPr id="29" name="Rektangel 28">
                <a:extLst>
                  <a:ext uri="{FF2B5EF4-FFF2-40B4-BE49-F238E27FC236}">
                    <a16:creationId xmlns:a16="http://schemas.microsoft.com/office/drawing/2014/main" id="{217E77B5-5C8B-5A47-EA71-71C6DA2ACD1B}"/>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C93A0D49-9AFA-33E5-2CBC-4B41629CAFDC}"/>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B3BFCB21-F7E9-9E32-1E32-798BBF651A2C}"/>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A25F7075-5BF1-0365-EACD-A0DCFDA44596}"/>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2695E0E6-EE13-DA7C-4066-018090285812}"/>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8" name="textruta 27">
              <a:extLst>
                <a:ext uri="{FF2B5EF4-FFF2-40B4-BE49-F238E27FC236}">
                  <a16:creationId xmlns:a16="http://schemas.microsoft.com/office/drawing/2014/main" id="{0EEDC95B-DBB8-A7F3-E5F8-6E1E8B8825F3}"/>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5" name="Ellips 4">
            <a:extLst>
              <a:ext uri="{FF2B5EF4-FFF2-40B4-BE49-F238E27FC236}">
                <a16:creationId xmlns:a16="http://schemas.microsoft.com/office/drawing/2014/main" id="{AAEA4B8C-32EE-0C8D-8EB0-72EA7D077C1C}"/>
              </a:ext>
            </a:extLst>
          </p:cNvPr>
          <p:cNvSpPr/>
          <p:nvPr/>
        </p:nvSpPr>
        <p:spPr>
          <a:xfrm>
            <a:off x="7577999" y="1747918"/>
            <a:ext cx="3818934" cy="3887159"/>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endParaRPr lang="sv-SE" sz="18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endParaRPr>
          </a:p>
          <a:p>
            <a:pPr algn="ctr"/>
            <a:r>
              <a:rPr lang="sv-SE" sz="20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t>Det kan handla om sociala kategorier från diskrimineringslagen eller andra kopplade till vad du arbetar med eller vart du bor, samt djupare strukturer som kolonialism.</a:t>
            </a:r>
          </a:p>
          <a:p>
            <a:pPr algn="ctr"/>
            <a:endParaRPr lang="sv-SE" sz="18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endParaRPr>
          </a:p>
        </p:txBody>
      </p:sp>
      <p:sp>
        <p:nvSpPr>
          <p:cNvPr id="35" name="textruta 34">
            <a:hlinkClick r:id="rId3" action="ppaction://hlinksldjump"/>
            <a:extLst>
              <a:ext uri="{FF2B5EF4-FFF2-40B4-BE49-F238E27FC236}">
                <a16:creationId xmlns:a16="http://schemas.microsoft.com/office/drawing/2014/main" id="{3E5DEDB6-F558-4FA7-79C6-7A8F6D7587FA}"/>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6442375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D8BFCA5-F2AC-4338-039A-DF2FA59AFC2B}"/>
            </a:ext>
          </a:extLst>
        </p:cNvPr>
        <p:cNvGrpSpPr/>
        <p:nvPr/>
      </p:nvGrpSpPr>
      <p:grpSpPr>
        <a:xfrm>
          <a:off x="0" y="0"/>
          <a:ext cx="0" cy="0"/>
          <a:chOff x="0" y="0"/>
          <a:chExt cx="0" cy="0"/>
        </a:xfrm>
      </p:grpSpPr>
      <p:sp>
        <p:nvSpPr>
          <p:cNvPr id="3" name="Rektangel 2">
            <a:extLst>
              <a:ext uri="{FF2B5EF4-FFF2-40B4-BE49-F238E27FC236}">
                <a16:creationId xmlns:a16="http://schemas.microsoft.com/office/drawing/2014/main" id="{38328559-2124-C052-5705-FDD58827791C}"/>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EFF7EF"/>
              </a:solidFill>
            </a:endParaRPr>
          </a:p>
        </p:txBody>
      </p:sp>
      <p:sp>
        <p:nvSpPr>
          <p:cNvPr id="38" name="textruta 37">
            <a:extLst>
              <a:ext uri="{FF2B5EF4-FFF2-40B4-BE49-F238E27FC236}">
                <a16:creationId xmlns:a16="http://schemas.microsoft.com/office/drawing/2014/main" id="{EE931EF1-B1CD-FF67-FB5D-A762BDE7B3C6}"/>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3</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107B55C3-389D-8B4B-9B23-ADF9F15505AE}"/>
              </a:ext>
            </a:extLst>
          </p:cNvPr>
          <p:cNvSpPr txBox="1">
            <a:spLocks noGrp="1"/>
          </p:cNvSpPr>
          <p:nvPr>
            <p:ph type="title" idx="4294967295"/>
          </p:nvPr>
        </p:nvSpPr>
        <p:spPr>
          <a:xfrm>
            <a:off x="1184275" y="1668821"/>
            <a:ext cx="9069878" cy="212365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Så kan </a:t>
            </a:r>
            <a:b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b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intersektionalitet </a:t>
            </a:r>
            <a:b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b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se ut </a:t>
            </a:r>
          </a:p>
        </p:txBody>
      </p:sp>
      <p:grpSp>
        <p:nvGrpSpPr>
          <p:cNvPr id="25" name="Grupp 24">
            <a:extLst>
              <a:ext uri="{FF2B5EF4-FFF2-40B4-BE49-F238E27FC236}">
                <a16:creationId xmlns:a16="http://schemas.microsoft.com/office/drawing/2014/main" id="{90AE3E93-E719-CA72-D6AD-FD5017966C12}"/>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6" name="Grupp 25">
              <a:extLst>
                <a:ext uri="{FF2B5EF4-FFF2-40B4-BE49-F238E27FC236}">
                  <a16:creationId xmlns:a16="http://schemas.microsoft.com/office/drawing/2014/main" id="{D325D77B-97F8-7B3B-5840-20A3E08E50DB}"/>
                </a:ext>
              </a:extLst>
            </p:cNvPr>
            <p:cNvGrpSpPr/>
            <p:nvPr/>
          </p:nvGrpSpPr>
          <p:grpSpPr>
            <a:xfrm>
              <a:off x="0" y="0"/>
              <a:ext cx="12198153" cy="216000"/>
              <a:chOff x="-480372" y="897076"/>
              <a:chExt cx="12198153" cy="216000"/>
            </a:xfrm>
          </p:grpSpPr>
          <p:sp>
            <p:nvSpPr>
              <p:cNvPr id="28" name="Rektangel 27">
                <a:extLst>
                  <a:ext uri="{FF2B5EF4-FFF2-40B4-BE49-F238E27FC236}">
                    <a16:creationId xmlns:a16="http://schemas.microsoft.com/office/drawing/2014/main" id="{4D4DF38A-8C6E-C9ED-2E05-2BC068CD33B0}"/>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28">
                <a:extLst>
                  <a:ext uri="{FF2B5EF4-FFF2-40B4-BE49-F238E27FC236}">
                    <a16:creationId xmlns:a16="http://schemas.microsoft.com/office/drawing/2014/main" id="{DFB2CF7D-8A41-BECC-D1DB-88D3D7ABB39D}"/>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10747B7C-9443-24B7-4965-2F2F577E4A5B}"/>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7A7CB9E9-5F28-2FA9-FBD1-F7F171BC11C6}"/>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0B44AC17-349E-CE21-8A99-569C6F5CBB65}"/>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7" name="textruta 26">
              <a:extLst>
                <a:ext uri="{FF2B5EF4-FFF2-40B4-BE49-F238E27FC236}">
                  <a16:creationId xmlns:a16="http://schemas.microsoft.com/office/drawing/2014/main" id="{D03D2CFF-F6BE-77A2-D7A1-886B5B981BF7}"/>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36" name="Ellips 35">
            <a:extLst>
              <a:ext uri="{FF2B5EF4-FFF2-40B4-BE49-F238E27FC236}">
                <a16:creationId xmlns:a16="http://schemas.microsoft.com/office/drawing/2014/main" id="{A8AEDADF-2574-FFFB-3FF9-C13A5A83CFA3}"/>
              </a:ext>
            </a:extLst>
          </p:cNvPr>
          <p:cNvSpPr/>
          <p:nvPr/>
        </p:nvSpPr>
        <p:spPr>
          <a:xfrm>
            <a:off x="6820703" y="908813"/>
            <a:ext cx="4617725" cy="470022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spcAft>
                <a:spcPts val="800"/>
              </a:spcAft>
            </a:pPr>
            <a:r>
              <a:rPr lang="sv-SE" sz="2800" b="1" kern="100" dirty="0">
                <a:solidFill>
                  <a:srgbClr val="0A3D1F"/>
                </a:solidFill>
                <a:effectLst/>
                <a:latin typeface="Sen" pitchFamily="2" charset="0"/>
                <a:ea typeface="Aptos" panose="020B0004020202020204" pitchFamily="34" charset="0"/>
                <a:cs typeface="Times New Roman" panose="02020603050405020304" pitchFamily="18" charset="0"/>
              </a:rPr>
              <a:t>EXEMPEL </a:t>
            </a:r>
          </a:p>
          <a:p>
            <a:pPr algn="ctr">
              <a:lnSpc>
                <a:spcPct val="107000"/>
              </a:lnSpc>
              <a:spcAft>
                <a:spcPts val="800"/>
              </a:spcAft>
            </a:pP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De samiska rättighetskämparna </a:t>
            </a:r>
            <a:b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Elsa </a:t>
            </a:r>
            <a:r>
              <a:rPr lang="sv-SE" kern="100" dirty="0" err="1">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Laula</a:t>
            </a: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 Renberg och </a:t>
            </a:r>
            <a:b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Karin Stenberg lyfte redan i början av 1900-talet samspelet kring rasism och kolonialism </a:t>
            </a:r>
            <a:b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i relation till samiska orättvisor.</a:t>
            </a:r>
          </a:p>
        </p:txBody>
      </p:sp>
      <p:sp>
        <p:nvSpPr>
          <p:cNvPr id="37" name="textruta 36">
            <a:hlinkClick r:id="rId3" action="ppaction://hlinksldjump"/>
            <a:extLst>
              <a:ext uri="{FF2B5EF4-FFF2-40B4-BE49-F238E27FC236}">
                <a16:creationId xmlns:a16="http://schemas.microsoft.com/office/drawing/2014/main" id="{F91FB75B-CC5D-DD16-C68A-BF1DEB454785}"/>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119500146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6BFC89-B855-D6E9-2521-6949DDB530E3}"/>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6C4C0994-A64F-B793-F69B-06D9C8BA8569}"/>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1" name="textruta 30">
            <a:extLst>
              <a:ext uri="{FF2B5EF4-FFF2-40B4-BE49-F238E27FC236}">
                <a16:creationId xmlns:a16="http://schemas.microsoft.com/office/drawing/2014/main" id="{2EE570D2-87AE-BCA0-ADEE-F1D2975A6761}"/>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4</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B9DCC16E-46D6-7A33-5D1D-165EBE30D3AC}"/>
              </a:ext>
            </a:extLst>
          </p:cNvPr>
          <p:cNvSpPr txBox="1">
            <a:spLocks noGrp="1"/>
          </p:cNvSpPr>
          <p:nvPr>
            <p:ph type="title" idx="4294967295"/>
          </p:nvPr>
        </p:nvSpPr>
        <p:spPr>
          <a:xfrm>
            <a:off x="1443091" y="1433536"/>
            <a:ext cx="9370683" cy="144655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Några faktorer att </a:t>
            </a:r>
            <a:b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b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tänka på: </a:t>
            </a:r>
          </a:p>
        </p:txBody>
      </p:sp>
      <p:sp>
        <p:nvSpPr>
          <p:cNvPr id="13" name="textruta 12">
            <a:extLst>
              <a:ext uri="{FF2B5EF4-FFF2-40B4-BE49-F238E27FC236}">
                <a16:creationId xmlns:a16="http://schemas.microsoft.com/office/drawing/2014/main" id="{C7DA1ED5-039B-94D5-C9D8-B7DF250EFE6A}"/>
              </a:ext>
            </a:extLst>
          </p:cNvPr>
          <p:cNvSpPr txBox="1"/>
          <p:nvPr/>
        </p:nvSpPr>
        <p:spPr>
          <a:xfrm>
            <a:off x="1378226" y="3051276"/>
            <a:ext cx="8875928" cy="3053208"/>
          </a:xfrm>
          <a:prstGeom prst="rect">
            <a:avLst/>
          </a:prstGeom>
          <a:noFill/>
        </p:spPr>
        <p:txBody>
          <a:bodyPr wrap="square" rtlCol="0">
            <a:spAutoFit/>
          </a:bodyPr>
          <a:lstStyle/>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ska ha samma makt att forma sina liv. </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Samhället är inte lika för alla – flera faktorer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påverkar våra livsvillkor. </a:t>
            </a:r>
          </a:p>
          <a:p>
            <a:pPr marL="342900" indent="-342900">
              <a:lnSpc>
                <a:spcPct val="107000"/>
              </a:lnSpc>
              <a:spcAft>
                <a:spcPts val="800"/>
              </a:spcAft>
              <a:buFont typeface="Courier New" panose="02070309020205020404" pitchFamily="49" charset="0"/>
              <a:buChar char="o"/>
            </a:pPr>
            <a:r>
              <a:rPr lang="sv-SE" sz="2200" kern="100" dirty="0">
                <a:latin typeface="Europa-Regular" panose="02000000000000000000" pitchFamily="2" charset="77"/>
                <a:ea typeface="Aptos" panose="020B0004020202020204" pitchFamily="34" charset="0"/>
                <a:cs typeface="Times New Roman" panose="02020603050405020304" pitchFamily="18" charset="0"/>
              </a:rPr>
              <a:t>T</a:t>
            </a: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 hänsyn till variationerna inom det samiska samhället. </a:t>
            </a:r>
          </a:p>
          <a:p>
            <a:pPr marL="342900" indent="-342900">
              <a:lnSpc>
                <a:spcPct val="107000"/>
              </a:lnSpc>
              <a:spcAft>
                <a:spcPts val="800"/>
              </a:spcAft>
              <a:buFont typeface="Courier New" panose="02070309020205020404" pitchFamily="49" charset="0"/>
              <a:buChar char="o"/>
            </a:pPr>
            <a:r>
              <a:rPr lang="sv-SE" sz="2200" kern="100" dirty="0">
                <a:latin typeface="Europa-Regular" panose="02000000000000000000" pitchFamily="2" charset="77"/>
                <a:ea typeface="Aptos" panose="020B0004020202020204" pitchFamily="34" charset="0"/>
                <a:cs typeface="Times New Roman" panose="02020603050405020304" pitchFamily="18" charset="0"/>
              </a:rPr>
              <a:t>Alla identifierar sig inte bara som kvinna eller man </a:t>
            </a:r>
            <a:br>
              <a:rPr lang="sv-SE" sz="2200" kern="100" dirty="0">
                <a:latin typeface="Europa-Regular" panose="02000000000000000000" pitchFamily="2" charset="77"/>
                <a:ea typeface="Aptos" panose="020B0004020202020204" pitchFamily="34" charset="0"/>
                <a:cs typeface="Times New Roman" panose="02020603050405020304" pitchFamily="18" charset="0"/>
              </a:rPr>
            </a:br>
            <a:r>
              <a:rPr lang="sv-SE" sz="2200" kern="100" dirty="0">
                <a:latin typeface="Europa-Regular" panose="02000000000000000000" pitchFamily="2" charset="77"/>
                <a:ea typeface="Aptos" panose="020B0004020202020204" pitchFamily="34" charset="0"/>
                <a:cs typeface="Times New Roman" panose="02020603050405020304" pitchFamily="18" charset="0"/>
              </a:rPr>
              <a:t>– det finns fler sätt att uttrycka kön.</a:t>
            </a:r>
          </a:p>
          <a:p>
            <a:pPr>
              <a:lnSpc>
                <a:spcPct val="107000"/>
              </a:lnSpc>
              <a:spcAft>
                <a:spcPts val="800"/>
              </a:spcAft>
            </a:pPr>
            <a:endParaRPr lang="sv-SE" sz="24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grpSp>
        <p:nvGrpSpPr>
          <p:cNvPr id="21" name="Grupp 20">
            <a:extLst>
              <a:ext uri="{FF2B5EF4-FFF2-40B4-BE49-F238E27FC236}">
                <a16:creationId xmlns:a16="http://schemas.microsoft.com/office/drawing/2014/main" id="{9BD23AD4-669C-30B3-2F41-935AC233F1F8}"/>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2" name="Grupp 21">
              <a:extLst>
                <a:ext uri="{FF2B5EF4-FFF2-40B4-BE49-F238E27FC236}">
                  <a16:creationId xmlns:a16="http://schemas.microsoft.com/office/drawing/2014/main" id="{E86E12FC-6C8B-37BD-CF8E-F2CDEB00FCA6}"/>
                </a:ext>
              </a:extLst>
            </p:cNvPr>
            <p:cNvGrpSpPr/>
            <p:nvPr/>
          </p:nvGrpSpPr>
          <p:grpSpPr>
            <a:xfrm>
              <a:off x="0" y="0"/>
              <a:ext cx="12198153" cy="216000"/>
              <a:chOff x="-480372" y="897076"/>
              <a:chExt cx="12198153" cy="216000"/>
            </a:xfrm>
          </p:grpSpPr>
          <p:sp>
            <p:nvSpPr>
              <p:cNvPr id="24" name="Rektangel 23">
                <a:extLst>
                  <a:ext uri="{FF2B5EF4-FFF2-40B4-BE49-F238E27FC236}">
                    <a16:creationId xmlns:a16="http://schemas.microsoft.com/office/drawing/2014/main" id="{C2DCAED8-AD70-D932-9613-AF51338C474C}"/>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DEB5C423-EB03-C7FF-310D-579B79AFD3C0}"/>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4F94D966-735C-7F6B-FCAE-4ABC27076ABD}"/>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42C9C944-8C36-27C2-8BC4-A804786B429D}"/>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9ACFE624-6C75-8BFD-3858-F052F3969D4F}"/>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3" name="textruta 22">
              <a:extLst>
                <a:ext uri="{FF2B5EF4-FFF2-40B4-BE49-F238E27FC236}">
                  <a16:creationId xmlns:a16="http://schemas.microsoft.com/office/drawing/2014/main" id="{39E84C0D-672C-CC44-971D-7B31EA09A06C}"/>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3" name="Ellips 2">
            <a:extLst>
              <a:ext uri="{FF2B5EF4-FFF2-40B4-BE49-F238E27FC236}">
                <a16:creationId xmlns:a16="http://schemas.microsoft.com/office/drawing/2014/main" id="{89B179CB-29A4-092A-8D93-BBF2EA2BF250}"/>
              </a:ext>
            </a:extLst>
          </p:cNvPr>
          <p:cNvSpPr/>
          <p:nvPr/>
        </p:nvSpPr>
        <p:spPr>
          <a:xfrm>
            <a:off x="8292676" y="728462"/>
            <a:ext cx="3245498" cy="3303479"/>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2000" b="1" kern="100" dirty="0">
                <a:solidFill>
                  <a:schemeClr val="tx1"/>
                </a:solidFill>
                <a:effectLst/>
                <a:latin typeface="Sen" pitchFamily="2" charset="0"/>
                <a:ea typeface="Aptos" panose="020B0004020202020204" pitchFamily="34" charset="0"/>
                <a:cs typeface="Times New Roman" panose="02020603050405020304" pitchFamily="18" charset="0"/>
              </a:rPr>
              <a:t>EXEMPEL</a:t>
            </a:r>
            <a:endParaRPr lang="sv-SE" sz="20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endParaRPr>
          </a:p>
          <a:p>
            <a:pPr algn="ctr"/>
            <a:r>
              <a:rPr lang="sv-SE" i="1"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En enskild man är inte alltid mer överordnad än en enskild kvinna. Makt beror på fler saker än bara kön.</a:t>
            </a:r>
          </a:p>
        </p:txBody>
      </p:sp>
      <p:sp>
        <p:nvSpPr>
          <p:cNvPr id="30" name="textruta 29">
            <a:hlinkClick r:id="rId3" action="ppaction://hlinksldjump"/>
            <a:extLst>
              <a:ext uri="{FF2B5EF4-FFF2-40B4-BE49-F238E27FC236}">
                <a16:creationId xmlns:a16="http://schemas.microsoft.com/office/drawing/2014/main" id="{10FF49BC-20AF-BAC9-29DF-7AA245ABE7CB}"/>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78591800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891317-89B7-C704-FDD2-334B7A3381B0}"/>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19F8CC2D-CB51-746D-6423-450872F24BB8}"/>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4" name="textruta 33">
            <a:extLst>
              <a:ext uri="{FF2B5EF4-FFF2-40B4-BE49-F238E27FC236}">
                <a16:creationId xmlns:a16="http://schemas.microsoft.com/office/drawing/2014/main" id="{2A66A29C-C719-24EB-AA5F-2E40AE507E12}"/>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5</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2" name="Rektangel 21">
            <a:extLst>
              <a:ext uri="{FF2B5EF4-FFF2-40B4-BE49-F238E27FC236}">
                <a16:creationId xmlns:a16="http://schemas.microsoft.com/office/drawing/2014/main" id="{5FE1EAD8-3DF3-D136-A534-D8C9F1095CFD}"/>
              </a:ext>
            </a:extLst>
          </p:cNvPr>
          <p:cNvSpPr/>
          <p:nvPr/>
        </p:nvSpPr>
        <p:spPr>
          <a:xfrm>
            <a:off x="1597294" y="1025979"/>
            <a:ext cx="1489824" cy="557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ÖVNING</a:t>
            </a:r>
            <a:endParaRPr lang="sv-SE" b="1" dirty="0">
              <a:solidFill>
                <a:srgbClr val="0A3D1F"/>
              </a:solidFill>
              <a:latin typeface="Sen" pitchFamily="2" charset="0"/>
            </a:endParaRPr>
          </a:p>
        </p:txBody>
      </p:sp>
      <p:sp>
        <p:nvSpPr>
          <p:cNvPr id="8" name="Rubrik 7">
            <a:extLst>
              <a:ext uri="{FF2B5EF4-FFF2-40B4-BE49-F238E27FC236}">
                <a16:creationId xmlns:a16="http://schemas.microsoft.com/office/drawing/2014/main" id="{7E6BA2E0-B354-91E8-CA95-889CDBC675A3}"/>
              </a:ext>
            </a:extLst>
          </p:cNvPr>
          <p:cNvSpPr txBox="1">
            <a:spLocks noGrp="1"/>
          </p:cNvSpPr>
          <p:nvPr>
            <p:ph type="title" idx="4294967295"/>
          </p:nvPr>
        </p:nvSpPr>
        <p:spPr>
          <a:xfrm>
            <a:off x="1117420" y="1736584"/>
            <a:ext cx="9738748" cy="769441"/>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 Samtala om samisk jämställdhet </a:t>
            </a:r>
            <a:endParaRPr kumimoji="0" lang="sv-SE" sz="44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5" name="Ellips 4">
            <a:extLst>
              <a:ext uri="{FF2B5EF4-FFF2-40B4-BE49-F238E27FC236}">
                <a16:creationId xmlns:a16="http://schemas.microsoft.com/office/drawing/2014/main" id="{C0108184-D724-7113-1AFA-6E90434E64A4}"/>
              </a:ext>
            </a:extLst>
          </p:cNvPr>
          <p:cNvSpPr/>
          <p:nvPr/>
        </p:nvSpPr>
        <p:spPr>
          <a:xfrm>
            <a:off x="1335832" y="2659409"/>
            <a:ext cx="2880401" cy="2931860"/>
          </a:xfrm>
          <a:prstGeom prst="ellipse">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2800" b="1" dirty="0">
                <a:solidFill>
                  <a:schemeClr val="tx1"/>
                </a:solidFill>
                <a:effectLst/>
                <a:latin typeface="Sen" pitchFamily="2" charset="0"/>
                <a:ea typeface="Garamond" panose="02020404030301010803" pitchFamily="18" charset="0"/>
                <a:cs typeface="Garamond" panose="02020404030301010803" pitchFamily="18" charset="0"/>
              </a:rPr>
              <a:t>Steg 1: </a:t>
            </a:r>
          </a:p>
          <a:p>
            <a:pPr algn="ctr">
              <a:spcAft>
                <a:spcPts val="600"/>
              </a:spcAft>
            </a:pPr>
            <a:r>
              <a:rPr lang="sv-SE" sz="1800" dirty="0">
                <a:solidFill>
                  <a:schemeClr val="tx1"/>
                </a:solidFill>
                <a:effectLst/>
                <a:latin typeface="Europa-Regular" panose="02000000000000000000" pitchFamily="2" charset="77"/>
                <a:ea typeface="Garamond" panose="02020404030301010803" pitchFamily="18" charset="0"/>
                <a:cs typeface="Garamond" panose="02020404030301010803" pitchFamily="18" charset="0"/>
              </a:rPr>
              <a:t>Börja med att synliggöra era olika sidor som gör er unika. </a:t>
            </a:r>
          </a:p>
        </p:txBody>
      </p:sp>
      <p:sp>
        <p:nvSpPr>
          <p:cNvPr id="14" name="Ellips 13">
            <a:extLst>
              <a:ext uri="{FF2B5EF4-FFF2-40B4-BE49-F238E27FC236}">
                <a16:creationId xmlns:a16="http://schemas.microsoft.com/office/drawing/2014/main" id="{74816B3C-574A-9F10-7CD6-455693F5E02B}"/>
              </a:ext>
            </a:extLst>
          </p:cNvPr>
          <p:cNvSpPr/>
          <p:nvPr/>
        </p:nvSpPr>
        <p:spPr>
          <a:xfrm>
            <a:off x="4665868" y="2659409"/>
            <a:ext cx="2880401" cy="2931860"/>
          </a:xfrm>
          <a:prstGeom prst="ellipse">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2800" b="1" dirty="0">
                <a:solidFill>
                  <a:schemeClr val="tx1"/>
                </a:solidFill>
                <a:effectLst/>
                <a:latin typeface="Sen" pitchFamily="2" charset="0"/>
                <a:ea typeface="Garamond" panose="02020404030301010803" pitchFamily="18" charset="0"/>
                <a:cs typeface="Garamond" panose="02020404030301010803" pitchFamily="18" charset="0"/>
              </a:rPr>
              <a:t>Steg 2: </a:t>
            </a:r>
          </a:p>
          <a:p>
            <a:pPr algn="ctr">
              <a:spcAft>
                <a:spcPts val="600"/>
              </a:spcAft>
            </a:pPr>
            <a: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Reflektera över era olika privilegier och positioner.</a:t>
            </a:r>
            <a:r>
              <a:rPr lang="sv-SE" dirty="0">
                <a:solidFill>
                  <a:schemeClr val="tx1"/>
                </a:solidFill>
                <a:effectLst/>
                <a:latin typeface="Europa-Regular" panose="02000000000000000000" pitchFamily="2" charset="77"/>
              </a:rPr>
              <a:t> </a:t>
            </a:r>
            <a:endParaRPr lang="sv-SE" sz="1800" dirty="0">
              <a:solidFill>
                <a:schemeClr val="tx1"/>
              </a:solidFill>
              <a:effectLst/>
              <a:latin typeface="Europa-Regular" panose="02000000000000000000" pitchFamily="2" charset="77"/>
              <a:ea typeface="Garamond" panose="02020404030301010803" pitchFamily="18" charset="0"/>
              <a:cs typeface="Garamond" panose="02020404030301010803" pitchFamily="18" charset="0"/>
            </a:endParaRPr>
          </a:p>
        </p:txBody>
      </p:sp>
      <p:sp>
        <p:nvSpPr>
          <p:cNvPr id="15" name="Ellips 14">
            <a:extLst>
              <a:ext uri="{FF2B5EF4-FFF2-40B4-BE49-F238E27FC236}">
                <a16:creationId xmlns:a16="http://schemas.microsoft.com/office/drawing/2014/main" id="{C4B1C4FE-D6DB-C029-954E-4CDEB5DF645B}"/>
              </a:ext>
            </a:extLst>
          </p:cNvPr>
          <p:cNvSpPr/>
          <p:nvPr/>
        </p:nvSpPr>
        <p:spPr>
          <a:xfrm>
            <a:off x="7995904" y="2659409"/>
            <a:ext cx="2880401" cy="2931860"/>
          </a:xfrm>
          <a:prstGeom prst="ellipse">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2800" b="1" dirty="0">
                <a:solidFill>
                  <a:schemeClr val="tx1"/>
                </a:solidFill>
                <a:effectLst/>
                <a:latin typeface="Sen" pitchFamily="2" charset="0"/>
                <a:ea typeface="Garamond" panose="02020404030301010803" pitchFamily="18" charset="0"/>
                <a:cs typeface="Garamond" panose="02020404030301010803" pitchFamily="18" charset="0"/>
              </a:rPr>
              <a:t>Steg 3: </a:t>
            </a:r>
          </a:p>
          <a:p>
            <a:pPr algn="ctr">
              <a:spcAft>
                <a:spcPts val="600"/>
              </a:spcAft>
            </a:pPr>
            <a: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Förbättringsförslag utifrån identifierade ojämlikheter i makt, möjligheter och inflytande. </a:t>
            </a:r>
            <a:endParaRPr lang="sv-SE" sz="1800" dirty="0">
              <a:solidFill>
                <a:schemeClr val="tx1"/>
              </a:solidFill>
              <a:effectLst/>
              <a:latin typeface="Europa-Regular" panose="02000000000000000000" pitchFamily="2" charset="77"/>
              <a:ea typeface="Garamond" panose="02020404030301010803" pitchFamily="18" charset="0"/>
              <a:cs typeface="Garamond" panose="02020404030301010803" pitchFamily="18" charset="0"/>
            </a:endParaRPr>
          </a:p>
        </p:txBody>
      </p:sp>
      <p:pic>
        <p:nvPicPr>
          <p:cNvPr id="21" name="Bildobjekt 20">
            <a:extLst>
              <a:ext uri="{FF2B5EF4-FFF2-40B4-BE49-F238E27FC236}">
                <a16:creationId xmlns:a16="http://schemas.microsoft.com/office/drawing/2014/main" id="{960AA189-6E51-B275-1FBC-00B153FECFC2}"/>
              </a:ext>
              <a:ext uri="{C183D7F6-B498-43B3-948B-1728B52AA6E4}">
                <adec:decorative xmlns:adec="http://schemas.microsoft.com/office/drawing/2017/decorative" val="1"/>
              </a:ext>
            </a:extLst>
          </p:cNvPr>
          <p:cNvPicPr>
            <a:picLocks noChangeAspect="1"/>
          </p:cNvPicPr>
          <p:nvPr/>
        </p:nvPicPr>
        <p:blipFill>
          <a:blip r:embed="rId3"/>
          <a:srcRect l="41522" t="15825" r="44531" b="69111"/>
          <a:stretch/>
        </p:blipFill>
        <p:spPr>
          <a:xfrm>
            <a:off x="1335832" y="1025978"/>
            <a:ext cx="343561" cy="557221"/>
          </a:xfrm>
          <a:prstGeom prst="rect">
            <a:avLst/>
          </a:prstGeom>
        </p:spPr>
      </p:pic>
      <p:grpSp>
        <p:nvGrpSpPr>
          <p:cNvPr id="24" name="Grupp 23">
            <a:extLst>
              <a:ext uri="{FF2B5EF4-FFF2-40B4-BE49-F238E27FC236}">
                <a16:creationId xmlns:a16="http://schemas.microsoft.com/office/drawing/2014/main" id="{43A4A303-DF63-A824-7C80-1CA655B477BB}"/>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5" name="Grupp 24">
              <a:extLst>
                <a:ext uri="{FF2B5EF4-FFF2-40B4-BE49-F238E27FC236}">
                  <a16:creationId xmlns:a16="http://schemas.microsoft.com/office/drawing/2014/main" id="{A1F6A81A-8886-EBEA-AF5F-63B529B093F5}"/>
                </a:ext>
              </a:extLst>
            </p:cNvPr>
            <p:cNvGrpSpPr/>
            <p:nvPr/>
          </p:nvGrpSpPr>
          <p:grpSpPr>
            <a:xfrm>
              <a:off x="0" y="0"/>
              <a:ext cx="12198153" cy="216000"/>
              <a:chOff x="-480372" y="897076"/>
              <a:chExt cx="12198153" cy="216000"/>
            </a:xfrm>
          </p:grpSpPr>
          <p:sp>
            <p:nvSpPr>
              <p:cNvPr id="27" name="Rektangel 26">
                <a:extLst>
                  <a:ext uri="{FF2B5EF4-FFF2-40B4-BE49-F238E27FC236}">
                    <a16:creationId xmlns:a16="http://schemas.microsoft.com/office/drawing/2014/main" id="{43DBD63D-0023-F006-E91C-043278586275}"/>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8" name="Rektangel 27">
                <a:extLst>
                  <a:ext uri="{FF2B5EF4-FFF2-40B4-BE49-F238E27FC236}">
                    <a16:creationId xmlns:a16="http://schemas.microsoft.com/office/drawing/2014/main" id="{D4F37B4B-8E10-10D2-0165-9256FE6F3C1C}"/>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28">
                <a:extLst>
                  <a:ext uri="{FF2B5EF4-FFF2-40B4-BE49-F238E27FC236}">
                    <a16:creationId xmlns:a16="http://schemas.microsoft.com/office/drawing/2014/main" id="{CE7219F4-8116-6282-3459-0AB50DA39CBC}"/>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C3051611-08F0-0824-D858-74C355866EA0}"/>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23EC53EF-E8AE-EF45-26AD-F8AF448B7FA1}"/>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6" name="textruta 25">
              <a:extLst>
                <a:ext uri="{FF2B5EF4-FFF2-40B4-BE49-F238E27FC236}">
                  <a16:creationId xmlns:a16="http://schemas.microsoft.com/office/drawing/2014/main" id="{E3EA45A5-19D0-2319-DC0C-FBD5EC321FF4}"/>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sp>
        <p:nvSpPr>
          <p:cNvPr id="33" name="textruta 32">
            <a:hlinkClick r:id="rId4" action="ppaction://hlinksldjump"/>
            <a:extLst>
              <a:ext uri="{FF2B5EF4-FFF2-40B4-BE49-F238E27FC236}">
                <a16:creationId xmlns:a16="http://schemas.microsoft.com/office/drawing/2014/main" id="{D43026A5-62DA-57A8-4060-C60EEA3B555F}"/>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12480587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8437D3-2729-617A-C608-F910FBC9BC67}"/>
            </a:ext>
          </a:extLst>
        </p:cNvPr>
        <p:cNvGrpSpPr/>
        <p:nvPr/>
      </p:nvGrpSpPr>
      <p:grpSpPr>
        <a:xfrm>
          <a:off x="0" y="0"/>
          <a:ext cx="0" cy="0"/>
          <a:chOff x="0" y="0"/>
          <a:chExt cx="0" cy="0"/>
        </a:xfrm>
      </p:grpSpPr>
      <p:sp>
        <p:nvSpPr>
          <p:cNvPr id="11" name="Rektangel 10">
            <a:extLst>
              <a:ext uri="{FF2B5EF4-FFF2-40B4-BE49-F238E27FC236}">
                <a16:creationId xmlns:a16="http://schemas.microsoft.com/office/drawing/2014/main" id="{1B337D7F-55E6-436B-BB5B-F2F290F9DCF0}"/>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EEBDD"/>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EFF7EF"/>
              </a:solidFill>
            </a:endParaRPr>
          </a:p>
        </p:txBody>
      </p:sp>
      <p:sp>
        <p:nvSpPr>
          <p:cNvPr id="40" name="textruta 39">
            <a:extLst>
              <a:ext uri="{FF2B5EF4-FFF2-40B4-BE49-F238E27FC236}">
                <a16:creationId xmlns:a16="http://schemas.microsoft.com/office/drawing/2014/main" id="{89C92FE7-4892-7136-DD50-7D832530D1C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6</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38" name="Rektangel 37">
            <a:extLst>
              <a:ext uri="{FF2B5EF4-FFF2-40B4-BE49-F238E27FC236}">
                <a16:creationId xmlns:a16="http://schemas.microsoft.com/office/drawing/2014/main" id="{B22614E6-B1DC-BD0A-422E-AB52D365B05D}"/>
              </a:ext>
            </a:extLst>
          </p:cNvPr>
          <p:cNvSpPr/>
          <p:nvPr/>
        </p:nvSpPr>
        <p:spPr>
          <a:xfrm>
            <a:off x="1655169" y="1312823"/>
            <a:ext cx="925987" cy="557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TIPS</a:t>
            </a:r>
            <a:endParaRPr lang="sv-SE" b="1" dirty="0">
              <a:solidFill>
                <a:srgbClr val="0A3D1F"/>
              </a:solidFill>
              <a:latin typeface="Sen" pitchFamily="2" charset="0"/>
            </a:endParaRPr>
          </a:p>
        </p:txBody>
      </p:sp>
      <p:sp>
        <p:nvSpPr>
          <p:cNvPr id="2" name="Rubrik 1">
            <a:extLst>
              <a:ext uri="{FF2B5EF4-FFF2-40B4-BE49-F238E27FC236}">
                <a16:creationId xmlns:a16="http://schemas.microsoft.com/office/drawing/2014/main" id="{CFE51F80-1B56-C60E-129B-541038ADB066}"/>
              </a:ext>
            </a:extLst>
          </p:cNvPr>
          <p:cNvSpPr txBox="1">
            <a:spLocks noGrp="1"/>
          </p:cNvSpPr>
          <p:nvPr>
            <p:ph type="title" idx="4294967295"/>
          </p:nvPr>
        </p:nvSpPr>
        <p:spPr>
          <a:xfrm>
            <a:off x="1206890" y="2185923"/>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Ett gott exempel</a:t>
            </a:r>
          </a:p>
        </p:txBody>
      </p:sp>
      <p:sp>
        <p:nvSpPr>
          <p:cNvPr id="4" name="textruta 3">
            <a:extLst>
              <a:ext uri="{FF2B5EF4-FFF2-40B4-BE49-F238E27FC236}">
                <a16:creationId xmlns:a16="http://schemas.microsoft.com/office/drawing/2014/main" id="{1190DEDD-D033-3C17-518A-85E140C88473}"/>
              </a:ext>
            </a:extLst>
          </p:cNvPr>
          <p:cNvSpPr txBox="1"/>
          <p:nvPr/>
        </p:nvSpPr>
        <p:spPr>
          <a:xfrm>
            <a:off x="1206890" y="3182309"/>
            <a:ext cx="5665487" cy="1757276"/>
          </a:xfrm>
          <a:prstGeom prst="rect">
            <a:avLst/>
          </a:prstGeom>
          <a:noFill/>
        </p:spPr>
        <p:txBody>
          <a:bodyPr wrap="square" rtlCol="0">
            <a:spAutoFit/>
          </a:bodyPr>
          <a:lstStyle/>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Sametingets ungdomsråd –ger unga samer en tydlig plats i beslutsfattandet</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och stärker ungas inflytande.</a:t>
            </a:r>
          </a:p>
          <a:p>
            <a:pPr lvl="0">
              <a:lnSpc>
                <a:spcPct val="107000"/>
              </a:lnSpc>
              <a:spcAft>
                <a:spcPts val="800"/>
              </a:spcAft>
              <a:buSzPts val="1000"/>
              <a:tabLst>
                <a:tab pos="457200" algn="l"/>
              </a:tabLst>
            </a:pPr>
            <a:endParaRPr lang="sv-SE" sz="24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grpSp>
        <p:nvGrpSpPr>
          <p:cNvPr id="27" name="Grupp 26">
            <a:extLst>
              <a:ext uri="{FF2B5EF4-FFF2-40B4-BE49-F238E27FC236}">
                <a16:creationId xmlns:a16="http://schemas.microsoft.com/office/drawing/2014/main" id="{F42D6DA9-BF95-DFDE-1810-AD07D9EB1682}"/>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8" name="Grupp 27">
              <a:extLst>
                <a:ext uri="{FF2B5EF4-FFF2-40B4-BE49-F238E27FC236}">
                  <a16:creationId xmlns:a16="http://schemas.microsoft.com/office/drawing/2014/main" id="{58405EBA-C54A-7C4F-12F5-E08FCBC54E75}"/>
                </a:ext>
              </a:extLst>
            </p:cNvPr>
            <p:cNvGrpSpPr/>
            <p:nvPr/>
          </p:nvGrpSpPr>
          <p:grpSpPr>
            <a:xfrm>
              <a:off x="0" y="0"/>
              <a:ext cx="12198153" cy="216000"/>
              <a:chOff x="-480372" y="897076"/>
              <a:chExt cx="12198153" cy="216000"/>
            </a:xfrm>
          </p:grpSpPr>
          <p:sp>
            <p:nvSpPr>
              <p:cNvPr id="30" name="Rektangel 29">
                <a:extLst>
                  <a:ext uri="{FF2B5EF4-FFF2-40B4-BE49-F238E27FC236}">
                    <a16:creationId xmlns:a16="http://schemas.microsoft.com/office/drawing/2014/main" id="{EEF235E5-8565-16B2-D892-AAF773E959C4}"/>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94A3A61C-54FF-0688-8636-2A8ED89209DE}"/>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B305E93D-B4CE-ED3A-9D86-37C4DBFF4083}"/>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B24893E5-4396-7CF8-B7AE-7BC9D42246C6}"/>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73C094E8-62E5-2EA0-5624-23542EA69351}"/>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9" name="textruta 28">
              <a:extLst>
                <a:ext uri="{FF2B5EF4-FFF2-40B4-BE49-F238E27FC236}">
                  <a16:creationId xmlns:a16="http://schemas.microsoft.com/office/drawing/2014/main" id="{ACAA9901-755C-5392-62F7-9CF14A542160}"/>
                </a:ext>
              </a:extLst>
            </p:cNvPr>
            <p:cNvSpPr txBox="1"/>
            <p:nvPr/>
          </p:nvSpPr>
          <p:spPr>
            <a:xfrm>
              <a:off x="3870000" y="0"/>
              <a:ext cx="2520000" cy="360850"/>
            </a:xfrm>
            <a:prstGeom prst="rect">
              <a:avLst/>
            </a:prstGeom>
            <a:solidFill>
              <a:srgbClr val="F28E51"/>
            </a:solidFill>
          </p:spPr>
          <p:txBody>
            <a:bodyPr wrap="square" lIns="36000" tIns="72000" rIns="36000" bIns="72000" rtlCol="0">
              <a:spAutoFit/>
            </a:bodyPr>
            <a:lstStyle/>
            <a:p>
              <a:pPr algn="ctr"/>
              <a:r>
                <a:rPr lang="sv-SE" sz="1400" dirty="0">
                  <a:effectLst/>
                  <a:latin typeface="Europa-Bold" panose="02000000000000000000" pitchFamily="2" charset="77"/>
                </a:rPr>
                <a:t>Geajnoekroesse</a:t>
              </a:r>
              <a:r>
                <a:rPr lang="sv-SE" sz="1200" dirty="0">
                  <a:effectLst/>
                  <a:latin typeface="Europa-Bold" panose="02000000000000000000" pitchFamily="2" charset="77"/>
                </a:rPr>
                <a:t> </a:t>
              </a:r>
              <a:r>
                <a:rPr lang="sv-SE" sz="1100" dirty="0">
                  <a:effectLst/>
                  <a:latin typeface="Europa-Bold" panose="02000000000000000000" pitchFamily="2" charset="77"/>
                </a:rPr>
                <a:t>Vägkorsningen</a:t>
              </a:r>
            </a:p>
          </p:txBody>
        </p:sp>
      </p:grpSp>
      <p:pic>
        <p:nvPicPr>
          <p:cNvPr id="39" name="Bildobjekt 38">
            <a:extLst>
              <a:ext uri="{FF2B5EF4-FFF2-40B4-BE49-F238E27FC236}">
                <a16:creationId xmlns:a16="http://schemas.microsoft.com/office/drawing/2014/main" id="{9B9F3F60-A73A-3984-CA3C-4963AA86AC37}"/>
              </a:ext>
              <a:ext uri="{C183D7F6-B498-43B3-948B-1728B52AA6E4}">
                <adec:decorative xmlns:adec="http://schemas.microsoft.com/office/drawing/2017/decorative" val="1"/>
              </a:ext>
            </a:extLst>
          </p:cNvPr>
          <p:cNvPicPr>
            <a:picLocks noChangeAspect="1"/>
          </p:cNvPicPr>
          <p:nvPr/>
        </p:nvPicPr>
        <p:blipFill>
          <a:blip r:embed="rId3"/>
          <a:srcRect l="41522" t="15825" r="44531" b="69111"/>
          <a:stretch/>
        </p:blipFill>
        <p:spPr>
          <a:xfrm>
            <a:off x="1335832" y="1312822"/>
            <a:ext cx="343561" cy="557221"/>
          </a:xfrm>
          <a:prstGeom prst="rect">
            <a:avLst/>
          </a:prstGeom>
        </p:spPr>
      </p:pic>
      <p:sp>
        <p:nvSpPr>
          <p:cNvPr id="9" name="textruta 8">
            <a:extLst>
              <a:ext uri="{FF2B5EF4-FFF2-40B4-BE49-F238E27FC236}">
                <a16:creationId xmlns:a16="http://schemas.microsoft.com/office/drawing/2014/main" id="{29D2D1D1-47C6-1422-6E4A-28596B679544}"/>
              </a:ext>
            </a:extLst>
          </p:cNvPr>
          <p:cNvSpPr txBox="1"/>
          <p:nvPr/>
        </p:nvSpPr>
        <p:spPr>
          <a:xfrm>
            <a:off x="7537176" y="2922840"/>
            <a:ext cx="3113158" cy="523220"/>
          </a:xfrm>
          <a:prstGeom prst="rect">
            <a:avLst/>
          </a:prstGeom>
          <a:noFill/>
        </p:spPr>
        <p:txBody>
          <a:bodyPr wrap="square" rtlCol="0">
            <a:spAutoFit/>
          </a:bodyPr>
          <a:lstStyle/>
          <a:p>
            <a:pPr algn="ctr"/>
            <a:r>
              <a:rPr lang="sv-SE" sz="2800" b="1" kern="100" dirty="0">
                <a:solidFill>
                  <a:srgbClr val="0A3D1F"/>
                </a:solidFill>
                <a:effectLst/>
                <a:latin typeface="Sen" pitchFamily="2" charset="0"/>
                <a:ea typeface="Aptos" panose="020B0004020202020204" pitchFamily="34" charset="0"/>
                <a:cs typeface="Times New Roman" panose="02020603050405020304" pitchFamily="18" charset="0"/>
              </a:rPr>
              <a:t> Att tänka på!</a:t>
            </a:r>
            <a:endParaRPr lang="sv-SE" sz="2800" kern="100" dirty="0">
              <a:solidFill>
                <a:srgbClr val="0A3D1F"/>
              </a:solidFill>
              <a:effectLst/>
              <a:latin typeface="Sen" pitchFamily="2" charset="0"/>
              <a:ea typeface="Aptos" panose="020B0004020202020204" pitchFamily="34" charset="0"/>
              <a:cs typeface="Times New Roman" panose="02020603050405020304" pitchFamily="18" charset="0"/>
            </a:endParaRPr>
          </a:p>
        </p:txBody>
      </p:sp>
      <p:sp>
        <p:nvSpPr>
          <p:cNvPr id="8" name="Ellips 7">
            <a:extLst>
              <a:ext uri="{FF2B5EF4-FFF2-40B4-BE49-F238E27FC236}">
                <a16:creationId xmlns:a16="http://schemas.microsoft.com/office/drawing/2014/main" id="{8A43E444-4CC5-1008-21EF-5D9449310490}"/>
              </a:ext>
            </a:extLst>
          </p:cNvPr>
          <p:cNvSpPr/>
          <p:nvPr/>
        </p:nvSpPr>
        <p:spPr>
          <a:xfrm>
            <a:off x="7332231" y="804972"/>
            <a:ext cx="1761524" cy="1792994"/>
          </a:xfrm>
          <a:prstGeom prst="ellipse">
            <a:avLst/>
          </a:prstGeom>
          <a:solidFill>
            <a:srgbClr val="F9C4B6"/>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Skapa plats för fler röster.</a:t>
            </a:r>
            <a:endParaRPr lang="sv-SE" sz="1600"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7" name="Ellips 6">
            <a:extLst>
              <a:ext uri="{FF2B5EF4-FFF2-40B4-BE49-F238E27FC236}">
                <a16:creationId xmlns:a16="http://schemas.microsoft.com/office/drawing/2014/main" id="{C7C676BD-A1BA-9AAF-2107-FD8664A6D74A}"/>
              </a:ext>
            </a:extLst>
          </p:cNvPr>
          <p:cNvSpPr/>
          <p:nvPr/>
        </p:nvSpPr>
        <p:spPr>
          <a:xfrm>
            <a:off x="9375763" y="1168098"/>
            <a:ext cx="1573458" cy="1601569"/>
          </a:xfrm>
          <a:prstGeom prst="ellipse">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Titta på </a:t>
            </a:r>
            <a:b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br>
            <a: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era egna strukturer.</a:t>
            </a:r>
            <a:endParaRPr lang="sv-SE" sz="1600"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6" name="Ellips 5">
            <a:extLst>
              <a:ext uri="{FF2B5EF4-FFF2-40B4-BE49-F238E27FC236}">
                <a16:creationId xmlns:a16="http://schemas.microsoft.com/office/drawing/2014/main" id="{231A3983-F43D-8BC0-2BCD-5EBEE9598824}"/>
              </a:ext>
            </a:extLst>
          </p:cNvPr>
          <p:cNvSpPr/>
          <p:nvPr/>
        </p:nvSpPr>
        <p:spPr>
          <a:xfrm>
            <a:off x="6747302" y="3599233"/>
            <a:ext cx="2422856" cy="246614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spcAft>
                <a:spcPts val="800"/>
              </a:spcAft>
              <a:buNone/>
            </a:pPr>
            <a:r>
              <a:rPr lang="sv-SE" sz="1600"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rPr>
              <a:t>Det är inte begreppen som är viktigast – utan att vi lyssnar, synliggör och förändrar.</a:t>
            </a:r>
          </a:p>
        </p:txBody>
      </p:sp>
      <p:sp>
        <p:nvSpPr>
          <p:cNvPr id="5" name="Ellips 4">
            <a:extLst>
              <a:ext uri="{FF2B5EF4-FFF2-40B4-BE49-F238E27FC236}">
                <a16:creationId xmlns:a16="http://schemas.microsoft.com/office/drawing/2014/main" id="{9CBC70AD-E5D3-3782-E9C4-EE3D3D5E2165}"/>
              </a:ext>
            </a:extLst>
          </p:cNvPr>
          <p:cNvSpPr/>
          <p:nvPr/>
        </p:nvSpPr>
        <p:spPr>
          <a:xfrm>
            <a:off x="9649096" y="3599233"/>
            <a:ext cx="1573457" cy="1601567"/>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Prata </a:t>
            </a:r>
            <a:br>
              <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br>
            <a:r>
              <a:rPr lang="sv-SE" sz="16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tillsammans.</a:t>
            </a: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36" name="textruta 35">
            <a:hlinkClick r:id="rId4" action="ppaction://hlinksldjump"/>
            <a:extLst>
              <a:ext uri="{FF2B5EF4-FFF2-40B4-BE49-F238E27FC236}">
                <a16:creationId xmlns:a16="http://schemas.microsoft.com/office/drawing/2014/main" id="{FC85B694-4836-237B-4162-88B850D9B7BE}"/>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41057771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4915BF1-F869-E4A5-2CE0-5DD7D52BA620}"/>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0F6ED633-4D4A-76E5-5F1E-5C8433188991}"/>
              </a:ext>
              <a:ext uri="{C183D7F6-B498-43B3-948B-1728B52AA6E4}">
                <adec:decorative xmlns:adec="http://schemas.microsoft.com/office/drawing/2017/decorative" val="1"/>
              </a:ext>
            </a:extLst>
          </p:cNvPr>
          <p:cNvSpPr/>
          <p:nvPr/>
        </p:nvSpPr>
        <p:spPr>
          <a:xfrm>
            <a:off x="0" y="0"/>
            <a:ext cx="7114479" cy="6858000"/>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2707486A-D64C-BE4A-C4AE-515EC2A6769B}"/>
              </a:ext>
              <a:ext uri="{C183D7F6-B498-43B3-948B-1728B52AA6E4}">
                <adec:decorative xmlns:adec="http://schemas.microsoft.com/office/drawing/2017/decorative" val="1"/>
              </a:ext>
            </a:extLst>
          </p:cNvPr>
          <p:cNvPicPr>
            <a:picLocks noChangeAspect="1"/>
          </p:cNvPicPr>
          <p:nvPr/>
        </p:nvPicPr>
        <p:blipFill>
          <a:blip r:embed="rId3"/>
          <a:srcRect b="25928"/>
          <a:stretch>
            <a:fillRect/>
          </a:stretch>
        </p:blipFill>
        <p:spPr>
          <a:xfrm>
            <a:off x="1" y="0"/>
            <a:ext cx="6550274" cy="6858000"/>
          </a:xfrm>
          <a:prstGeom prst="rect">
            <a:avLst/>
          </a:prstGeom>
        </p:spPr>
      </p:pic>
      <p:sp>
        <p:nvSpPr>
          <p:cNvPr id="11" name="Rektangel 10">
            <a:extLst>
              <a:ext uri="{FF2B5EF4-FFF2-40B4-BE49-F238E27FC236}">
                <a16:creationId xmlns:a16="http://schemas.microsoft.com/office/drawing/2014/main" id="{097814A5-0DE1-06DF-E62C-10477AAA7162}"/>
              </a:ext>
              <a:ext uri="{C183D7F6-B498-43B3-948B-1728B52AA6E4}">
                <adec:decorative xmlns:adec="http://schemas.microsoft.com/office/drawing/2017/decorative" val="1"/>
              </a:ext>
            </a:extLst>
          </p:cNvPr>
          <p:cNvSpPr/>
          <p:nvPr/>
        </p:nvSpPr>
        <p:spPr>
          <a:xfrm>
            <a:off x="6550274" y="0"/>
            <a:ext cx="5641726" cy="6858000"/>
          </a:xfrm>
          <a:prstGeom prst="rect">
            <a:avLst/>
          </a:prstGeom>
          <a:solidFill>
            <a:srgbClr val="8DC18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2" name="Rubrik 1">
            <a:extLst>
              <a:ext uri="{FF2B5EF4-FFF2-40B4-BE49-F238E27FC236}">
                <a16:creationId xmlns:a16="http://schemas.microsoft.com/office/drawing/2014/main" id="{9514875B-5045-6345-1289-14A0184A7F73}"/>
              </a:ext>
            </a:extLst>
          </p:cNvPr>
          <p:cNvSpPr>
            <a:spLocks noGrp="1"/>
          </p:cNvSpPr>
          <p:nvPr>
            <p:ph type="title"/>
          </p:nvPr>
        </p:nvSpPr>
        <p:spPr>
          <a:xfrm>
            <a:off x="0" y="-1325563"/>
            <a:ext cx="11353800" cy="1131599"/>
          </a:xfrm>
        </p:spPr>
        <p:txBody>
          <a:bodyPr vert="horz" lIns="91440" tIns="45720" rIns="91440" bIns="45720" rtlCol="0" anchor="b">
            <a:normAutofit/>
          </a:bodyPr>
          <a:lstStyle/>
          <a:p>
            <a:r>
              <a:rPr lang="sv-SE" sz="1000" dirty="0">
                <a:latin typeface="Europa-Regular" panose="02000000000000000000" pitchFamily="2" charset="77"/>
              </a:rPr>
              <a:t>Heerredidie diblemevuekide Bryt härskartekniker </a:t>
            </a:r>
          </a:p>
        </p:txBody>
      </p:sp>
      <p:sp>
        <p:nvSpPr>
          <p:cNvPr id="8" name="textruta 7">
            <a:extLst>
              <a:ext uri="{FF2B5EF4-FFF2-40B4-BE49-F238E27FC236}">
                <a16:creationId xmlns:a16="http://schemas.microsoft.com/office/drawing/2014/main" id="{31B1C4AE-C7FE-5DF9-08CD-289446A210F5}"/>
              </a:ext>
            </a:extLst>
          </p:cNvPr>
          <p:cNvSpPr txBox="1"/>
          <p:nvPr/>
        </p:nvSpPr>
        <p:spPr>
          <a:xfrm>
            <a:off x="7035882" y="1311822"/>
            <a:ext cx="4317918" cy="830997"/>
          </a:xfrm>
          <a:prstGeom prst="rect">
            <a:avLst/>
          </a:prstGeom>
          <a:noFill/>
        </p:spPr>
        <p:txBody>
          <a:bodyPr wrap="square" rtlCol="0">
            <a:spAutoFit/>
          </a:bodyPr>
          <a:lstStyle/>
          <a:p>
            <a:r>
              <a:rPr lang="sv-SE" sz="2400" b="1" dirty="0">
                <a:effectLst/>
                <a:latin typeface="Europa-Bold" panose="02000000000000000000" pitchFamily="2" charset="77"/>
              </a:rPr>
              <a:t>Metod för att upptäcka och bemöta härskartekniker.</a:t>
            </a:r>
          </a:p>
        </p:txBody>
      </p:sp>
      <p:sp>
        <p:nvSpPr>
          <p:cNvPr id="7" name="textruta 6">
            <a:extLst>
              <a:ext uri="{FF2B5EF4-FFF2-40B4-BE49-F238E27FC236}">
                <a16:creationId xmlns:a16="http://schemas.microsoft.com/office/drawing/2014/main" id="{E0865077-5340-B4B2-2AC6-21B72FC151B7}"/>
              </a:ext>
            </a:extLst>
          </p:cNvPr>
          <p:cNvSpPr txBox="1"/>
          <p:nvPr/>
        </p:nvSpPr>
        <p:spPr>
          <a:xfrm>
            <a:off x="7035882" y="2706300"/>
            <a:ext cx="4114800" cy="461665"/>
          </a:xfrm>
          <a:prstGeom prst="rect">
            <a:avLst/>
          </a:prstGeom>
          <a:noFill/>
        </p:spPr>
        <p:txBody>
          <a:bodyPr wrap="square" rtlCol="0">
            <a:spAutoFit/>
          </a:bodyPr>
          <a:lstStyle/>
          <a:p>
            <a:r>
              <a:rPr lang="sv-SE" sz="2400" b="1" dirty="0">
                <a:effectLst/>
                <a:latin typeface="Sen" pitchFamily="2" charset="0"/>
              </a:rPr>
              <a:t>INNEHÅLL</a:t>
            </a:r>
            <a:endParaRPr lang="sv-SE" sz="2800" b="1" dirty="0">
              <a:latin typeface="Sen" pitchFamily="2" charset="0"/>
            </a:endParaRPr>
          </a:p>
        </p:txBody>
      </p:sp>
      <p:sp>
        <p:nvSpPr>
          <p:cNvPr id="15" name="textruta 14">
            <a:extLst>
              <a:ext uri="{FF2B5EF4-FFF2-40B4-BE49-F238E27FC236}">
                <a16:creationId xmlns:a16="http://schemas.microsoft.com/office/drawing/2014/main" id="{6FCBF19A-36D5-2D5C-535A-52324071DF6F}"/>
              </a:ext>
            </a:extLst>
          </p:cNvPr>
          <p:cNvSpPr txBox="1"/>
          <p:nvPr/>
        </p:nvSpPr>
        <p:spPr>
          <a:xfrm>
            <a:off x="7035882" y="3167965"/>
            <a:ext cx="4520578" cy="2015936"/>
          </a:xfrm>
          <a:prstGeom prst="rect">
            <a:avLst/>
          </a:prstGeom>
          <a:noFill/>
        </p:spPr>
        <p:txBody>
          <a:bodyPr wrap="square" rtlCol="0">
            <a:spAutoFit/>
          </a:bodyPr>
          <a:lstStyle/>
          <a:p>
            <a:pPr marL="342900" indent="-342900">
              <a:spcAft>
                <a:spcPts val="1000"/>
              </a:spcAft>
              <a:buFont typeface="Courier New" panose="02070309020205020404" pitchFamily="49" charset="0"/>
              <a:buChar char="o"/>
            </a:pPr>
            <a:r>
              <a:rPr lang="sv-SE" sz="2000" dirty="0">
                <a:latin typeface="Europa-Regular" panose="02000000000000000000" pitchFamily="2" charset="77"/>
              </a:rPr>
              <a:t>Vad är härskartekniker?</a:t>
            </a:r>
          </a:p>
          <a:p>
            <a:pPr marL="342900" indent="-342900">
              <a:spcAft>
                <a:spcPts val="1000"/>
              </a:spcAft>
              <a:buFont typeface="Courier New" panose="02070309020205020404" pitchFamily="49" charset="0"/>
              <a:buChar char="o"/>
            </a:pPr>
            <a:r>
              <a:rPr lang="sv-SE" sz="2000" dirty="0">
                <a:latin typeface="Europa-Regular" panose="02000000000000000000" pitchFamily="2" charset="77"/>
              </a:rPr>
              <a:t>Strategier för att bemöta härskartekniker </a:t>
            </a:r>
          </a:p>
          <a:p>
            <a:pPr marL="342900" indent="-342900">
              <a:spcAft>
                <a:spcPts val="1000"/>
              </a:spcAft>
              <a:buFont typeface="Courier New" panose="02070309020205020404" pitchFamily="49" charset="0"/>
              <a:buChar char="o"/>
            </a:pPr>
            <a:r>
              <a:rPr lang="sv-SE" sz="2000" dirty="0">
                <a:latin typeface="Europa-Regular" panose="02000000000000000000" pitchFamily="2" charset="77"/>
              </a:rPr>
              <a:t>Exempel på vanliga härskartekniker</a:t>
            </a:r>
          </a:p>
          <a:p>
            <a:pPr marL="342900" indent="-342900">
              <a:spcAft>
                <a:spcPts val="1000"/>
              </a:spcAft>
              <a:buFont typeface="Courier New" panose="02070309020205020404" pitchFamily="49" charset="0"/>
              <a:buChar char="o"/>
            </a:pPr>
            <a:r>
              <a:rPr lang="sv-SE" sz="2000" dirty="0">
                <a:latin typeface="Europa-Regular" panose="02000000000000000000" pitchFamily="2" charset="77"/>
              </a:rPr>
              <a:t>Reflektionsövning</a:t>
            </a:r>
          </a:p>
        </p:txBody>
      </p:sp>
    </p:spTree>
    <p:extLst>
      <p:ext uri="{BB962C8B-B14F-4D97-AF65-F5344CB8AC3E}">
        <p14:creationId xmlns:p14="http://schemas.microsoft.com/office/powerpoint/2010/main" val="39450942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ECADB1-8702-F659-CC26-43E7AF943337}"/>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B03B362D-B0C0-9683-C846-04F5B8988E00}"/>
              </a:ext>
              <a:ext uri="{C183D7F6-B498-43B3-948B-1728B52AA6E4}">
                <adec:decorative xmlns:adec="http://schemas.microsoft.com/office/drawing/2017/decorative" val="1"/>
              </a:ext>
            </a:extLst>
          </p:cNvPr>
          <p:cNvSpPr/>
          <p:nvPr/>
        </p:nvSpPr>
        <p:spPr>
          <a:xfrm>
            <a:off x="0" y="17253"/>
            <a:ext cx="12192000" cy="6857999"/>
          </a:xfrm>
          <a:prstGeom prst="rect">
            <a:avLst/>
          </a:prstGeom>
          <a:solidFill>
            <a:srgbClr val="E2F0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41" name="textruta 40">
            <a:extLst>
              <a:ext uri="{FF2B5EF4-FFF2-40B4-BE49-F238E27FC236}">
                <a16:creationId xmlns:a16="http://schemas.microsoft.com/office/drawing/2014/main" id="{3CE313F9-F098-5672-3E86-3602207970FE}"/>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1</a:t>
            </a:r>
            <a:r>
              <a:rPr lang="sv-SE" sz="1400" dirty="0">
                <a:effectLst/>
                <a:latin typeface="Europa-Regular" panose="02000000000000000000" pitchFamily="2" charset="77"/>
              </a:rPr>
              <a:t>/8</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2C5DF133-B225-4DEE-A05E-39B113AB5677}"/>
              </a:ext>
            </a:extLst>
          </p:cNvPr>
          <p:cNvSpPr txBox="1">
            <a:spLocks noGrp="1"/>
          </p:cNvSpPr>
          <p:nvPr>
            <p:ph type="title" idx="4294967295"/>
          </p:nvPr>
        </p:nvSpPr>
        <p:spPr>
          <a:xfrm>
            <a:off x="1443091" y="1447092"/>
            <a:ext cx="5577405" cy="144655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Vad är </a:t>
            </a:r>
            <a:b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b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härskartekniker? </a:t>
            </a:r>
            <a:endParaRPr kumimoji="0" lang="sv-SE" sz="44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13" name="textruta 12">
            <a:extLst>
              <a:ext uri="{FF2B5EF4-FFF2-40B4-BE49-F238E27FC236}">
                <a16:creationId xmlns:a16="http://schemas.microsoft.com/office/drawing/2014/main" id="{D9010A0C-0FB4-5175-56FD-B9ACF4EAE2D1}"/>
              </a:ext>
            </a:extLst>
          </p:cNvPr>
          <p:cNvSpPr txBox="1"/>
          <p:nvPr/>
        </p:nvSpPr>
        <p:spPr>
          <a:xfrm>
            <a:off x="1378225" y="3049301"/>
            <a:ext cx="6094363" cy="2556982"/>
          </a:xfrm>
          <a:prstGeom prst="rect">
            <a:avLst/>
          </a:prstGeom>
          <a:noFill/>
        </p:spPr>
        <p:txBody>
          <a:bodyPr wrap="square" rtlCol="0">
            <a:spAutoFit/>
          </a:bodyPr>
          <a:lstStyle/>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Strategier för att behålla makt,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ofta omedvetna.</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Kan skada andra även om det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inte är avsikten.</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Medvetenhet = nyckel till att bemöta dem.</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Ansvar: både individens och gruppens.</a:t>
            </a:r>
          </a:p>
        </p:txBody>
      </p:sp>
      <p:grpSp>
        <p:nvGrpSpPr>
          <p:cNvPr id="27" name="Grupp 26">
            <a:extLst>
              <a:ext uri="{FF2B5EF4-FFF2-40B4-BE49-F238E27FC236}">
                <a16:creationId xmlns:a16="http://schemas.microsoft.com/office/drawing/2014/main" id="{506CC491-6D6C-DA33-E464-E45D59790D5B}"/>
              </a:ext>
              <a:ext uri="{C183D7F6-B498-43B3-948B-1728B52AA6E4}">
                <adec:decorative xmlns:adec="http://schemas.microsoft.com/office/drawing/2017/decorative" val="1"/>
              </a:ext>
            </a:extLst>
          </p:cNvPr>
          <p:cNvGrpSpPr/>
          <p:nvPr/>
        </p:nvGrpSpPr>
        <p:grpSpPr>
          <a:xfrm>
            <a:off x="0" y="0"/>
            <a:ext cx="12198153" cy="530127"/>
            <a:chOff x="0" y="0"/>
            <a:chExt cx="12198153" cy="530127"/>
          </a:xfrm>
        </p:grpSpPr>
        <p:sp>
          <p:nvSpPr>
            <p:cNvPr id="17" name="textruta 16">
              <a:extLst>
                <a:ext uri="{FF2B5EF4-FFF2-40B4-BE49-F238E27FC236}">
                  <a16:creationId xmlns:a16="http://schemas.microsoft.com/office/drawing/2014/main" id="{4E19C15C-C957-1C48-54F5-2820456141C2}"/>
                </a:ext>
              </a:extLst>
            </p:cNvPr>
            <p:cNvSpPr txBox="1"/>
            <p:nvPr/>
          </p:nvSpPr>
          <p:spPr>
            <a:xfrm>
              <a:off x="5796456" y="0"/>
              <a:ext cx="2523600" cy="530127"/>
            </a:xfrm>
            <a:prstGeom prst="rect">
              <a:avLst/>
            </a:prstGeom>
            <a:solidFill>
              <a:srgbClr val="44AE64"/>
            </a:solidFill>
          </p:spPr>
          <p:txBody>
            <a:bodyPr wrap="square" lIns="108000" tIns="72000" rIns="72000" bIns="72000" rtlCol="0">
              <a:spAutoFit/>
            </a:bodyPr>
            <a:lstStyle/>
            <a:p>
              <a:r>
                <a:rPr lang="sv-SE" sz="1400" dirty="0">
                  <a:effectLst/>
                  <a:latin typeface="Europa-Bold" panose="02000000000000000000" pitchFamily="2" charset="77"/>
                </a:rPr>
                <a:t>Heerredidie diblemevuekide</a:t>
              </a:r>
              <a:r>
                <a:rPr lang="sv-SE" sz="1200" dirty="0">
                  <a:effectLst/>
                  <a:latin typeface="Europa-Bold" panose="02000000000000000000" pitchFamily="2" charset="77"/>
                </a:rPr>
                <a:t> </a:t>
              </a:r>
              <a:r>
                <a:rPr lang="sv-SE" sz="1100" dirty="0">
                  <a:effectLst/>
                  <a:latin typeface="Europa-Bold" panose="02000000000000000000" pitchFamily="2" charset="77"/>
                </a:rPr>
                <a:t>Bryt härskartekniker </a:t>
              </a:r>
            </a:p>
          </p:txBody>
        </p:sp>
        <p:grpSp>
          <p:nvGrpSpPr>
            <p:cNvPr id="14" name="Grupp 13">
              <a:extLst>
                <a:ext uri="{FF2B5EF4-FFF2-40B4-BE49-F238E27FC236}">
                  <a16:creationId xmlns:a16="http://schemas.microsoft.com/office/drawing/2014/main" id="{35215FE0-A5BF-E984-4E49-CE1922AA8B35}"/>
                </a:ext>
              </a:extLst>
            </p:cNvPr>
            <p:cNvGrpSpPr/>
            <p:nvPr/>
          </p:nvGrpSpPr>
          <p:grpSpPr>
            <a:xfrm>
              <a:off x="0" y="0"/>
              <a:ext cx="12198153" cy="216000"/>
              <a:chOff x="0" y="0"/>
              <a:chExt cx="12198153" cy="216000"/>
            </a:xfrm>
          </p:grpSpPr>
          <p:grpSp>
            <p:nvGrpSpPr>
              <p:cNvPr id="15" name="Grupp 14">
                <a:extLst>
                  <a:ext uri="{FF2B5EF4-FFF2-40B4-BE49-F238E27FC236}">
                    <a16:creationId xmlns:a16="http://schemas.microsoft.com/office/drawing/2014/main" id="{E07CEB10-BD95-642F-2001-BF562B8B3A8F}"/>
                  </a:ext>
                </a:extLst>
              </p:cNvPr>
              <p:cNvGrpSpPr/>
              <p:nvPr/>
            </p:nvGrpSpPr>
            <p:grpSpPr>
              <a:xfrm>
                <a:off x="0" y="0"/>
                <a:ext cx="12198153" cy="216000"/>
                <a:chOff x="-480372" y="897076"/>
                <a:chExt cx="12198153" cy="216000"/>
              </a:xfrm>
            </p:grpSpPr>
            <p:sp>
              <p:nvSpPr>
                <p:cNvPr id="21" name="Rektangel 20">
                  <a:extLst>
                    <a:ext uri="{FF2B5EF4-FFF2-40B4-BE49-F238E27FC236}">
                      <a16:creationId xmlns:a16="http://schemas.microsoft.com/office/drawing/2014/main" id="{37BDCC1D-7F60-0DEA-BC42-00EB938A6F43}"/>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22">
                  <a:extLst>
                    <a:ext uri="{FF2B5EF4-FFF2-40B4-BE49-F238E27FC236}">
                      <a16:creationId xmlns:a16="http://schemas.microsoft.com/office/drawing/2014/main" id="{30CB3349-06FF-73BD-DB95-006F9AD3FAA1}"/>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33F73799-C422-5A37-5720-7B5003F642DF}"/>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84F2EF1D-9041-7B37-0A53-B5E6CB26E0DB}"/>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8" name="textruta 17">
                <a:extLst>
                  <a:ext uri="{FF2B5EF4-FFF2-40B4-BE49-F238E27FC236}">
                    <a16:creationId xmlns:a16="http://schemas.microsoft.com/office/drawing/2014/main" id="{36B3182C-6DB6-CA95-8443-7CA59D211EB1}"/>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grpSp>
      </p:grpSp>
      <p:sp>
        <p:nvSpPr>
          <p:cNvPr id="36" name="textruta 35">
            <a:extLst>
              <a:ext uri="{FF2B5EF4-FFF2-40B4-BE49-F238E27FC236}">
                <a16:creationId xmlns:a16="http://schemas.microsoft.com/office/drawing/2014/main" id="{EFF0CA3B-D530-38EC-7416-C513EA44A529}"/>
              </a:ext>
            </a:extLst>
          </p:cNvPr>
          <p:cNvSpPr txBox="1"/>
          <p:nvPr/>
        </p:nvSpPr>
        <p:spPr>
          <a:xfrm>
            <a:off x="7485256" y="1075514"/>
            <a:ext cx="3793278" cy="369332"/>
          </a:xfrm>
          <a:prstGeom prst="rect">
            <a:avLst/>
          </a:prstGeom>
          <a:noFill/>
        </p:spPr>
        <p:txBody>
          <a:bodyPr wrap="square" rtlCol="0">
            <a:spAutoFit/>
          </a:bodyPr>
          <a:lstStyle/>
          <a:p>
            <a:pPr algn="ctr"/>
            <a:r>
              <a:rPr lang="sv-SE" sz="1800" b="1" dirty="0">
                <a:effectLst/>
                <a:latin typeface="Europa-Bold" panose="02000000000000000000" pitchFamily="2" charset="77"/>
                <a:ea typeface="Aptos" panose="020B0004020202020204" pitchFamily="34" charset="0"/>
                <a:cs typeface="Times New Roman" panose="02020603050405020304" pitchFamily="18" charset="0"/>
              </a:rPr>
              <a:t>Några vanliga härskartekniker</a:t>
            </a:r>
            <a:r>
              <a:rPr lang="sv-SE" b="1" dirty="0">
                <a:effectLst/>
                <a:latin typeface="Europa-Bold" panose="02000000000000000000" pitchFamily="2" charset="77"/>
              </a:rPr>
              <a:t> </a:t>
            </a:r>
            <a:endParaRPr lang="sv-SE" b="1" dirty="0">
              <a:latin typeface="Europa-Bold" panose="02000000000000000000" pitchFamily="2" charset="77"/>
            </a:endParaRPr>
          </a:p>
        </p:txBody>
      </p:sp>
      <p:sp>
        <p:nvSpPr>
          <p:cNvPr id="29" name="Ellips 28">
            <a:extLst>
              <a:ext uri="{FF2B5EF4-FFF2-40B4-BE49-F238E27FC236}">
                <a16:creationId xmlns:a16="http://schemas.microsoft.com/office/drawing/2014/main" id="{24CA1C4E-F738-893C-F296-6E9DFD5B98FD}"/>
              </a:ext>
            </a:extLst>
          </p:cNvPr>
          <p:cNvSpPr/>
          <p:nvPr/>
        </p:nvSpPr>
        <p:spPr>
          <a:xfrm>
            <a:off x="7262948" y="1603440"/>
            <a:ext cx="2165605" cy="2204294"/>
          </a:xfrm>
          <a:prstGeom prst="ellipse">
            <a:avLst/>
          </a:prstGeom>
          <a:solidFill>
            <a:srgbClr val="8DC18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0" dirty="0">
                <a:solidFill>
                  <a:schemeClr val="tx1"/>
                </a:solidFill>
                <a:effectLst/>
                <a:latin typeface="Europa-Bold" panose="02000000000000000000" pitchFamily="2" charset="77"/>
                <a:ea typeface="Times New Roman" panose="02020603050405020304" pitchFamily="18" charset="0"/>
                <a:cs typeface="Times New Roman" panose="02020603050405020304" pitchFamily="18" charset="0"/>
              </a:rPr>
              <a:t>Osynliggörande</a:t>
            </a:r>
            <a:r>
              <a:rPr lang="sv-SE" sz="1600"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sv-SE" sz="16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t>Du ignoreras oavsett vad du säger eller gör. </a:t>
            </a:r>
            <a:endParaRPr lang="sv-SE" sz="16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35" name="Ellips 34">
            <a:extLst>
              <a:ext uri="{FF2B5EF4-FFF2-40B4-BE49-F238E27FC236}">
                <a16:creationId xmlns:a16="http://schemas.microsoft.com/office/drawing/2014/main" id="{E10C34F0-2DD9-AC9C-C694-BE0270AA7F04}"/>
              </a:ext>
            </a:extLst>
          </p:cNvPr>
          <p:cNvSpPr/>
          <p:nvPr/>
        </p:nvSpPr>
        <p:spPr>
          <a:xfrm>
            <a:off x="9540376" y="1603440"/>
            <a:ext cx="2165605" cy="2204294"/>
          </a:xfrm>
          <a:prstGeom prst="ellipse">
            <a:avLst/>
          </a:prstGeom>
          <a:solidFill>
            <a:srgbClr val="8DC18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0" dirty="0">
                <a:solidFill>
                  <a:schemeClr val="tx1"/>
                </a:solidFill>
                <a:effectLst/>
                <a:latin typeface="Europa-Bold" panose="02000000000000000000" pitchFamily="2" charset="77"/>
                <a:ea typeface="Times New Roman" panose="02020603050405020304" pitchFamily="18" charset="0"/>
                <a:cs typeface="Times New Roman" panose="02020603050405020304" pitchFamily="18" charset="0"/>
              </a:rPr>
              <a:t>Förlöjligande</a:t>
            </a:r>
            <a:r>
              <a:rPr lang="sv-SE" sz="1600"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br>
              <a:rPr lang="sv-SE" sz="1600"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br>
            <a:r>
              <a:rPr lang="sv-SE" sz="16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t>Du blir </a:t>
            </a:r>
            <a:br>
              <a:rPr lang="sv-SE" sz="16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br>
            <a:r>
              <a:rPr lang="sv-SE" sz="16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t>hånad eller nedvärderad.</a:t>
            </a:r>
            <a:endParaRPr lang="sv-SE" sz="16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34" name="Ellips 33">
            <a:extLst>
              <a:ext uri="{FF2B5EF4-FFF2-40B4-BE49-F238E27FC236}">
                <a16:creationId xmlns:a16="http://schemas.microsoft.com/office/drawing/2014/main" id="{9FC491B4-32B7-123B-4A02-6276C2D0BAE0}"/>
              </a:ext>
            </a:extLst>
          </p:cNvPr>
          <p:cNvSpPr/>
          <p:nvPr/>
        </p:nvSpPr>
        <p:spPr>
          <a:xfrm>
            <a:off x="7262949" y="3888409"/>
            <a:ext cx="2165605" cy="2204294"/>
          </a:xfrm>
          <a:prstGeom prst="ellipse">
            <a:avLst/>
          </a:prstGeom>
          <a:solidFill>
            <a:srgbClr val="8DC18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0" dirty="0">
                <a:solidFill>
                  <a:schemeClr val="tx1"/>
                </a:solidFill>
                <a:effectLst/>
                <a:latin typeface="Europa-Bold" panose="02000000000000000000" pitchFamily="2" charset="77"/>
                <a:ea typeface="Times New Roman" panose="02020603050405020304" pitchFamily="18" charset="0"/>
                <a:cs typeface="Times New Roman" panose="02020603050405020304" pitchFamily="18" charset="0"/>
              </a:rPr>
              <a:t>Påförande </a:t>
            </a:r>
            <a:br>
              <a:rPr lang="sv-SE" sz="1600" b="1" kern="0" dirty="0">
                <a:solidFill>
                  <a:schemeClr val="tx1"/>
                </a:solidFill>
                <a:effectLst/>
                <a:latin typeface="Europa-Bold" panose="02000000000000000000" pitchFamily="2" charset="77"/>
                <a:ea typeface="Times New Roman" panose="02020603050405020304" pitchFamily="18" charset="0"/>
                <a:cs typeface="Times New Roman" panose="02020603050405020304" pitchFamily="18" charset="0"/>
              </a:rPr>
            </a:br>
            <a:r>
              <a:rPr lang="sv-SE" sz="1600" b="1" kern="0" dirty="0">
                <a:solidFill>
                  <a:schemeClr val="tx1"/>
                </a:solidFill>
                <a:effectLst/>
                <a:latin typeface="Europa-Bold" panose="02000000000000000000" pitchFamily="2" charset="77"/>
                <a:ea typeface="Times New Roman" panose="02020603050405020304" pitchFamily="18" charset="0"/>
                <a:cs typeface="Times New Roman" panose="02020603050405020304" pitchFamily="18" charset="0"/>
              </a:rPr>
              <a:t>av skuld och skam</a:t>
            </a:r>
          </a:p>
          <a:p>
            <a:pPr algn="ctr"/>
            <a:r>
              <a:rPr lang="sv-SE" sz="1600" kern="0" dirty="0">
                <a:solidFill>
                  <a:schemeClr val="tx1"/>
                </a:solidFill>
                <a:latin typeface="Europa-Regular" panose="02000000000000000000" pitchFamily="2" charset="77"/>
                <a:ea typeface="Times New Roman" panose="02020603050405020304" pitchFamily="18" charset="0"/>
                <a:cs typeface="Times New Roman" panose="02020603050405020304" pitchFamily="18" charset="0"/>
              </a:rPr>
              <a:t>D</a:t>
            </a:r>
            <a:r>
              <a:rPr lang="sv-SE" sz="16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t>u får skulden, fast det inte är ditt ansvar </a:t>
            </a:r>
            <a:endParaRPr lang="sv-SE" sz="1600" i="1" kern="100" dirty="0">
              <a:solidFill>
                <a:srgbClr val="0A3D1F"/>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32" name="Ellips 31">
            <a:extLst>
              <a:ext uri="{FF2B5EF4-FFF2-40B4-BE49-F238E27FC236}">
                <a16:creationId xmlns:a16="http://schemas.microsoft.com/office/drawing/2014/main" id="{C6FBBEAB-898B-A767-8937-78CD0B797FF0}"/>
              </a:ext>
            </a:extLst>
          </p:cNvPr>
          <p:cNvSpPr/>
          <p:nvPr/>
        </p:nvSpPr>
        <p:spPr>
          <a:xfrm>
            <a:off x="9543797" y="3907358"/>
            <a:ext cx="2165605" cy="2204294"/>
          </a:xfrm>
          <a:prstGeom prst="ellipse">
            <a:avLst/>
          </a:prstGeom>
          <a:solidFill>
            <a:srgbClr val="8DC189"/>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0" dirty="0">
                <a:solidFill>
                  <a:schemeClr val="tx1"/>
                </a:solidFill>
                <a:effectLst/>
                <a:latin typeface="Europa-Bold" panose="02000000000000000000" pitchFamily="2" charset="77"/>
                <a:ea typeface="Times New Roman" panose="02020603050405020304" pitchFamily="18" charset="0"/>
                <a:cs typeface="Times New Roman" panose="02020603050405020304" pitchFamily="18" charset="0"/>
              </a:rPr>
              <a:t>Dubbel-bestraffning</a:t>
            </a:r>
            <a:r>
              <a:rPr lang="sv-SE" sz="1600" b="1"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sv-SE" sz="1600" kern="0" dirty="0">
                <a:solidFill>
                  <a:schemeClr val="tx1"/>
                </a:solidFill>
                <a:effectLst/>
                <a:latin typeface="Aptos" panose="020B0004020202020204" pitchFamily="34" charset="0"/>
                <a:ea typeface="Times New Roman" panose="02020603050405020304" pitchFamily="18" charset="0"/>
                <a:cs typeface="Times New Roman" panose="02020603050405020304" pitchFamily="18" charset="0"/>
              </a:rPr>
              <a:t> </a:t>
            </a:r>
            <a:r>
              <a:rPr lang="sv-SE" sz="1600" kern="0" dirty="0">
                <a:solidFill>
                  <a:schemeClr val="tx1"/>
                </a:solidFill>
                <a:latin typeface="Europa-Regular" panose="02000000000000000000" pitchFamily="2" charset="77"/>
                <a:ea typeface="Times New Roman" panose="02020603050405020304" pitchFamily="18" charset="0"/>
                <a:cs typeface="Times New Roman" panose="02020603050405020304" pitchFamily="18" charset="0"/>
              </a:rPr>
              <a:t>V</a:t>
            </a:r>
            <a:r>
              <a:rPr lang="sv-SE" sz="1600" kern="0" dirty="0">
                <a:solidFill>
                  <a:schemeClr val="tx1"/>
                </a:solidFill>
                <a:effectLst/>
                <a:latin typeface="Europa-Regular" panose="02000000000000000000" pitchFamily="2" charset="77"/>
                <a:ea typeface="Times New Roman" panose="02020603050405020304" pitchFamily="18" charset="0"/>
                <a:cs typeface="Times New Roman" panose="02020603050405020304" pitchFamily="18" charset="0"/>
              </a:rPr>
              <a:t>ad du än gör blir det fel </a:t>
            </a:r>
            <a:endParaRPr lang="sv-SE" sz="1600" i="1"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40" name="textruta 39">
            <a:hlinkClick r:id="rId3" action="ppaction://hlinksldjump"/>
            <a:extLst>
              <a:ext uri="{FF2B5EF4-FFF2-40B4-BE49-F238E27FC236}">
                <a16:creationId xmlns:a16="http://schemas.microsoft.com/office/drawing/2014/main" id="{EE0C34CB-6CEF-31E0-151B-696D88FCE7AF}"/>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136326956"/>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3D83DE-D56D-2C45-376C-8CD30FF14532}"/>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4E944C8B-454B-E77C-0D0D-CEFA43FBA55D}"/>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2F0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27" name="textruta 26">
            <a:extLst>
              <a:ext uri="{FF2B5EF4-FFF2-40B4-BE49-F238E27FC236}">
                <a16:creationId xmlns:a16="http://schemas.microsoft.com/office/drawing/2014/main" id="{0FD7BC7A-9AF7-15DA-34D7-F6EE60E9CB2D}"/>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2</a:t>
            </a:r>
            <a:r>
              <a:rPr lang="sv-SE" sz="1400" dirty="0">
                <a:effectLst/>
                <a:latin typeface="Europa-Regular" panose="02000000000000000000" pitchFamily="2" charset="77"/>
              </a:rPr>
              <a:t>/8</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E49D669F-DFB4-A371-C350-58D76BDE010A}"/>
              </a:ext>
            </a:extLst>
          </p:cNvPr>
          <p:cNvSpPr txBox="1">
            <a:spLocks noGrp="1"/>
          </p:cNvSpPr>
          <p:nvPr>
            <p:ph type="title" idx="4294967295"/>
          </p:nvPr>
        </p:nvSpPr>
        <p:spPr>
          <a:xfrm>
            <a:off x="1400229" y="1225394"/>
            <a:ext cx="9415408" cy="77040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Så kan vi bemöta härskartekniker </a:t>
            </a:r>
            <a:endParaRPr kumimoji="0" lang="sv-SE" sz="44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5" name="textruta 4">
            <a:hlinkClick r:id="rId3" action="ppaction://hlinksldjump"/>
            <a:extLst>
              <a:ext uri="{FF2B5EF4-FFF2-40B4-BE49-F238E27FC236}">
                <a16:creationId xmlns:a16="http://schemas.microsoft.com/office/drawing/2014/main" id="{E2077E84-EAFB-6D4B-0324-2D3FAE3B5408}"/>
              </a:ext>
            </a:extLst>
          </p:cNvPr>
          <p:cNvSpPr txBox="1"/>
          <p:nvPr/>
        </p:nvSpPr>
        <p:spPr>
          <a:xfrm>
            <a:off x="1400229" y="2189089"/>
            <a:ext cx="4594788" cy="3973643"/>
          </a:xfrm>
          <a:prstGeom prst="roundRect">
            <a:avLst>
              <a:gd name="adj" fmla="val 8075"/>
            </a:avLst>
          </a:prstGeom>
          <a:solidFill>
            <a:srgbClr val="E3A476"/>
          </a:solidFill>
        </p:spPr>
        <p:txBody>
          <a:bodyPr wrap="square" lIns="216000" tIns="216000" rIns="144000" bIns="0" rtlCol="0">
            <a:noAutofit/>
          </a:bodyPr>
          <a:lstStyle/>
          <a:p>
            <a:pPr>
              <a:spcAft>
                <a:spcPts val="600"/>
              </a:spcAft>
            </a:pPr>
            <a:r>
              <a:rPr lang="sv-SE" sz="2800" b="1" dirty="0">
                <a:effectLst/>
                <a:latin typeface="Sen" pitchFamily="2" charset="0"/>
                <a:ea typeface="Garamond" panose="02020404030301010803" pitchFamily="18" charset="0"/>
                <a:cs typeface="Garamond" panose="02020404030301010803" pitchFamily="18" charset="0"/>
              </a:rPr>
              <a:t>Motstrategier</a:t>
            </a:r>
            <a:endParaRPr lang="sv-SE" sz="2800" b="1" dirty="0">
              <a:effectLst/>
              <a:latin typeface="Europa-Regular" panose="02000000000000000000" pitchFamily="2" charset="77"/>
              <a:ea typeface="Garamond" panose="02020404030301010803" pitchFamily="18" charset="0"/>
              <a:cs typeface="Garamond" panose="02020404030301010803" pitchFamily="18" charset="0"/>
            </a:endParaRPr>
          </a:p>
          <a:p>
            <a:pPr>
              <a:spcAft>
                <a:spcPts val="600"/>
              </a:spcAft>
            </a:pPr>
            <a:br>
              <a:rPr lang="sv-SE" sz="1800" b="1" kern="100" dirty="0">
                <a:effectLst/>
                <a:latin typeface="Europa-Bold" panose="02000000000000000000" pitchFamily="2" charset="77"/>
                <a:ea typeface="Aptos" panose="020B0004020202020204" pitchFamily="34" charset="0"/>
                <a:cs typeface="Times New Roman" panose="02020603050405020304" pitchFamily="18" charset="0"/>
              </a:rPr>
            </a:br>
            <a:r>
              <a:rPr lang="sv-SE" sz="2000" b="1" kern="100" dirty="0">
                <a:effectLst/>
                <a:latin typeface="Europa-Bold" panose="02000000000000000000" pitchFamily="2" charset="77"/>
                <a:ea typeface="Aptos" panose="020B0004020202020204" pitchFamily="34" charset="0"/>
                <a:cs typeface="Times New Roman" panose="02020603050405020304" pitchFamily="18" charset="0"/>
              </a:rPr>
              <a:t>Sätt ord på det:</a:t>
            </a:r>
            <a:br>
              <a:rPr lang="sv-SE" sz="1800" b="1" kern="100" dirty="0">
                <a:effectLst/>
                <a:latin typeface="Europa-Bold" panose="02000000000000000000" pitchFamily="2" charset="77"/>
                <a:ea typeface="Aptos" panose="020B0004020202020204" pitchFamily="34" charset="0"/>
                <a:cs typeface="Times New Roman" panose="02020603050405020304" pitchFamily="18" charset="0"/>
              </a:rPr>
            </a:br>
            <a:r>
              <a:rPr lang="sv-SE" sz="1800" i="1" kern="100" dirty="0">
                <a:effectLst/>
                <a:latin typeface="Europa-Regular" panose="02000000000000000000" pitchFamily="2" charset="77"/>
                <a:ea typeface="Aptos" panose="020B0004020202020204" pitchFamily="34" charset="0"/>
                <a:cs typeface="Times New Roman" panose="02020603050405020304" pitchFamily="18" charset="0"/>
              </a:rPr>
              <a:t>"Jag märker att jag inte blir lyssnad på.”</a:t>
            </a:r>
            <a:br>
              <a:rPr lang="sv-SE" sz="1800" i="1" kern="100" dirty="0">
                <a:effectLst/>
                <a:latin typeface="Europa-Regular" panose="02000000000000000000" pitchFamily="2" charset="77"/>
                <a:ea typeface="Aptos" panose="020B0004020202020204" pitchFamily="34" charset="0"/>
                <a:cs typeface="Times New Roman" panose="02020603050405020304" pitchFamily="18" charset="0"/>
              </a:rPr>
            </a:br>
            <a:br>
              <a:rPr lang="sv-SE" sz="1800" i="1"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000" b="1" kern="100" dirty="0">
                <a:effectLst/>
                <a:latin typeface="Europa-Bold" panose="02000000000000000000" pitchFamily="2" charset="77"/>
                <a:ea typeface="Aptos" panose="020B0004020202020204" pitchFamily="34" charset="0"/>
                <a:cs typeface="Times New Roman" panose="02020603050405020304" pitchFamily="18" charset="0"/>
              </a:rPr>
              <a:t>Ställ frågor:</a:t>
            </a:r>
            <a:br>
              <a:rPr lang="sv-SE" sz="1800" b="1" kern="100" dirty="0">
                <a:effectLst/>
                <a:latin typeface="Europa-Bold" panose="02000000000000000000" pitchFamily="2" charset="77"/>
                <a:ea typeface="Aptos" panose="020B0004020202020204" pitchFamily="34" charset="0"/>
                <a:cs typeface="Times New Roman" panose="02020603050405020304" pitchFamily="18" charset="0"/>
              </a:rPr>
            </a:br>
            <a:r>
              <a:rPr lang="sv-SE" sz="1800" i="1" kern="100" dirty="0">
                <a:effectLst/>
                <a:latin typeface="Europa-Regular" panose="02000000000000000000" pitchFamily="2" charset="77"/>
                <a:ea typeface="Aptos" panose="020B0004020202020204" pitchFamily="34" charset="0"/>
                <a:cs typeface="Times New Roman" panose="02020603050405020304" pitchFamily="18" charset="0"/>
              </a:rPr>
              <a:t>"Vad menar du med det där skämtet?"</a:t>
            </a:r>
          </a:p>
          <a:p>
            <a:pPr>
              <a:spcAft>
                <a:spcPts val="600"/>
              </a:spcAft>
            </a:pPr>
            <a:br>
              <a:rPr lang="sv-SE" b="1" i="1" kern="100" dirty="0">
                <a:latin typeface="Europa-Regular" panose="02000000000000000000" pitchFamily="2" charset="77"/>
                <a:ea typeface="Aptos" panose="020B0004020202020204" pitchFamily="34" charset="0"/>
                <a:cs typeface="Times New Roman" panose="02020603050405020304" pitchFamily="18" charset="0"/>
              </a:rPr>
            </a:br>
            <a:r>
              <a:rPr lang="sv-SE" sz="2000" b="1" kern="100" dirty="0">
                <a:effectLst/>
                <a:latin typeface="Europa-Bold" panose="02000000000000000000" pitchFamily="2" charset="77"/>
                <a:ea typeface="Aptos" panose="020B0004020202020204" pitchFamily="34" charset="0"/>
                <a:cs typeface="Times New Roman" panose="02020603050405020304" pitchFamily="18" charset="0"/>
              </a:rPr>
              <a:t>Sök stöd: </a:t>
            </a:r>
            <a:br>
              <a:rPr lang="sv-SE" sz="1800" b="1" kern="100" dirty="0">
                <a:effectLst/>
                <a:latin typeface="Europa-Bold" panose="02000000000000000000" pitchFamily="2" charset="77"/>
                <a:ea typeface="Aptos" panose="020B0004020202020204" pitchFamily="34" charset="0"/>
                <a:cs typeface="Times New Roman" panose="02020603050405020304" pitchFamily="18" charset="0"/>
              </a:rPr>
            </a:br>
            <a:r>
              <a:rPr lang="sv-SE" sz="1800" i="1" kern="100" dirty="0">
                <a:effectLst/>
                <a:latin typeface="Europa-Regular" panose="02000000000000000000" pitchFamily="2" charset="77"/>
                <a:ea typeface="Aptos" panose="020B0004020202020204" pitchFamily="34" charset="0"/>
                <a:cs typeface="Times New Roman" panose="02020603050405020304" pitchFamily="18" charset="0"/>
              </a:rPr>
              <a:t>Du behöver inte hantera det ensam.</a:t>
            </a:r>
          </a:p>
          <a:p>
            <a:pPr>
              <a:spcAft>
                <a:spcPts val="68"/>
              </a:spcAft>
            </a:pPr>
            <a:endParaRPr lang="sv-SE" sz="1600" dirty="0">
              <a:effectLst/>
              <a:latin typeface="Europa-Regular" panose="02000000000000000000" pitchFamily="2" charset="77"/>
            </a:endParaRPr>
          </a:p>
        </p:txBody>
      </p:sp>
      <p:sp>
        <p:nvSpPr>
          <p:cNvPr id="12" name="textruta 11">
            <a:hlinkClick r:id="rId3" action="ppaction://hlinksldjump"/>
            <a:extLst>
              <a:ext uri="{FF2B5EF4-FFF2-40B4-BE49-F238E27FC236}">
                <a16:creationId xmlns:a16="http://schemas.microsoft.com/office/drawing/2014/main" id="{6DF175F5-506D-E261-5479-5AAC09B7B435}"/>
              </a:ext>
            </a:extLst>
          </p:cNvPr>
          <p:cNvSpPr txBox="1"/>
          <p:nvPr/>
        </p:nvSpPr>
        <p:spPr>
          <a:xfrm>
            <a:off x="6220849" y="2189089"/>
            <a:ext cx="4594788" cy="3973643"/>
          </a:xfrm>
          <a:prstGeom prst="roundRect">
            <a:avLst>
              <a:gd name="adj" fmla="val 7294"/>
            </a:avLst>
          </a:prstGeom>
          <a:solidFill>
            <a:srgbClr val="F9C4B6"/>
          </a:solidFill>
        </p:spPr>
        <p:txBody>
          <a:bodyPr wrap="square" lIns="216000" tIns="216000" rIns="144000" bIns="0" rtlCol="0">
            <a:noAutofit/>
          </a:bodyPr>
          <a:lstStyle/>
          <a:p>
            <a:pPr>
              <a:spcAft>
                <a:spcPts val="68"/>
              </a:spcAft>
            </a:pPr>
            <a:r>
              <a:rPr lang="sv-SE" sz="2800" b="1" dirty="0" err="1">
                <a:effectLst/>
                <a:latin typeface="Sen" pitchFamily="2" charset="0"/>
                <a:ea typeface="Garamond" panose="02020404030301010803" pitchFamily="18" charset="0"/>
                <a:cs typeface="Garamond" panose="02020404030301010803" pitchFamily="18" charset="0"/>
              </a:rPr>
              <a:t>Bekräftartekniker</a:t>
            </a:r>
            <a:endParaRPr lang="sv-SE" sz="3200" b="1" dirty="0">
              <a:latin typeface="Sen" pitchFamily="2" charset="0"/>
              <a:ea typeface="Garamond" panose="02020404030301010803" pitchFamily="18" charset="0"/>
              <a:cs typeface="Garamond" panose="02020404030301010803" pitchFamily="18" charset="0"/>
            </a:endParaRPr>
          </a:p>
          <a:p>
            <a:pPr>
              <a:spcAft>
                <a:spcPts val="68"/>
              </a:spcAft>
            </a:pPr>
            <a:br>
              <a:rPr lang="sv-SE" sz="2000" b="1" kern="100" dirty="0">
                <a:latin typeface="Europa-Bold" panose="02000000000000000000" pitchFamily="2" charset="77"/>
                <a:ea typeface="Aptos" panose="020B0004020202020204" pitchFamily="34" charset="0"/>
                <a:cs typeface="Times New Roman" panose="02020603050405020304" pitchFamily="18" charset="0"/>
              </a:rPr>
            </a:br>
            <a:r>
              <a:rPr lang="sv-SE" sz="2000" kern="100" dirty="0">
                <a:effectLst/>
                <a:latin typeface="Europa-Bold" panose="02000000000000000000" pitchFamily="2" charset="77"/>
                <a:ea typeface="Aptos" panose="020B0004020202020204" pitchFamily="34" charset="0"/>
                <a:cs typeface="Times New Roman" panose="02020603050405020304" pitchFamily="18" charset="0"/>
              </a:rPr>
              <a:t>Lyft andras röster:</a:t>
            </a:r>
            <a:br>
              <a:rPr lang="sv-SE" sz="1800" kern="100" dirty="0">
                <a:effectLst/>
                <a:latin typeface="Europa-Bold" panose="02000000000000000000" pitchFamily="2" charset="77"/>
                <a:ea typeface="Aptos" panose="020B0004020202020204" pitchFamily="34" charset="0"/>
                <a:cs typeface="Times New Roman" panose="02020603050405020304" pitchFamily="18" charset="0"/>
              </a:rPr>
            </a:br>
            <a:r>
              <a:rPr lang="sv-SE" sz="1800" i="1" kern="100" dirty="0">
                <a:effectLst/>
                <a:latin typeface="Europa-Regular" panose="02000000000000000000" pitchFamily="2" charset="77"/>
                <a:ea typeface="Aptos" panose="020B0004020202020204" pitchFamily="34" charset="0"/>
                <a:cs typeface="Times New Roman" panose="02020603050405020304" pitchFamily="18" charset="0"/>
              </a:rPr>
              <a:t>"Jag vill höra klart vad hon sa."</a:t>
            </a:r>
            <a:br>
              <a:rPr lang="sv-SE" i="1" kern="100" dirty="0">
                <a:latin typeface="Europa-Regular" panose="02000000000000000000" pitchFamily="2" charset="77"/>
                <a:ea typeface="Aptos" panose="020B0004020202020204" pitchFamily="34" charset="0"/>
                <a:cs typeface="Times New Roman" panose="02020603050405020304" pitchFamily="18" charset="0"/>
              </a:rPr>
            </a:br>
            <a:br>
              <a:rPr lang="sv-SE" i="1" kern="100" dirty="0">
                <a:latin typeface="Europa-Regular" panose="02000000000000000000" pitchFamily="2" charset="77"/>
                <a:ea typeface="Aptos" panose="020B0004020202020204" pitchFamily="34" charset="0"/>
                <a:cs typeface="Times New Roman" panose="02020603050405020304" pitchFamily="18" charset="0"/>
              </a:rPr>
            </a:br>
            <a:r>
              <a:rPr lang="sv-SE" sz="2000" kern="100" dirty="0">
                <a:effectLst/>
                <a:latin typeface="Europa-Bold" panose="02000000000000000000" pitchFamily="2" charset="77"/>
                <a:ea typeface="Aptos" panose="020B0004020202020204" pitchFamily="34" charset="0"/>
                <a:cs typeface="Times New Roman" panose="02020603050405020304" pitchFamily="18" charset="0"/>
              </a:rPr>
              <a:t>Bekräfta och synliggör:</a:t>
            </a:r>
            <a:br>
              <a:rPr lang="sv-SE" sz="1800" kern="100" dirty="0">
                <a:effectLst/>
                <a:latin typeface="Europa-Bold" panose="02000000000000000000" pitchFamily="2" charset="77"/>
                <a:ea typeface="Aptos" panose="020B0004020202020204" pitchFamily="34" charset="0"/>
                <a:cs typeface="Times New Roman" panose="02020603050405020304" pitchFamily="18" charset="0"/>
              </a:rPr>
            </a:br>
            <a:r>
              <a:rPr lang="sv-SE" sz="1800" i="1" kern="100" dirty="0">
                <a:effectLst/>
                <a:latin typeface="Europa-Regular" panose="02000000000000000000" pitchFamily="2" charset="77"/>
                <a:ea typeface="Aptos" panose="020B0004020202020204" pitchFamily="34" charset="0"/>
                <a:cs typeface="Times New Roman" panose="02020603050405020304" pitchFamily="18" charset="0"/>
              </a:rPr>
              <a:t>"Bra att du tog upp det."</a:t>
            </a:r>
            <a:endParaRPr lang="sv-SE" sz="1800" kern="100" dirty="0">
              <a:effectLst/>
              <a:latin typeface="Europa-Regular"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buSzPts val="1000"/>
              <a:tabLst>
                <a:tab pos="457200" algn="l"/>
              </a:tabLst>
            </a:pPr>
            <a:br>
              <a:rPr lang="sv-SE" sz="18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000" kern="100" dirty="0">
                <a:effectLst/>
                <a:latin typeface="Europa-Bold" panose="02000000000000000000" pitchFamily="2" charset="77"/>
                <a:ea typeface="Aptos" panose="020B0004020202020204" pitchFamily="34" charset="0"/>
                <a:cs typeface="Times New Roman" panose="02020603050405020304" pitchFamily="18" charset="0"/>
              </a:rPr>
              <a:t>Dela perspektiv:</a:t>
            </a:r>
            <a:br>
              <a:rPr lang="sv-SE" sz="18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i="1" kern="100" dirty="0">
                <a:latin typeface="Europa-Regular" panose="02000000000000000000" pitchFamily="2" charset="77"/>
                <a:ea typeface="Aptos" panose="020B0004020202020204" pitchFamily="34" charset="0"/>
                <a:cs typeface="Times New Roman" panose="02020603050405020304" pitchFamily="18" charset="0"/>
              </a:rPr>
              <a:t>Dela kunskap och skapa </a:t>
            </a:r>
            <a:br>
              <a:rPr lang="sv-SE" i="1" kern="100" dirty="0">
                <a:latin typeface="Europa-Regular" panose="02000000000000000000" pitchFamily="2" charset="77"/>
                <a:ea typeface="Aptos" panose="020B0004020202020204" pitchFamily="34" charset="0"/>
                <a:cs typeface="Times New Roman" panose="02020603050405020304" pitchFamily="18" charset="0"/>
              </a:rPr>
            </a:br>
            <a:r>
              <a:rPr lang="sv-SE" sz="1800" i="1" kern="100" dirty="0">
                <a:effectLst/>
                <a:latin typeface="Europa-Regular" panose="02000000000000000000" pitchFamily="2" charset="77"/>
                <a:ea typeface="Aptos" panose="020B0004020202020204" pitchFamily="34" charset="0"/>
                <a:cs typeface="Times New Roman" panose="02020603050405020304" pitchFamily="18" charset="0"/>
              </a:rPr>
              <a:t>gemensamma riktlinjer.</a:t>
            </a:r>
          </a:p>
        </p:txBody>
      </p:sp>
      <p:grpSp>
        <p:nvGrpSpPr>
          <p:cNvPr id="14" name="Grupp 13">
            <a:extLst>
              <a:ext uri="{FF2B5EF4-FFF2-40B4-BE49-F238E27FC236}">
                <a16:creationId xmlns:a16="http://schemas.microsoft.com/office/drawing/2014/main" id="{5B756D20-97BA-8A9C-D97A-1F5EE1720C8D}"/>
              </a:ext>
              <a:ext uri="{C183D7F6-B498-43B3-948B-1728B52AA6E4}">
                <adec:decorative xmlns:adec="http://schemas.microsoft.com/office/drawing/2017/decorative" val="1"/>
              </a:ext>
            </a:extLst>
          </p:cNvPr>
          <p:cNvGrpSpPr/>
          <p:nvPr/>
        </p:nvGrpSpPr>
        <p:grpSpPr>
          <a:xfrm>
            <a:off x="0" y="0"/>
            <a:ext cx="12198153" cy="530127"/>
            <a:chOff x="0" y="0"/>
            <a:chExt cx="12198153" cy="530127"/>
          </a:xfrm>
        </p:grpSpPr>
        <p:sp>
          <p:nvSpPr>
            <p:cNvPr id="15" name="textruta 14">
              <a:extLst>
                <a:ext uri="{FF2B5EF4-FFF2-40B4-BE49-F238E27FC236}">
                  <a16:creationId xmlns:a16="http://schemas.microsoft.com/office/drawing/2014/main" id="{47656331-9976-E15F-B939-F0162F43BDAC}"/>
                </a:ext>
              </a:extLst>
            </p:cNvPr>
            <p:cNvSpPr txBox="1"/>
            <p:nvPr/>
          </p:nvSpPr>
          <p:spPr>
            <a:xfrm>
              <a:off x="5796456" y="0"/>
              <a:ext cx="2523600" cy="530127"/>
            </a:xfrm>
            <a:prstGeom prst="rect">
              <a:avLst/>
            </a:prstGeom>
            <a:solidFill>
              <a:srgbClr val="44AE64"/>
            </a:solidFill>
          </p:spPr>
          <p:txBody>
            <a:bodyPr wrap="square" lIns="108000" tIns="72000" rIns="72000" bIns="72000" rtlCol="0">
              <a:spAutoFit/>
            </a:bodyPr>
            <a:lstStyle/>
            <a:p>
              <a:r>
                <a:rPr lang="sv-SE" sz="1400" dirty="0">
                  <a:effectLst/>
                  <a:latin typeface="Europa-Bold" panose="02000000000000000000" pitchFamily="2" charset="77"/>
                </a:rPr>
                <a:t>Heerredidie diblemevuekide</a:t>
              </a:r>
              <a:r>
                <a:rPr lang="sv-SE" sz="1200" dirty="0">
                  <a:effectLst/>
                  <a:latin typeface="Europa-Bold" panose="02000000000000000000" pitchFamily="2" charset="77"/>
                </a:rPr>
                <a:t> </a:t>
              </a:r>
              <a:r>
                <a:rPr lang="sv-SE" sz="1100" dirty="0">
                  <a:effectLst/>
                  <a:latin typeface="Europa-Bold" panose="02000000000000000000" pitchFamily="2" charset="77"/>
                </a:rPr>
                <a:t>Bryt härskartekniker </a:t>
              </a:r>
            </a:p>
          </p:txBody>
        </p:sp>
        <p:grpSp>
          <p:nvGrpSpPr>
            <p:cNvPr id="18" name="Grupp 17">
              <a:extLst>
                <a:ext uri="{FF2B5EF4-FFF2-40B4-BE49-F238E27FC236}">
                  <a16:creationId xmlns:a16="http://schemas.microsoft.com/office/drawing/2014/main" id="{E618970A-AC4A-8B8B-6D01-AD1514B93226}"/>
                </a:ext>
              </a:extLst>
            </p:cNvPr>
            <p:cNvGrpSpPr/>
            <p:nvPr/>
          </p:nvGrpSpPr>
          <p:grpSpPr>
            <a:xfrm>
              <a:off x="0" y="0"/>
              <a:ext cx="12198153" cy="216000"/>
              <a:chOff x="0" y="0"/>
              <a:chExt cx="12198153" cy="216000"/>
            </a:xfrm>
          </p:grpSpPr>
          <p:grpSp>
            <p:nvGrpSpPr>
              <p:cNvPr id="19" name="Grupp 18">
                <a:extLst>
                  <a:ext uri="{FF2B5EF4-FFF2-40B4-BE49-F238E27FC236}">
                    <a16:creationId xmlns:a16="http://schemas.microsoft.com/office/drawing/2014/main" id="{51553B86-6B87-C945-B571-EACB6B1B2324}"/>
                  </a:ext>
                </a:extLst>
              </p:cNvPr>
              <p:cNvGrpSpPr/>
              <p:nvPr/>
            </p:nvGrpSpPr>
            <p:grpSpPr>
              <a:xfrm>
                <a:off x="0" y="0"/>
                <a:ext cx="12198153" cy="216000"/>
                <a:chOff x="-480372" y="897076"/>
                <a:chExt cx="12198153" cy="216000"/>
              </a:xfrm>
            </p:grpSpPr>
            <p:sp>
              <p:nvSpPr>
                <p:cNvPr id="21" name="Rektangel 20">
                  <a:extLst>
                    <a:ext uri="{FF2B5EF4-FFF2-40B4-BE49-F238E27FC236}">
                      <a16:creationId xmlns:a16="http://schemas.microsoft.com/office/drawing/2014/main" id="{01DAAA57-954E-D5B6-F544-6C5D7DB67DF7}"/>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2" name="Rektangel 21">
                  <a:extLst>
                    <a:ext uri="{FF2B5EF4-FFF2-40B4-BE49-F238E27FC236}">
                      <a16:creationId xmlns:a16="http://schemas.microsoft.com/office/drawing/2014/main" id="{75658066-2C4A-C199-038A-4DC488E9BB34}"/>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3" name="Rektangel 22">
                  <a:extLst>
                    <a:ext uri="{FF2B5EF4-FFF2-40B4-BE49-F238E27FC236}">
                      <a16:creationId xmlns:a16="http://schemas.microsoft.com/office/drawing/2014/main" id="{AED7F061-87B1-8E1B-687B-B57E710D9529}"/>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FE56E745-717F-4112-936A-0D52727D83B5}"/>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0" name="textruta 19">
                <a:extLst>
                  <a:ext uri="{FF2B5EF4-FFF2-40B4-BE49-F238E27FC236}">
                    <a16:creationId xmlns:a16="http://schemas.microsoft.com/office/drawing/2014/main" id="{4F0B6B32-2171-AF7F-23BB-84F824CFE548}"/>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grpSp>
      </p:grpSp>
      <p:sp>
        <p:nvSpPr>
          <p:cNvPr id="26" name="textruta 25">
            <a:hlinkClick r:id="rId4" action="ppaction://hlinksldjump"/>
            <a:extLst>
              <a:ext uri="{FF2B5EF4-FFF2-40B4-BE49-F238E27FC236}">
                <a16:creationId xmlns:a16="http://schemas.microsoft.com/office/drawing/2014/main" id="{CB5FBD8E-B019-B5FA-B845-0780633C00E8}"/>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2997695109"/>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A44754-B3F9-8D6C-66DF-15199F4001C1}"/>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4428BF67-AC15-B28F-661A-5273CB8FCFAD}"/>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2F0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6" name="textruta 35">
            <a:extLst>
              <a:ext uri="{FF2B5EF4-FFF2-40B4-BE49-F238E27FC236}">
                <a16:creationId xmlns:a16="http://schemas.microsoft.com/office/drawing/2014/main" id="{FC116132-C5B0-EA73-29B3-AF29CFD56577}"/>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3</a:t>
            </a:r>
            <a:r>
              <a:rPr lang="sv-SE" sz="1400" dirty="0">
                <a:effectLst/>
                <a:latin typeface="Europa-Regular" panose="02000000000000000000" pitchFamily="2" charset="77"/>
              </a:rPr>
              <a:t>/8</a:t>
            </a:r>
            <a:endParaRPr lang="sv-SE" dirty="0">
              <a:latin typeface="Europa-Regular" panose="02000000000000000000" pitchFamily="2" charset="77"/>
            </a:endParaRPr>
          </a:p>
        </p:txBody>
      </p:sp>
      <p:sp>
        <p:nvSpPr>
          <p:cNvPr id="19" name="Rubrik 18">
            <a:extLst>
              <a:ext uri="{FF2B5EF4-FFF2-40B4-BE49-F238E27FC236}">
                <a16:creationId xmlns:a16="http://schemas.microsoft.com/office/drawing/2014/main" id="{96B14DDC-2FD1-E9CE-78E8-2884049078B2}"/>
              </a:ext>
            </a:extLst>
          </p:cNvPr>
          <p:cNvSpPr txBox="1">
            <a:spLocks noGrp="1"/>
          </p:cNvSpPr>
          <p:nvPr>
            <p:ph type="title" idx="4294967295"/>
          </p:nvPr>
        </p:nvSpPr>
        <p:spPr>
          <a:xfrm>
            <a:off x="758223" y="947111"/>
            <a:ext cx="9415408" cy="77040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Exempel</a:t>
            </a:r>
            <a:endParaRPr kumimoji="0" lang="sv-SE" sz="44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22" name="textruta 21">
            <a:hlinkClick r:id="rId3" action="ppaction://hlinksldjump"/>
            <a:extLst>
              <a:ext uri="{FF2B5EF4-FFF2-40B4-BE49-F238E27FC236}">
                <a16:creationId xmlns:a16="http://schemas.microsoft.com/office/drawing/2014/main" id="{F734A7CB-7409-8AEC-587C-A5F4B7276C27}"/>
              </a:ext>
            </a:extLst>
          </p:cNvPr>
          <p:cNvSpPr txBox="1"/>
          <p:nvPr/>
        </p:nvSpPr>
        <p:spPr>
          <a:xfrm>
            <a:off x="758223" y="1700246"/>
            <a:ext cx="3558518" cy="569295"/>
          </a:xfrm>
          <a:prstGeom prst="rect">
            <a:avLst/>
          </a:prstGeom>
          <a:solidFill>
            <a:srgbClr val="0A3D1F"/>
          </a:solidFill>
        </p:spPr>
        <p:txBody>
          <a:bodyPr wrap="square" lIns="216000" tIns="108000" rIns="144000" bIns="0" rtlCol="0">
            <a:noAutofit/>
          </a:bodyPr>
          <a:lstStyle/>
          <a:p>
            <a:pPr>
              <a:spcAft>
                <a:spcPts val="68"/>
              </a:spcAft>
            </a:pPr>
            <a:r>
              <a:rPr lang="sv-SE" sz="2000" b="1" dirty="0">
                <a:solidFill>
                  <a:schemeClr val="bg1"/>
                </a:solidFill>
                <a:effectLst/>
                <a:latin typeface="Sen" pitchFamily="2" charset="0"/>
              </a:rPr>
              <a:t>Härskarteknik</a:t>
            </a: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5" name="textruta 4">
            <a:hlinkClick r:id="rId3" action="ppaction://hlinksldjump"/>
            <a:extLst>
              <a:ext uri="{FF2B5EF4-FFF2-40B4-BE49-F238E27FC236}">
                <a16:creationId xmlns:a16="http://schemas.microsoft.com/office/drawing/2014/main" id="{9AE46BFF-8901-8E44-0133-383BEC97B956}"/>
              </a:ext>
            </a:extLst>
          </p:cNvPr>
          <p:cNvSpPr txBox="1"/>
          <p:nvPr/>
        </p:nvSpPr>
        <p:spPr>
          <a:xfrm>
            <a:off x="758223" y="2269540"/>
            <a:ext cx="3558518" cy="3932476"/>
          </a:xfrm>
          <a:prstGeom prst="rect">
            <a:avLst/>
          </a:prstGeom>
          <a:solidFill>
            <a:srgbClr val="225034"/>
          </a:solidFill>
        </p:spPr>
        <p:txBody>
          <a:bodyPr wrap="square" lIns="216000" tIns="251999" rIns="144000" bIns="0" rtlCol="0">
            <a:noAutofit/>
          </a:bodyPr>
          <a:lstStyle/>
          <a:p>
            <a:pPr>
              <a:spcAft>
                <a:spcPts val="68"/>
              </a:spcAft>
            </a:pPr>
            <a:r>
              <a:rPr lang="sv-SE" sz="2000" dirty="0">
                <a:solidFill>
                  <a:srgbClr val="FFFFFF"/>
                </a:solidFill>
                <a:effectLst/>
                <a:latin typeface="Europa-Bold" panose="02000000000000000000" pitchFamily="2" charset="77"/>
              </a:rPr>
              <a:t>Osynliggörande</a:t>
            </a:r>
            <a:endParaRPr lang="sv-SE" sz="2000" b="1" dirty="0">
              <a:solidFill>
                <a:schemeClr val="bg1"/>
              </a:solidFill>
              <a:effectLst/>
              <a:latin typeface="Sen" pitchFamily="2" charset="0"/>
            </a:endParaRPr>
          </a:p>
          <a:p>
            <a:pPr>
              <a:spcAft>
                <a:spcPts val="638"/>
              </a:spcAft>
            </a:pPr>
            <a:r>
              <a:rPr lang="sv-SE" sz="1600" dirty="0">
                <a:solidFill>
                  <a:srgbClr val="FFFFFF"/>
                </a:solidFill>
                <a:effectLst/>
                <a:latin typeface="Europa-Regular" panose="02000000000000000000" pitchFamily="2" charset="77"/>
              </a:rPr>
              <a:t>Denna teknik går ut på att visa att du är betydelselös i sammanhanget, det vill säga att det du gör och säger inte är viktigt.</a:t>
            </a:r>
          </a:p>
          <a:p>
            <a:pPr>
              <a:spcAft>
                <a:spcPts val="638"/>
              </a:spcAft>
            </a:pPr>
            <a:endParaRPr lang="sv-SE" sz="1600" dirty="0">
              <a:solidFill>
                <a:srgbClr val="FFFFFF"/>
              </a:solidFill>
              <a:latin typeface="Europa-Regular" panose="02000000000000000000" pitchFamily="2" charset="77"/>
            </a:endParaRPr>
          </a:p>
          <a:p>
            <a:pPr>
              <a:spcAft>
                <a:spcPts val="638"/>
              </a:spcAft>
            </a:pPr>
            <a:r>
              <a:rPr lang="sv-SE" sz="1600" b="1" dirty="0">
                <a:solidFill>
                  <a:srgbClr val="FFFFFF"/>
                </a:solidFill>
                <a:effectLst/>
                <a:latin typeface="Europa-Bold" panose="02000000000000000000" pitchFamily="2" charset="77"/>
              </a:rPr>
              <a:t>Till exempel: </a:t>
            </a:r>
          </a:p>
          <a:p>
            <a:pPr>
              <a:spcAft>
                <a:spcPts val="638"/>
              </a:spcAft>
            </a:pPr>
            <a:r>
              <a:rPr lang="sv-SE" sz="1600" i="1" dirty="0">
                <a:solidFill>
                  <a:srgbClr val="FFFFFF"/>
                </a:solidFill>
                <a:effectLst/>
                <a:latin typeface="Europa-Regular" panose="02000000000000000000" pitchFamily="2" charset="77"/>
              </a:rPr>
              <a:t>Om någon avbryter dig, eller inte visar någon reaktion på det du sagt. Det kan också uttrycka sig genom att en person anmärker på hur du sagt något, men inte på vad du sagt.</a:t>
            </a:r>
            <a:endParaRPr lang="sv-SE" sz="1600" dirty="0">
              <a:solidFill>
                <a:srgbClr val="FFFFFF"/>
              </a:solidFill>
              <a:effectLst/>
              <a:latin typeface="Europa-Regular" panose="02000000000000000000" pitchFamily="2" charset="77"/>
            </a:endParaRPr>
          </a:p>
        </p:txBody>
      </p:sp>
      <p:sp>
        <p:nvSpPr>
          <p:cNvPr id="24" name="textruta 23">
            <a:hlinkClick r:id="rId3" action="ppaction://hlinksldjump"/>
            <a:extLst>
              <a:ext uri="{FF2B5EF4-FFF2-40B4-BE49-F238E27FC236}">
                <a16:creationId xmlns:a16="http://schemas.microsoft.com/office/drawing/2014/main" id="{F1CCD372-1D01-130D-ED51-5B3896E55DCC}"/>
              </a:ext>
            </a:extLst>
          </p:cNvPr>
          <p:cNvSpPr txBox="1"/>
          <p:nvPr/>
        </p:nvSpPr>
        <p:spPr>
          <a:xfrm>
            <a:off x="4316741" y="1700246"/>
            <a:ext cx="3558518" cy="569295"/>
          </a:xfrm>
          <a:prstGeom prst="rect">
            <a:avLst/>
          </a:prstGeom>
          <a:solidFill>
            <a:srgbClr val="DB8D54"/>
          </a:solidFill>
        </p:spPr>
        <p:txBody>
          <a:bodyPr wrap="square" lIns="216000" tIns="108000" rIns="144000" bIns="0" rtlCol="0">
            <a:noAutofit/>
          </a:bodyPr>
          <a:lstStyle/>
          <a:p>
            <a:pPr>
              <a:spcAft>
                <a:spcPts val="68"/>
              </a:spcAft>
            </a:pPr>
            <a:r>
              <a:rPr lang="sv-SE" sz="2000" b="1" dirty="0">
                <a:effectLst/>
                <a:latin typeface="Sen" pitchFamily="2" charset="0"/>
              </a:rPr>
              <a:t>Motstrategi</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20" name="textruta 19">
            <a:hlinkClick r:id="rId3" action="ppaction://hlinksldjump"/>
            <a:extLst>
              <a:ext uri="{FF2B5EF4-FFF2-40B4-BE49-F238E27FC236}">
                <a16:creationId xmlns:a16="http://schemas.microsoft.com/office/drawing/2014/main" id="{8F05AA9C-610B-695A-082F-337C73B410F1}"/>
              </a:ext>
            </a:extLst>
          </p:cNvPr>
          <p:cNvSpPr txBox="1"/>
          <p:nvPr/>
        </p:nvSpPr>
        <p:spPr>
          <a:xfrm>
            <a:off x="4316741" y="2269541"/>
            <a:ext cx="3558518" cy="3932476"/>
          </a:xfrm>
          <a:prstGeom prst="rect">
            <a:avLst/>
          </a:prstGeom>
          <a:solidFill>
            <a:srgbClr val="E3A476"/>
          </a:solidFill>
        </p:spPr>
        <p:txBody>
          <a:bodyPr wrap="square" lIns="216000" tIns="251999" rIns="144000" bIns="0" rtlCol="0">
            <a:noAutofit/>
          </a:bodyPr>
          <a:lstStyle/>
          <a:p>
            <a:pPr>
              <a:spcAft>
                <a:spcPts val="68"/>
              </a:spcAft>
            </a:pPr>
            <a:r>
              <a:rPr lang="sv-SE" sz="2000" dirty="0">
                <a:effectLst/>
                <a:latin typeface="Europa-Bold" panose="02000000000000000000" pitchFamily="2" charset="77"/>
              </a:rPr>
              <a:t>Ta plats</a:t>
            </a:r>
            <a:endParaRPr lang="sv-SE" sz="2000" b="1" dirty="0">
              <a:effectLst/>
              <a:latin typeface="Sen" pitchFamily="2" charset="0"/>
            </a:endParaRPr>
          </a:p>
          <a:p>
            <a:pPr>
              <a:spcAft>
                <a:spcPts val="68"/>
              </a:spcAft>
            </a:pPr>
            <a:r>
              <a:rPr lang="sv-SE" sz="1600" dirty="0">
                <a:effectLst/>
                <a:latin typeface="Europa-Regular" panose="02000000000000000000" pitchFamily="2" charset="77"/>
              </a:rPr>
              <a:t>Säg till direkt och markera att du inte accepterar beteendet. Upprepa vad du sett eller hört och ställ sedan frågor istället för direkta anklagelser.  </a:t>
            </a:r>
          </a:p>
          <a:p>
            <a:pPr>
              <a:spcAft>
                <a:spcPts val="68"/>
              </a:spcAft>
            </a:pPr>
            <a:endParaRPr lang="sv-SE" sz="1600" dirty="0">
              <a:latin typeface="Europa-Regular" panose="02000000000000000000" pitchFamily="2" charset="77"/>
            </a:endParaRPr>
          </a:p>
          <a:p>
            <a:pPr>
              <a:spcAft>
                <a:spcPts val="68"/>
              </a:spcAft>
            </a:pPr>
            <a:r>
              <a:rPr lang="sv-SE" sz="1600" i="1" dirty="0">
                <a:effectLst/>
                <a:latin typeface="Europa-Regular" panose="02000000000000000000" pitchFamily="2" charset="77"/>
              </a:rPr>
              <a:t>”Jag känner mig inte lyssnad till...”</a:t>
            </a:r>
          </a:p>
          <a:p>
            <a:pPr>
              <a:spcAft>
                <a:spcPts val="68"/>
              </a:spcAft>
            </a:pPr>
            <a:r>
              <a:rPr lang="sv-SE" sz="1600" i="1" dirty="0">
                <a:effectLst/>
                <a:latin typeface="Europa-Regular" panose="02000000000000000000" pitchFamily="2" charset="77"/>
              </a:rPr>
              <a:t>”Jag märker att du kommenterar på hur jag säger saker men inte lyssnar på vad jag säger…” </a:t>
            </a:r>
          </a:p>
          <a:p>
            <a:pPr>
              <a:spcAft>
                <a:spcPts val="68"/>
              </a:spcAft>
            </a:pPr>
            <a:br>
              <a:rPr lang="sv-SE" sz="1600" i="1" dirty="0">
                <a:effectLst/>
                <a:latin typeface="Europa-Regular" panose="02000000000000000000" pitchFamily="2" charset="77"/>
              </a:rPr>
            </a:br>
            <a:endParaRPr lang="sv-SE" sz="1600" i="1"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25" name="textruta 24">
            <a:hlinkClick r:id="rId3" action="ppaction://hlinksldjump"/>
            <a:extLst>
              <a:ext uri="{FF2B5EF4-FFF2-40B4-BE49-F238E27FC236}">
                <a16:creationId xmlns:a16="http://schemas.microsoft.com/office/drawing/2014/main" id="{0D55CEDB-68A5-F644-98DD-AB36237D0F87}"/>
              </a:ext>
            </a:extLst>
          </p:cNvPr>
          <p:cNvSpPr txBox="1"/>
          <p:nvPr/>
        </p:nvSpPr>
        <p:spPr>
          <a:xfrm>
            <a:off x="7875258" y="1700246"/>
            <a:ext cx="3558518" cy="569295"/>
          </a:xfrm>
          <a:prstGeom prst="rect">
            <a:avLst/>
          </a:prstGeom>
          <a:solidFill>
            <a:srgbClr val="F6AA97"/>
          </a:solidFill>
        </p:spPr>
        <p:txBody>
          <a:bodyPr wrap="square" lIns="216000" tIns="108000" rIns="144000" bIns="0" rtlCol="0">
            <a:noAutofit/>
          </a:bodyPr>
          <a:lstStyle/>
          <a:p>
            <a:pPr>
              <a:spcAft>
                <a:spcPts val="68"/>
              </a:spcAft>
            </a:pPr>
            <a:r>
              <a:rPr lang="sv-SE" sz="2000" b="1" dirty="0">
                <a:effectLst/>
                <a:latin typeface="Sen" pitchFamily="2" charset="0"/>
              </a:rPr>
              <a:t>Bekräftarteknik</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21" name="textruta 20">
            <a:hlinkClick r:id="rId3" action="ppaction://hlinksldjump"/>
            <a:extLst>
              <a:ext uri="{FF2B5EF4-FFF2-40B4-BE49-F238E27FC236}">
                <a16:creationId xmlns:a16="http://schemas.microsoft.com/office/drawing/2014/main" id="{8602A606-86DB-EA37-7967-44C8B12DF3EF}"/>
              </a:ext>
            </a:extLst>
          </p:cNvPr>
          <p:cNvSpPr txBox="1"/>
          <p:nvPr/>
        </p:nvSpPr>
        <p:spPr>
          <a:xfrm>
            <a:off x="7875259" y="2269540"/>
            <a:ext cx="3558518" cy="3932475"/>
          </a:xfrm>
          <a:prstGeom prst="rect">
            <a:avLst/>
          </a:prstGeom>
          <a:solidFill>
            <a:srgbClr val="F9C4B6"/>
          </a:solidFill>
        </p:spPr>
        <p:txBody>
          <a:bodyPr wrap="square" lIns="216000" tIns="251999" rIns="144000" bIns="0" rtlCol="0">
            <a:noAutofit/>
          </a:bodyPr>
          <a:lstStyle/>
          <a:p>
            <a:pPr>
              <a:spcAft>
                <a:spcPts val="68"/>
              </a:spcAft>
            </a:pPr>
            <a:r>
              <a:rPr lang="sv-SE" sz="2000" dirty="0">
                <a:effectLst/>
                <a:latin typeface="Europa-Bold" panose="02000000000000000000" pitchFamily="2" charset="77"/>
              </a:rPr>
              <a:t>Synliggörande</a:t>
            </a:r>
          </a:p>
          <a:p>
            <a:pPr>
              <a:spcAft>
                <a:spcPts val="68"/>
              </a:spcAft>
            </a:pPr>
            <a:r>
              <a:rPr lang="sv-SE" sz="1600" dirty="0">
                <a:effectLst/>
                <a:latin typeface="Europa-Regular" panose="02000000000000000000" pitchFamily="2" charset="77"/>
              </a:rPr>
              <a:t>Bidra med en motsatt kultur än den som du blir bemött med. Synliggör andra!</a:t>
            </a:r>
          </a:p>
          <a:p>
            <a:pPr>
              <a:spcAft>
                <a:spcPts val="68"/>
              </a:spcAft>
            </a:pPr>
            <a:endParaRPr lang="sv-SE" sz="1600" dirty="0">
              <a:effectLst/>
              <a:latin typeface="Europa-Regular" panose="02000000000000000000" pitchFamily="2" charset="77"/>
            </a:endParaRPr>
          </a:p>
          <a:p>
            <a:pPr>
              <a:spcAft>
                <a:spcPts val="68"/>
              </a:spcAft>
            </a:pPr>
            <a:r>
              <a:rPr lang="sv-SE" sz="1600" b="1" dirty="0">
                <a:effectLst/>
                <a:latin typeface="Europa-Bold" panose="02000000000000000000" pitchFamily="2" charset="77"/>
              </a:rPr>
              <a:t>Förslag: </a:t>
            </a:r>
          </a:p>
          <a:p>
            <a:pPr>
              <a:spcAft>
                <a:spcPts val="68"/>
              </a:spcAft>
            </a:pPr>
            <a:r>
              <a:rPr lang="sv-SE" sz="1600" i="1" dirty="0">
                <a:effectLst/>
                <a:latin typeface="Europa-Regular" panose="02000000000000000000" pitchFamily="2" charset="77"/>
              </a:rPr>
              <a:t>Genom att lyssna på andra, </a:t>
            </a:r>
            <a:br>
              <a:rPr lang="sv-SE" sz="1600" i="1" dirty="0">
                <a:effectLst/>
                <a:latin typeface="Europa-Regular" panose="02000000000000000000" pitchFamily="2" charset="77"/>
              </a:rPr>
            </a:br>
            <a:r>
              <a:rPr lang="sv-SE" sz="1600" i="1" dirty="0">
                <a:effectLst/>
                <a:latin typeface="Europa-Regular" panose="02000000000000000000" pitchFamily="2" charset="77"/>
              </a:rPr>
              <a:t>ge gensvar och konstruktiv kritik så bekräftar du andra. Detta ger också respekt tillbaka vilket innebär att</a:t>
            </a:r>
            <a:br>
              <a:rPr lang="sv-SE" sz="1600" i="1" dirty="0">
                <a:effectLst/>
                <a:latin typeface="Europa-Regular" panose="02000000000000000000" pitchFamily="2" charset="77"/>
              </a:rPr>
            </a:br>
            <a:r>
              <a:rPr lang="sv-SE" sz="1600" i="1" dirty="0">
                <a:effectLst/>
                <a:latin typeface="Europa-Regular" panose="02000000000000000000" pitchFamily="2" charset="77"/>
              </a:rPr>
              <a:t>du även synliggör dig själv.</a:t>
            </a:r>
          </a:p>
          <a:p>
            <a:pPr>
              <a:spcAft>
                <a:spcPts val="68"/>
              </a:spcAft>
            </a:pPr>
            <a:endParaRPr lang="sv-SE" sz="1600" dirty="0">
              <a:effectLst/>
              <a:latin typeface="Europa-Regular" panose="02000000000000000000" pitchFamily="2" charset="77"/>
            </a:endParaRPr>
          </a:p>
        </p:txBody>
      </p:sp>
      <p:sp>
        <p:nvSpPr>
          <p:cNvPr id="35" name="textruta 34">
            <a:hlinkClick r:id="rId4" action="ppaction://hlinksldjump"/>
            <a:extLst>
              <a:ext uri="{FF2B5EF4-FFF2-40B4-BE49-F238E27FC236}">
                <a16:creationId xmlns:a16="http://schemas.microsoft.com/office/drawing/2014/main" id="{F163B168-0E3D-00B0-9F73-1E30B5AA0A37}"/>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37" name="Grupp 36">
            <a:extLst>
              <a:ext uri="{FF2B5EF4-FFF2-40B4-BE49-F238E27FC236}">
                <a16:creationId xmlns:a16="http://schemas.microsoft.com/office/drawing/2014/main" id="{78B95F86-6D31-427F-446C-0511941690E8}"/>
              </a:ext>
              <a:ext uri="{C183D7F6-B498-43B3-948B-1728B52AA6E4}">
                <adec:decorative xmlns:adec="http://schemas.microsoft.com/office/drawing/2017/decorative" val="1"/>
              </a:ext>
            </a:extLst>
          </p:cNvPr>
          <p:cNvGrpSpPr/>
          <p:nvPr/>
        </p:nvGrpSpPr>
        <p:grpSpPr>
          <a:xfrm>
            <a:off x="0" y="0"/>
            <a:ext cx="12198153" cy="530127"/>
            <a:chOff x="0" y="0"/>
            <a:chExt cx="12198153" cy="530127"/>
          </a:xfrm>
        </p:grpSpPr>
        <p:sp>
          <p:nvSpPr>
            <p:cNvPr id="38" name="textruta 37">
              <a:extLst>
                <a:ext uri="{FF2B5EF4-FFF2-40B4-BE49-F238E27FC236}">
                  <a16:creationId xmlns:a16="http://schemas.microsoft.com/office/drawing/2014/main" id="{B6D7135A-7ECB-4872-052E-2770C4AB9951}"/>
                </a:ext>
              </a:extLst>
            </p:cNvPr>
            <p:cNvSpPr txBox="1"/>
            <p:nvPr/>
          </p:nvSpPr>
          <p:spPr>
            <a:xfrm>
              <a:off x="5796456" y="0"/>
              <a:ext cx="2523600" cy="530127"/>
            </a:xfrm>
            <a:prstGeom prst="rect">
              <a:avLst/>
            </a:prstGeom>
            <a:solidFill>
              <a:srgbClr val="44AE64"/>
            </a:solidFill>
          </p:spPr>
          <p:txBody>
            <a:bodyPr wrap="square" lIns="108000" tIns="72000" rIns="72000" bIns="72000" rtlCol="0">
              <a:spAutoFit/>
            </a:bodyPr>
            <a:lstStyle/>
            <a:p>
              <a:r>
                <a:rPr lang="sv-SE" sz="1400" dirty="0">
                  <a:effectLst/>
                  <a:latin typeface="Europa-Bold" panose="02000000000000000000" pitchFamily="2" charset="77"/>
                </a:rPr>
                <a:t>Heerredidie diblemevuekide</a:t>
              </a:r>
              <a:r>
                <a:rPr lang="sv-SE" sz="1200" dirty="0">
                  <a:effectLst/>
                  <a:latin typeface="Europa-Bold" panose="02000000000000000000" pitchFamily="2" charset="77"/>
                </a:rPr>
                <a:t> </a:t>
              </a:r>
              <a:r>
                <a:rPr lang="sv-SE" sz="1100" dirty="0">
                  <a:effectLst/>
                  <a:latin typeface="Europa-Bold" panose="02000000000000000000" pitchFamily="2" charset="77"/>
                </a:rPr>
                <a:t>Bryt härskartekniker </a:t>
              </a:r>
            </a:p>
          </p:txBody>
        </p:sp>
        <p:grpSp>
          <p:nvGrpSpPr>
            <p:cNvPr id="39" name="Grupp 38">
              <a:extLst>
                <a:ext uri="{FF2B5EF4-FFF2-40B4-BE49-F238E27FC236}">
                  <a16:creationId xmlns:a16="http://schemas.microsoft.com/office/drawing/2014/main" id="{6E8E908D-3E5D-3856-FBF3-71DD061B535A}"/>
                </a:ext>
              </a:extLst>
            </p:cNvPr>
            <p:cNvGrpSpPr/>
            <p:nvPr/>
          </p:nvGrpSpPr>
          <p:grpSpPr>
            <a:xfrm>
              <a:off x="0" y="0"/>
              <a:ext cx="12198153" cy="216000"/>
              <a:chOff x="0" y="0"/>
              <a:chExt cx="12198153" cy="216000"/>
            </a:xfrm>
          </p:grpSpPr>
          <p:grpSp>
            <p:nvGrpSpPr>
              <p:cNvPr id="40" name="Grupp 39">
                <a:extLst>
                  <a:ext uri="{FF2B5EF4-FFF2-40B4-BE49-F238E27FC236}">
                    <a16:creationId xmlns:a16="http://schemas.microsoft.com/office/drawing/2014/main" id="{24F1AD84-B075-D8A6-D00E-23C71C1A4C8C}"/>
                  </a:ext>
                </a:extLst>
              </p:cNvPr>
              <p:cNvGrpSpPr/>
              <p:nvPr/>
            </p:nvGrpSpPr>
            <p:grpSpPr>
              <a:xfrm>
                <a:off x="0" y="0"/>
                <a:ext cx="12198153" cy="216000"/>
                <a:chOff x="-480372" y="897076"/>
                <a:chExt cx="12198153" cy="216000"/>
              </a:xfrm>
            </p:grpSpPr>
            <p:sp>
              <p:nvSpPr>
                <p:cNvPr id="42" name="Rektangel 41">
                  <a:extLst>
                    <a:ext uri="{FF2B5EF4-FFF2-40B4-BE49-F238E27FC236}">
                      <a16:creationId xmlns:a16="http://schemas.microsoft.com/office/drawing/2014/main" id="{1F3C37F2-4B99-FDDF-FE42-ACD99BA04C02}"/>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3" name="Rektangel 42">
                  <a:extLst>
                    <a:ext uri="{FF2B5EF4-FFF2-40B4-BE49-F238E27FC236}">
                      <a16:creationId xmlns:a16="http://schemas.microsoft.com/office/drawing/2014/main" id="{3B0505B3-DC76-C701-53BC-27FDC0DDF453}"/>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4" name="Rektangel 43">
                  <a:extLst>
                    <a:ext uri="{FF2B5EF4-FFF2-40B4-BE49-F238E27FC236}">
                      <a16:creationId xmlns:a16="http://schemas.microsoft.com/office/drawing/2014/main" id="{A5D0E549-6855-C9E6-7D7D-3401B4A06FB8}"/>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5" name="Rektangel 44">
                  <a:extLst>
                    <a:ext uri="{FF2B5EF4-FFF2-40B4-BE49-F238E27FC236}">
                      <a16:creationId xmlns:a16="http://schemas.microsoft.com/office/drawing/2014/main" id="{CC614A3A-79DC-9F5A-3F84-9D73BFA9E24B}"/>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41" name="textruta 40">
                <a:extLst>
                  <a:ext uri="{FF2B5EF4-FFF2-40B4-BE49-F238E27FC236}">
                    <a16:creationId xmlns:a16="http://schemas.microsoft.com/office/drawing/2014/main" id="{A9472D9F-259D-CE21-4E0E-C79FB0DD4682}"/>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grpSp>
      </p:grpSp>
    </p:spTree>
    <p:extLst>
      <p:ext uri="{BB962C8B-B14F-4D97-AF65-F5344CB8AC3E}">
        <p14:creationId xmlns:p14="http://schemas.microsoft.com/office/powerpoint/2010/main" val="384181359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FC0A1B-3CE4-6547-23E5-3D2664B408FB}"/>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D8DE9307-F562-04DF-103B-9495FAA7B449}"/>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2F0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6" name="textruta 35">
            <a:extLst>
              <a:ext uri="{FF2B5EF4-FFF2-40B4-BE49-F238E27FC236}">
                <a16:creationId xmlns:a16="http://schemas.microsoft.com/office/drawing/2014/main" id="{A634A3F9-6520-E010-BA8B-2740481596C1}"/>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4/8</a:t>
            </a:r>
            <a:endParaRPr lang="sv-SE" dirty="0">
              <a:latin typeface="Europa-Regular" panose="02000000000000000000" pitchFamily="2" charset="77"/>
            </a:endParaRPr>
          </a:p>
        </p:txBody>
      </p:sp>
      <p:sp>
        <p:nvSpPr>
          <p:cNvPr id="5" name="Rubrik 4">
            <a:extLst>
              <a:ext uri="{FF2B5EF4-FFF2-40B4-BE49-F238E27FC236}">
                <a16:creationId xmlns:a16="http://schemas.microsoft.com/office/drawing/2014/main" id="{703EAA98-A02A-3847-8D2D-D95861119965}"/>
              </a:ext>
            </a:extLst>
          </p:cNvPr>
          <p:cNvSpPr>
            <a:spLocks noGrp="1"/>
          </p:cNvSpPr>
          <p:nvPr>
            <p:ph type="title"/>
          </p:nvPr>
        </p:nvSpPr>
        <p:spPr>
          <a:xfrm>
            <a:off x="0" y="-1325562"/>
            <a:ext cx="11353800" cy="1244888"/>
          </a:xfrm>
        </p:spPr>
        <p:txBody>
          <a:bodyPr vert="horz" lIns="91440" tIns="45720" rIns="91440" bIns="45720" rtlCol="0" anchor="b">
            <a:normAutofit/>
          </a:bodyPr>
          <a:lstStyle/>
          <a:p>
            <a:r>
              <a:rPr lang="sv-SE" sz="1000" dirty="0"/>
              <a:t>Exempel 2</a:t>
            </a:r>
          </a:p>
        </p:txBody>
      </p:sp>
      <p:sp>
        <p:nvSpPr>
          <p:cNvPr id="3" name="textruta 2">
            <a:hlinkClick r:id="rId3" action="ppaction://hlinksldjump"/>
            <a:extLst>
              <a:ext uri="{FF2B5EF4-FFF2-40B4-BE49-F238E27FC236}">
                <a16:creationId xmlns:a16="http://schemas.microsoft.com/office/drawing/2014/main" id="{2DE7E07C-CF86-082A-2D42-F57AA3EE96E4}"/>
              </a:ext>
            </a:extLst>
          </p:cNvPr>
          <p:cNvSpPr txBox="1"/>
          <p:nvPr/>
        </p:nvSpPr>
        <p:spPr>
          <a:xfrm>
            <a:off x="758223" y="1191553"/>
            <a:ext cx="3558518" cy="569295"/>
          </a:xfrm>
          <a:prstGeom prst="rect">
            <a:avLst/>
          </a:prstGeom>
          <a:solidFill>
            <a:srgbClr val="0A3D1F"/>
          </a:solidFill>
        </p:spPr>
        <p:txBody>
          <a:bodyPr wrap="square" lIns="216000" tIns="108000" rIns="144000" bIns="0" rtlCol="0">
            <a:noAutofit/>
          </a:bodyPr>
          <a:lstStyle/>
          <a:p>
            <a:pPr>
              <a:spcAft>
                <a:spcPts val="68"/>
              </a:spcAft>
            </a:pPr>
            <a:r>
              <a:rPr lang="sv-SE" sz="2000" b="1" dirty="0">
                <a:solidFill>
                  <a:schemeClr val="bg1"/>
                </a:solidFill>
                <a:effectLst/>
                <a:latin typeface="Sen" pitchFamily="2" charset="0"/>
              </a:rPr>
              <a:t>Härskarteknik</a:t>
            </a: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12" name="textruta 11">
            <a:hlinkClick r:id="rId3" action="ppaction://hlinksldjump"/>
            <a:extLst>
              <a:ext uri="{FF2B5EF4-FFF2-40B4-BE49-F238E27FC236}">
                <a16:creationId xmlns:a16="http://schemas.microsoft.com/office/drawing/2014/main" id="{123DDF9D-E78D-F51C-9E4E-0438B027499E}"/>
              </a:ext>
            </a:extLst>
          </p:cNvPr>
          <p:cNvSpPr txBox="1"/>
          <p:nvPr/>
        </p:nvSpPr>
        <p:spPr>
          <a:xfrm>
            <a:off x="758222" y="1760848"/>
            <a:ext cx="3558518" cy="4265879"/>
          </a:xfrm>
          <a:prstGeom prst="rect">
            <a:avLst/>
          </a:prstGeom>
          <a:solidFill>
            <a:srgbClr val="225034"/>
          </a:solidFill>
        </p:spPr>
        <p:txBody>
          <a:bodyPr wrap="square" lIns="216000" tIns="251999" rIns="144000" bIns="0" rtlCol="0">
            <a:noAutofit/>
          </a:bodyPr>
          <a:lstStyle/>
          <a:p>
            <a:pPr>
              <a:spcAft>
                <a:spcPts val="68"/>
              </a:spcAft>
            </a:pPr>
            <a:r>
              <a:rPr lang="sv-SE" sz="2000" dirty="0">
                <a:solidFill>
                  <a:srgbClr val="FFFFFF"/>
                </a:solidFill>
                <a:effectLst/>
                <a:latin typeface="Europa-Bold" panose="02000000000000000000" pitchFamily="2" charset="77"/>
              </a:rPr>
              <a:t>Förlöjligande</a:t>
            </a:r>
          </a:p>
          <a:p>
            <a:pPr>
              <a:spcAft>
                <a:spcPts val="638"/>
              </a:spcAft>
            </a:pPr>
            <a:r>
              <a:rPr lang="sv-SE" sz="1600" dirty="0">
                <a:solidFill>
                  <a:srgbClr val="FFFFFF"/>
                </a:solidFill>
                <a:effectLst/>
                <a:latin typeface="Europa-Regular" panose="02000000000000000000" pitchFamily="2" charset="77"/>
              </a:rPr>
              <a:t>Att få dig att känna dig löjlig eller betydelselös genom nedlåtande kommentarer. </a:t>
            </a:r>
          </a:p>
          <a:p>
            <a:pPr>
              <a:spcAft>
                <a:spcPts val="638"/>
              </a:spcAft>
            </a:pPr>
            <a:endParaRPr lang="sv-SE" sz="1600" i="1" dirty="0">
              <a:solidFill>
                <a:srgbClr val="FFFFFF"/>
              </a:solidFill>
              <a:effectLst/>
              <a:latin typeface="Europa-Regular" panose="02000000000000000000" pitchFamily="2" charset="77"/>
            </a:endParaRPr>
          </a:p>
          <a:p>
            <a:pPr>
              <a:spcAft>
                <a:spcPts val="638"/>
              </a:spcAft>
            </a:pPr>
            <a:r>
              <a:rPr lang="sv-SE" sz="1600" b="1" dirty="0">
                <a:solidFill>
                  <a:srgbClr val="FFFFFF"/>
                </a:solidFill>
                <a:effectLst/>
                <a:latin typeface="Europa-Bold" panose="02000000000000000000" pitchFamily="2" charset="77"/>
              </a:rPr>
              <a:t>Till exempel: </a:t>
            </a:r>
          </a:p>
          <a:p>
            <a:pPr>
              <a:spcAft>
                <a:spcPts val="638"/>
              </a:spcAft>
            </a:pPr>
            <a:r>
              <a:rPr lang="sv-SE" sz="1600" i="1" dirty="0">
                <a:solidFill>
                  <a:srgbClr val="FFFFFF"/>
                </a:solidFill>
                <a:effectLst/>
                <a:latin typeface="Europa-Regular" panose="02000000000000000000" pitchFamily="2" charset="77"/>
              </a:rPr>
              <a:t>Uttryck som ”lilla gumman” eller motsvarande klappar på huvudet kan göra att du upplever dig mindre värd.</a:t>
            </a:r>
          </a:p>
          <a:p>
            <a:pPr>
              <a:spcAft>
                <a:spcPts val="638"/>
              </a:spcAft>
            </a:pPr>
            <a:endParaRPr lang="sv-SE" sz="1600" dirty="0">
              <a:solidFill>
                <a:srgbClr val="FFFFFF"/>
              </a:solidFill>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4" name="textruta 3">
            <a:hlinkClick r:id="rId3" action="ppaction://hlinksldjump"/>
            <a:extLst>
              <a:ext uri="{FF2B5EF4-FFF2-40B4-BE49-F238E27FC236}">
                <a16:creationId xmlns:a16="http://schemas.microsoft.com/office/drawing/2014/main" id="{C3F3D959-35CE-D8CB-410F-CA39228A40AA}"/>
              </a:ext>
            </a:extLst>
          </p:cNvPr>
          <p:cNvSpPr txBox="1"/>
          <p:nvPr/>
        </p:nvSpPr>
        <p:spPr>
          <a:xfrm>
            <a:off x="4316741" y="1191553"/>
            <a:ext cx="3558518" cy="569295"/>
          </a:xfrm>
          <a:prstGeom prst="rect">
            <a:avLst/>
          </a:prstGeom>
          <a:solidFill>
            <a:srgbClr val="DB8D54"/>
          </a:solidFill>
        </p:spPr>
        <p:txBody>
          <a:bodyPr wrap="square" lIns="216000" tIns="108000" rIns="144000" bIns="0" rtlCol="0">
            <a:noAutofit/>
          </a:bodyPr>
          <a:lstStyle/>
          <a:p>
            <a:pPr>
              <a:spcAft>
                <a:spcPts val="68"/>
              </a:spcAft>
            </a:pPr>
            <a:r>
              <a:rPr lang="sv-SE" sz="2000" b="1" dirty="0">
                <a:effectLst/>
                <a:latin typeface="Sen" pitchFamily="2" charset="0"/>
              </a:rPr>
              <a:t>Motstrategi</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13" name="textruta 12">
            <a:hlinkClick r:id="rId3" action="ppaction://hlinksldjump"/>
            <a:extLst>
              <a:ext uri="{FF2B5EF4-FFF2-40B4-BE49-F238E27FC236}">
                <a16:creationId xmlns:a16="http://schemas.microsoft.com/office/drawing/2014/main" id="{A3182E56-6920-8C54-F04A-477A062040F3}"/>
              </a:ext>
            </a:extLst>
          </p:cNvPr>
          <p:cNvSpPr txBox="1"/>
          <p:nvPr/>
        </p:nvSpPr>
        <p:spPr>
          <a:xfrm>
            <a:off x="4316740" y="1760848"/>
            <a:ext cx="3558518" cy="4265879"/>
          </a:xfrm>
          <a:prstGeom prst="rect">
            <a:avLst/>
          </a:prstGeom>
          <a:solidFill>
            <a:srgbClr val="E3A476"/>
          </a:solidFill>
        </p:spPr>
        <p:txBody>
          <a:bodyPr wrap="square" lIns="216000" tIns="251999" rIns="144000" bIns="0" rtlCol="0">
            <a:noAutofit/>
          </a:bodyPr>
          <a:lstStyle/>
          <a:p>
            <a:pPr>
              <a:spcAft>
                <a:spcPts val="68"/>
              </a:spcAft>
            </a:pPr>
            <a:r>
              <a:rPr lang="sv-SE" sz="2000" dirty="0">
                <a:effectLst/>
                <a:latin typeface="Europa-Bold" panose="02000000000000000000" pitchFamily="2" charset="77"/>
              </a:rPr>
              <a:t>Ifrågasättande</a:t>
            </a:r>
          </a:p>
          <a:p>
            <a:pPr>
              <a:spcAft>
                <a:spcPts val="68"/>
              </a:spcAft>
            </a:pPr>
            <a:r>
              <a:rPr lang="sv-SE" sz="1600" dirty="0">
                <a:effectLst/>
                <a:latin typeface="Europa-Regular" panose="02000000000000000000" pitchFamily="2" charset="77"/>
              </a:rPr>
              <a:t>Fall inte in i rollen du tilldelats, utan agera utifrån en definition av dig själv som en som tar plats.</a:t>
            </a:r>
          </a:p>
          <a:p>
            <a:pPr>
              <a:spcAft>
                <a:spcPts val="68"/>
              </a:spcAft>
            </a:pPr>
            <a:endParaRPr lang="sv-SE" sz="1600" dirty="0">
              <a:effectLst/>
              <a:latin typeface="Europa-Regular" panose="02000000000000000000" pitchFamily="2" charset="77"/>
            </a:endParaRPr>
          </a:p>
          <a:p>
            <a:pPr>
              <a:spcAft>
                <a:spcPts val="68"/>
              </a:spcAft>
            </a:pPr>
            <a:r>
              <a:rPr lang="sv-SE" sz="1600" b="1" dirty="0">
                <a:effectLst/>
                <a:latin typeface="Europa-Bold" panose="02000000000000000000" pitchFamily="2" charset="77"/>
              </a:rPr>
              <a:t>Förslag:</a:t>
            </a:r>
          </a:p>
          <a:p>
            <a:pPr>
              <a:spcAft>
                <a:spcPts val="68"/>
              </a:spcAft>
            </a:pPr>
            <a:r>
              <a:rPr lang="sv-SE" sz="1600" i="1" dirty="0">
                <a:effectLst/>
                <a:latin typeface="Europa-Regular" panose="02000000000000000000" pitchFamily="2" charset="77"/>
              </a:rPr>
              <a:t>Ifrågasätt beteendet. </a:t>
            </a:r>
          </a:p>
          <a:p>
            <a:pPr>
              <a:spcAft>
                <a:spcPts val="68"/>
              </a:spcAft>
            </a:pPr>
            <a:r>
              <a:rPr lang="sv-SE" sz="1600" i="1" dirty="0">
                <a:effectLst/>
                <a:latin typeface="Europa-Regular" panose="02000000000000000000" pitchFamily="2" charset="77"/>
              </a:rPr>
              <a:t>”Jag tycker inte om när du skämtar på min bekostnad…”</a:t>
            </a:r>
          </a:p>
          <a:p>
            <a:pPr>
              <a:spcAft>
                <a:spcPts val="68"/>
              </a:spcAft>
            </a:pPr>
            <a:endParaRPr lang="sv-SE" sz="1600" i="1" dirty="0">
              <a:effectLst/>
              <a:latin typeface="Europa-Regular" panose="02000000000000000000" pitchFamily="2" charset="77"/>
            </a:endParaRPr>
          </a:p>
          <a:p>
            <a:pPr>
              <a:spcAft>
                <a:spcPts val="68"/>
              </a:spcAft>
            </a:pPr>
            <a:r>
              <a:rPr lang="sv-SE" sz="1600" i="1" dirty="0">
                <a:effectLst/>
                <a:latin typeface="Europa-Regular" panose="02000000000000000000" pitchFamily="2" charset="77"/>
              </a:rPr>
              <a:t>”Jag tycker det är farligt med sådana skämt, eftersom folk kan tycka att de är obehagliga. Det kan vara bra att tänka på nästa gång.”</a:t>
            </a:r>
          </a:p>
          <a:p>
            <a:pPr>
              <a:spcAft>
                <a:spcPts val="68"/>
              </a:spcAft>
            </a:pPr>
            <a:endParaRPr lang="sv-SE" sz="1600" dirty="0">
              <a:effectLst/>
              <a:latin typeface="Europa-Regular" panose="02000000000000000000" pitchFamily="2" charset="77"/>
            </a:endParaRPr>
          </a:p>
        </p:txBody>
      </p:sp>
      <p:sp>
        <p:nvSpPr>
          <p:cNvPr id="6" name="textruta 5">
            <a:hlinkClick r:id="rId3" action="ppaction://hlinksldjump"/>
            <a:extLst>
              <a:ext uri="{FF2B5EF4-FFF2-40B4-BE49-F238E27FC236}">
                <a16:creationId xmlns:a16="http://schemas.microsoft.com/office/drawing/2014/main" id="{32B86E30-0B79-DB1D-BB84-BA77E04C9D29}"/>
              </a:ext>
            </a:extLst>
          </p:cNvPr>
          <p:cNvSpPr txBox="1"/>
          <p:nvPr/>
        </p:nvSpPr>
        <p:spPr>
          <a:xfrm>
            <a:off x="7875258" y="1191553"/>
            <a:ext cx="3558518" cy="569295"/>
          </a:xfrm>
          <a:prstGeom prst="rect">
            <a:avLst/>
          </a:prstGeom>
          <a:solidFill>
            <a:srgbClr val="F6AA97"/>
          </a:solidFill>
        </p:spPr>
        <p:txBody>
          <a:bodyPr wrap="square" lIns="216000" tIns="108000" rIns="144000" bIns="0" rtlCol="0">
            <a:noAutofit/>
          </a:bodyPr>
          <a:lstStyle/>
          <a:p>
            <a:pPr>
              <a:spcAft>
                <a:spcPts val="68"/>
              </a:spcAft>
            </a:pPr>
            <a:r>
              <a:rPr lang="sv-SE" sz="2000" b="1" dirty="0">
                <a:effectLst/>
                <a:latin typeface="Sen" pitchFamily="2" charset="0"/>
              </a:rPr>
              <a:t>Bekräftarteknik</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14" name="textruta 13">
            <a:hlinkClick r:id="rId3" action="ppaction://hlinksldjump"/>
            <a:extLst>
              <a:ext uri="{FF2B5EF4-FFF2-40B4-BE49-F238E27FC236}">
                <a16:creationId xmlns:a16="http://schemas.microsoft.com/office/drawing/2014/main" id="{D89E977C-BBDB-6DB0-EB54-FEA0FB0BA140}"/>
              </a:ext>
            </a:extLst>
          </p:cNvPr>
          <p:cNvSpPr txBox="1"/>
          <p:nvPr/>
        </p:nvSpPr>
        <p:spPr>
          <a:xfrm>
            <a:off x="7875258" y="1760848"/>
            <a:ext cx="3558518" cy="4265879"/>
          </a:xfrm>
          <a:prstGeom prst="rect">
            <a:avLst/>
          </a:prstGeom>
          <a:solidFill>
            <a:srgbClr val="F9C4B6"/>
          </a:solidFill>
        </p:spPr>
        <p:txBody>
          <a:bodyPr wrap="square" lIns="216000" tIns="251999" rIns="144000" bIns="0" rtlCol="0">
            <a:noAutofit/>
          </a:bodyPr>
          <a:lstStyle/>
          <a:p>
            <a:pPr>
              <a:spcAft>
                <a:spcPts val="68"/>
              </a:spcAft>
            </a:pPr>
            <a:r>
              <a:rPr lang="sv-SE" sz="2000" dirty="0">
                <a:effectLst/>
                <a:latin typeface="Europa-Bold" panose="02000000000000000000" pitchFamily="2" charset="77"/>
              </a:rPr>
              <a:t>Respekterande</a:t>
            </a:r>
          </a:p>
          <a:p>
            <a:pPr>
              <a:spcAft>
                <a:spcPts val="638"/>
              </a:spcAft>
            </a:pPr>
            <a:r>
              <a:rPr lang="sv-SE" sz="1600" dirty="0">
                <a:effectLst/>
                <a:latin typeface="Europa-Regular" panose="02000000000000000000" pitchFamily="2" charset="77"/>
              </a:rPr>
              <a:t>Bemöt seriöst och respektfullt och stötta den andra. </a:t>
            </a:r>
          </a:p>
          <a:p>
            <a:pPr>
              <a:spcAft>
                <a:spcPts val="638"/>
              </a:spcAft>
            </a:pPr>
            <a:endParaRPr lang="sv-SE" sz="1600" dirty="0">
              <a:latin typeface="Europa-Regular" panose="02000000000000000000" pitchFamily="2" charset="77"/>
            </a:endParaRPr>
          </a:p>
          <a:p>
            <a:pPr>
              <a:spcAft>
                <a:spcPts val="638"/>
              </a:spcAft>
            </a:pPr>
            <a:r>
              <a:rPr lang="sv-SE" sz="1600" b="1" dirty="0">
                <a:effectLst/>
                <a:latin typeface="Europa-Bold" panose="02000000000000000000" pitchFamily="2" charset="77"/>
              </a:rPr>
              <a:t>Förslag: </a:t>
            </a:r>
          </a:p>
          <a:p>
            <a:pPr>
              <a:spcAft>
                <a:spcPts val="638"/>
              </a:spcAft>
            </a:pPr>
            <a:r>
              <a:rPr lang="sv-SE" sz="1600" i="1" dirty="0">
                <a:effectLst/>
                <a:latin typeface="Europa-Regular" panose="02000000000000000000" pitchFamily="2" charset="77"/>
              </a:rPr>
              <a:t>Föregå med gott exempel. Uppmuntra alla att alltid våga ställa frågor. Du kan understryka: ”det finns inga dumma frågor”. </a:t>
            </a:r>
          </a:p>
          <a:p>
            <a:pPr>
              <a:spcAft>
                <a:spcPts val="638"/>
              </a:spcAft>
            </a:pPr>
            <a:r>
              <a:rPr lang="sv-SE" sz="1600" i="1" dirty="0">
                <a:effectLst/>
                <a:latin typeface="Europa-Regular" panose="02000000000000000000" pitchFamily="2" charset="77"/>
              </a:rPr>
              <a:t>Ta andras förslag och idéer</a:t>
            </a:r>
            <a:br>
              <a:rPr lang="sv-SE" sz="1600" i="1" dirty="0">
                <a:effectLst/>
                <a:latin typeface="Europa-Regular" panose="02000000000000000000" pitchFamily="2" charset="77"/>
              </a:rPr>
            </a:br>
            <a:r>
              <a:rPr lang="sv-SE" sz="1600" i="1" dirty="0">
                <a:effectLst/>
                <a:latin typeface="Europa-Regular" panose="02000000000000000000" pitchFamily="2" charset="77"/>
              </a:rPr>
              <a:t>på allvar.</a:t>
            </a:r>
          </a:p>
          <a:p>
            <a:pPr>
              <a:spcAft>
                <a:spcPts val="638"/>
              </a:spcAft>
            </a:pPr>
            <a:endParaRPr lang="sv-SE" sz="1600" dirty="0">
              <a:effectLst/>
              <a:latin typeface="Europa-Regular" panose="02000000000000000000" pitchFamily="2" charset="77"/>
            </a:endParaRPr>
          </a:p>
        </p:txBody>
      </p:sp>
      <p:sp>
        <p:nvSpPr>
          <p:cNvPr id="35" name="textruta 34">
            <a:hlinkClick r:id="rId4" action="ppaction://hlinksldjump"/>
            <a:extLst>
              <a:ext uri="{FF2B5EF4-FFF2-40B4-BE49-F238E27FC236}">
                <a16:creationId xmlns:a16="http://schemas.microsoft.com/office/drawing/2014/main" id="{5D5BB4AD-B848-E846-D652-03DD99B23E76}"/>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37" name="Grupp 36">
            <a:extLst>
              <a:ext uri="{FF2B5EF4-FFF2-40B4-BE49-F238E27FC236}">
                <a16:creationId xmlns:a16="http://schemas.microsoft.com/office/drawing/2014/main" id="{CBF58065-D423-B085-F193-24E4EB02E7A4}"/>
              </a:ext>
              <a:ext uri="{C183D7F6-B498-43B3-948B-1728B52AA6E4}">
                <adec:decorative xmlns:adec="http://schemas.microsoft.com/office/drawing/2017/decorative" val="1"/>
              </a:ext>
            </a:extLst>
          </p:cNvPr>
          <p:cNvGrpSpPr/>
          <p:nvPr/>
        </p:nvGrpSpPr>
        <p:grpSpPr>
          <a:xfrm>
            <a:off x="0" y="0"/>
            <a:ext cx="12198153" cy="530127"/>
            <a:chOff x="0" y="0"/>
            <a:chExt cx="12198153" cy="530127"/>
          </a:xfrm>
        </p:grpSpPr>
        <p:sp>
          <p:nvSpPr>
            <p:cNvPr id="38" name="textruta 37">
              <a:extLst>
                <a:ext uri="{FF2B5EF4-FFF2-40B4-BE49-F238E27FC236}">
                  <a16:creationId xmlns:a16="http://schemas.microsoft.com/office/drawing/2014/main" id="{9D9F484E-A5B5-9E65-FEAD-B76881221DDF}"/>
                </a:ext>
              </a:extLst>
            </p:cNvPr>
            <p:cNvSpPr txBox="1"/>
            <p:nvPr/>
          </p:nvSpPr>
          <p:spPr>
            <a:xfrm>
              <a:off x="5796456" y="0"/>
              <a:ext cx="2523600" cy="530127"/>
            </a:xfrm>
            <a:prstGeom prst="rect">
              <a:avLst/>
            </a:prstGeom>
            <a:solidFill>
              <a:srgbClr val="44AE64"/>
            </a:solidFill>
          </p:spPr>
          <p:txBody>
            <a:bodyPr wrap="square" lIns="108000" tIns="72000" rIns="72000" bIns="72000" rtlCol="0">
              <a:spAutoFit/>
            </a:bodyPr>
            <a:lstStyle/>
            <a:p>
              <a:r>
                <a:rPr lang="sv-SE" sz="1400" dirty="0">
                  <a:effectLst/>
                  <a:latin typeface="Europa-Bold" panose="02000000000000000000" pitchFamily="2" charset="77"/>
                </a:rPr>
                <a:t>Heerredidie diblemevuekide</a:t>
              </a:r>
              <a:r>
                <a:rPr lang="sv-SE" sz="1200" dirty="0">
                  <a:effectLst/>
                  <a:latin typeface="Europa-Bold" panose="02000000000000000000" pitchFamily="2" charset="77"/>
                </a:rPr>
                <a:t> </a:t>
              </a:r>
              <a:r>
                <a:rPr lang="sv-SE" sz="1100" dirty="0">
                  <a:effectLst/>
                  <a:latin typeface="Europa-Bold" panose="02000000000000000000" pitchFamily="2" charset="77"/>
                </a:rPr>
                <a:t>Bryt härskartekniker </a:t>
              </a:r>
            </a:p>
          </p:txBody>
        </p:sp>
        <p:grpSp>
          <p:nvGrpSpPr>
            <p:cNvPr id="39" name="Grupp 38">
              <a:extLst>
                <a:ext uri="{FF2B5EF4-FFF2-40B4-BE49-F238E27FC236}">
                  <a16:creationId xmlns:a16="http://schemas.microsoft.com/office/drawing/2014/main" id="{0764257C-1FAB-0A1B-9186-F20F165FC956}"/>
                </a:ext>
              </a:extLst>
            </p:cNvPr>
            <p:cNvGrpSpPr/>
            <p:nvPr/>
          </p:nvGrpSpPr>
          <p:grpSpPr>
            <a:xfrm>
              <a:off x="0" y="0"/>
              <a:ext cx="12198153" cy="216000"/>
              <a:chOff x="0" y="0"/>
              <a:chExt cx="12198153" cy="216000"/>
            </a:xfrm>
          </p:grpSpPr>
          <p:grpSp>
            <p:nvGrpSpPr>
              <p:cNvPr id="40" name="Grupp 39">
                <a:extLst>
                  <a:ext uri="{FF2B5EF4-FFF2-40B4-BE49-F238E27FC236}">
                    <a16:creationId xmlns:a16="http://schemas.microsoft.com/office/drawing/2014/main" id="{ACBF4CBB-C0D4-A110-2E95-D12158FDED93}"/>
                  </a:ext>
                </a:extLst>
              </p:cNvPr>
              <p:cNvGrpSpPr/>
              <p:nvPr/>
            </p:nvGrpSpPr>
            <p:grpSpPr>
              <a:xfrm>
                <a:off x="0" y="0"/>
                <a:ext cx="12198153" cy="216000"/>
                <a:chOff x="-480372" y="897076"/>
                <a:chExt cx="12198153" cy="216000"/>
              </a:xfrm>
            </p:grpSpPr>
            <p:sp>
              <p:nvSpPr>
                <p:cNvPr id="42" name="Rektangel 41">
                  <a:extLst>
                    <a:ext uri="{FF2B5EF4-FFF2-40B4-BE49-F238E27FC236}">
                      <a16:creationId xmlns:a16="http://schemas.microsoft.com/office/drawing/2014/main" id="{EF99669A-AFF8-339C-B689-33ED61D1E3A7}"/>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3" name="Rektangel 42">
                  <a:extLst>
                    <a:ext uri="{FF2B5EF4-FFF2-40B4-BE49-F238E27FC236}">
                      <a16:creationId xmlns:a16="http://schemas.microsoft.com/office/drawing/2014/main" id="{72130CBE-584D-8011-E9BA-733F0409610E}"/>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4" name="Rektangel 43">
                  <a:extLst>
                    <a:ext uri="{FF2B5EF4-FFF2-40B4-BE49-F238E27FC236}">
                      <a16:creationId xmlns:a16="http://schemas.microsoft.com/office/drawing/2014/main" id="{2FCB9D6D-920F-A758-F8BB-11B29E0A7223}"/>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5" name="Rektangel 44">
                  <a:extLst>
                    <a:ext uri="{FF2B5EF4-FFF2-40B4-BE49-F238E27FC236}">
                      <a16:creationId xmlns:a16="http://schemas.microsoft.com/office/drawing/2014/main" id="{351E55CA-0B2D-9040-C4FF-A4F7C9A8058F}"/>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41" name="textruta 40">
                <a:extLst>
                  <a:ext uri="{FF2B5EF4-FFF2-40B4-BE49-F238E27FC236}">
                    <a16:creationId xmlns:a16="http://schemas.microsoft.com/office/drawing/2014/main" id="{65462C29-E569-AAB4-66C2-E6EB2A6EF2FE}"/>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grpSp>
      </p:grpSp>
    </p:spTree>
    <p:extLst>
      <p:ext uri="{BB962C8B-B14F-4D97-AF65-F5344CB8AC3E}">
        <p14:creationId xmlns:p14="http://schemas.microsoft.com/office/powerpoint/2010/main" val="226263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E5A697-236A-F2F6-E11C-53AB8D915EF1}"/>
            </a:ext>
          </a:extLst>
        </p:cNvPr>
        <p:cNvGrpSpPr/>
        <p:nvPr/>
      </p:nvGrpSpPr>
      <p:grpSpPr>
        <a:xfrm>
          <a:off x="0" y="0"/>
          <a:ext cx="0" cy="0"/>
          <a:chOff x="0" y="0"/>
          <a:chExt cx="0" cy="0"/>
        </a:xfrm>
      </p:grpSpPr>
      <p:pic>
        <p:nvPicPr>
          <p:cNvPr id="14" name="Bildobjekt 13">
            <a:extLst>
              <a:ext uri="{FF2B5EF4-FFF2-40B4-BE49-F238E27FC236}">
                <a16:creationId xmlns:a16="http://schemas.microsoft.com/office/drawing/2014/main" id="{9D6C5466-686F-B3F6-D47F-2040AD0AE331}"/>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782815" y="475189"/>
            <a:ext cx="7772400" cy="519984"/>
          </a:xfrm>
          <a:prstGeom prst="rect">
            <a:avLst/>
          </a:prstGeom>
        </p:spPr>
      </p:pic>
      <p:pic>
        <p:nvPicPr>
          <p:cNvPr id="6" name="Bildobjekt 5">
            <a:extLst>
              <a:ext uri="{FF2B5EF4-FFF2-40B4-BE49-F238E27FC236}">
                <a16:creationId xmlns:a16="http://schemas.microsoft.com/office/drawing/2014/main" id="{5D03FEF8-029C-55ED-533D-A78D30FA1AF5}"/>
              </a:ext>
              <a:ext uri="{C183D7F6-B498-43B3-948B-1728B52AA6E4}">
                <adec:decorative xmlns:adec="http://schemas.microsoft.com/office/drawing/2017/decorative" val="1"/>
              </a:ext>
            </a:extLst>
          </p:cNvPr>
          <p:cNvPicPr>
            <a:picLocks noChangeAspect="1"/>
          </p:cNvPicPr>
          <p:nvPr/>
        </p:nvPicPr>
        <p:blipFill>
          <a:blip r:embed="rId4"/>
          <a:srcRect b="49235"/>
          <a:stretch/>
        </p:blipFill>
        <p:spPr>
          <a:xfrm>
            <a:off x="-31330" y="5312207"/>
            <a:ext cx="12223330" cy="1545793"/>
          </a:xfrm>
          <a:prstGeom prst="rect">
            <a:avLst/>
          </a:prstGeom>
        </p:spPr>
      </p:pic>
      <p:sp>
        <p:nvSpPr>
          <p:cNvPr id="3" name="Rubrik 2">
            <a:extLst>
              <a:ext uri="{FF2B5EF4-FFF2-40B4-BE49-F238E27FC236}">
                <a16:creationId xmlns:a16="http://schemas.microsoft.com/office/drawing/2014/main" id="{80944689-B8C1-6B6F-6E1D-4763E1D655D7}"/>
              </a:ext>
            </a:extLst>
          </p:cNvPr>
          <p:cNvSpPr txBox="1">
            <a:spLocks noGrp="1"/>
          </p:cNvSpPr>
          <p:nvPr>
            <p:ph type="title" idx="4294967295"/>
          </p:nvPr>
        </p:nvSpPr>
        <p:spPr>
          <a:xfrm>
            <a:off x="1547210" y="1395685"/>
            <a:ext cx="6265128"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t>Tillsammans skapar </a:t>
            </a:r>
            <a:b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br>
            <a:r>
              <a:rPr kumimoji="0" lang="sv-SE" sz="4400" b="1" i="0" u="none" strike="noStrike" kern="1200" cap="none" spc="0" normalizeH="0" baseline="0" noProof="0" dirty="0">
                <a:ln>
                  <a:noFill/>
                </a:ln>
                <a:solidFill>
                  <a:srgbClr val="0A3D1F"/>
                </a:solidFill>
                <a:effectLst/>
                <a:uLnTx/>
                <a:uFillTx/>
                <a:latin typeface="Sen" panose="020B0604020202020204" charset="0"/>
                <a:ea typeface="+mn-ea"/>
                <a:cs typeface="+mn-cs"/>
              </a:rPr>
              <a:t>vi jämställdhet</a:t>
            </a:r>
          </a:p>
        </p:txBody>
      </p:sp>
      <p:sp>
        <p:nvSpPr>
          <p:cNvPr id="4" name="textruta 3">
            <a:extLst>
              <a:ext uri="{FF2B5EF4-FFF2-40B4-BE49-F238E27FC236}">
                <a16:creationId xmlns:a16="http://schemas.microsoft.com/office/drawing/2014/main" id="{0083EA8D-46BB-9649-0AF7-575761B01AE2}"/>
              </a:ext>
            </a:extLst>
          </p:cNvPr>
          <p:cNvSpPr txBox="1"/>
          <p:nvPr/>
        </p:nvSpPr>
        <p:spPr>
          <a:xfrm>
            <a:off x="1671152" y="3087415"/>
            <a:ext cx="7670071" cy="2553135"/>
          </a:xfrm>
          <a:prstGeom prst="rect">
            <a:avLst/>
          </a:prstGeom>
          <a:noFill/>
        </p:spPr>
        <p:txBody>
          <a:bodyPr wrap="square" rtlCol="0">
            <a:spAutoFit/>
          </a:bodyPr>
          <a:lstStyle/>
          <a:p>
            <a:pPr lvl="0">
              <a:lnSpc>
                <a:spcPct val="107000"/>
              </a:lnSpc>
              <a:spcAft>
                <a:spcPts val="800"/>
              </a:spcAft>
              <a:buSzPts val="1000"/>
              <a:tabLst>
                <a:tab pos="457200" algn="l"/>
              </a:tabLst>
            </a:pPr>
            <a:r>
              <a:rPr lang="sv-SE" sz="2800" b="1" kern="100" dirty="0">
                <a:effectLst/>
                <a:latin typeface="Europa-Bold" panose="02000000000000000000" pitchFamily="2" charset="77"/>
                <a:ea typeface="Aptos" panose="020B0004020202020204" pitchFamily="34" charset="0"/>
                <a:cs typeface="Times New Roman" panose="02020603050405020304" pitchFamily="18" charset="0"/>
              </a:rPr>
              <a:t>Jämställdhet handlar om:</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individer, oavsett kön, ska ha samma makt och inflytande att forma sitt liv och samhälle.</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Det är en grundläggande mänsklig rättighet, där alla har lika tillgång till möjligheter, rättigheter och ansvar inom alla områden av livet. </a:t>
            </a:r>
          </a:p>
        </p:txBody>
      </p:sp>
      <p:sp>
        <p:nvSpPr>
          <p:cNvPr id="5" name="Ellips 4">
            <a:extLst>
              <a:ext uri="{FF2B5EF4-FFF2-40B4-BE49-F238E27FC236}">
                <a16:creationId xmlns:a16="http://schemas.microsoft.com/office/drawing/2014/main" id="{E9CA4164-618F-FFCC-CCEA-D906EE8E5E6E}"/>
              </a:ext>
            </a:extLst>
          </p:cNvPr>
          <p:cNvSpPr/>
          <p:nvPr/>
        </p:nvSpPr>
        <p:spPr>
          <a:xfrm>
            <a:off x="8498541" y="566800"/>
            <a:ext cx="3022330" cy="3076323"/>
          </a:xfrm>
          <a:prstGeom prst="ellipse">
            <a:avLst/>
          </a:prstGeom>
          <a:solidFill>
            <a:srgbClr val="FBCD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ts val="1600"/>
              </a:lnSpc>
              <a:spcAft>
                <a:spcPts val="800"/>
              </a:spcAft>
            </a:pPr>
            <a:r>
              <a:rPr lang="sv-SE" sz="2400"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Allt vi gör </a:t>
            </a:r>
          </a:p>
          <a:p>
            <a:pPr algn="ctr">
              <a:lnSpc>
                <a:spcPct val="107000"/>
              </a:lnSpc>
              <a:spcAft>
                <a:spcPts val="800"/>
              </a:spcAft>
            </a:pPr>
            <a:r>
              <a:rPr lang="sv-SE"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Jämställdhet skapas där beslut fattas, där resurser fördelas och normer uppstår. </a:t>
            </a:r>
            <a:endParaRPr lang="sv-SE" strike="sngStrike"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endParaRPr>
          </a:p>
        </p:txBody>
      </p:sp>
    </p:spTree>
    <p:extLst>
      <p:ext uri="{BB962C8B-B14F-4D97-AF65-F5344CB8AC3E}">
        <p14:creationId xmlns:p14="http://schemas.microsoft.com/office/powerpoint/2010/main" val="1378978502"/>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58A321-4C91-15C9-8900-F5EACE53B42F}"/>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F4FC75D4-6BA2-4BFA-AF04-6679B2281D87}"/>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2F0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8" name="textruta 7">
            <a:extLst>
              <a:ext uri="{FF2B5EF4-FFF2-40B4-BE49-F238E27FC236}">
                <a16:creationId xmlns:a16="http://schemas.microsoft.com/office/drawing/2014/main" id="{250AB0A5-2D8E-2791-4DE5-4D4189C8842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5</a:t>
            </a:r>
            <a:r>
              <a:rPr lang="sv-SE" sz="1400" dirty="0">
                <a:effectLst/>
                <a:latin typeface="Europa-Regular" panose="02000000000000000000" pitchFamily="2" charset="77"/>
              </a:rPr>
              <a:t>/8</a:t>
            </a:r>
            <a:endParaRPr lang="sv-SE" dirty="0">
              <a:latin typeface="Europa-Regular" panose="02000000000000000000" pitchFamily="2" charset="77"/>
            </a:endParaRPr>
          </a:p>
        </p:txBody>
      </p:sp>
      <p:sp>
        <p:nvSpPr>
          <p:cNvPr id="3" name="Rubrik 2">
            <a:extLst>
              <a:ext uri="{FF2B5EF4-FFF2-40B4-BE49-F238E27FC236}">
                <a16:creationId xmlns:a16="http://schemas.microsoft.com/office/drawing/2014/main" id="{D4AA0249-4F62-D0CD-4C54-F2FE2CD6B210}"/>
              </a:ext>
            </a:extLst>
          </p:cNvPr>
          <p:cNvSpPr>
            <a:spLocks noGrp="1"/>
          </p:cNvSpPr>
          <p:nvPr>
            <p:ph type="title"/>
          </p:nvPr>
        </p:nvSpPr>
        <p:spPr>
          <a:xfrm>
            <a:off x="0" y="-1325563"/>
            <a:ext cx="11353800" cy="1120061"/>
          </a:xfrm>
        </p:spPr>
        <p:txBody>
          <a:bodyPr vert="horz" lIns="91440" tIns="45720" rIns="91440" bIns="45720" rtlCol="0" anchor="b">
            <a:normAutofit/>
          </a:bodyPr>
          <a:lstStyle/>
          <a:p>
            <a:r>
              <a:rPr lang="sv-SE" sz="1000" dirty="0"/>
              <a:t>Exempel 3</a:t>
            </a:r>
          </a:p>
        </p:txBody>
      </p:sp>
      <p:sp>
        <p:nvSpPr>
          <p:cNvPr id="15" name="textruta 14">
            <a:hlinkClick r:id="rId3" action="ppaction://hlinksldjump"/>
            <a:extLst>
              <a:ext uri="{FF2B5EF4-FFF2-40B4-BE49-F238E27FC236}">
                <a16:creationId xmlns:a16="http://schemas.microsoft.com/office/drawing/2014/main" id="{B636914A-CCB7-14AE-280E-148B03D33871}"/>
              </a:ext>
            </a:extLst>
          </p:cNvPr>
          <p:cNvSpPr txBox="1"/>
          <p:nvPr/>
        </p:nvSpPr>
        <p:spPr>
          <a:xfrm>
            <a:off x="758223" y="1188374"/>
            <a:ext cx="3558518" cy="569295"/>
          </a:xfrm>
          <a:prstGeom prst="rect">
            <a:avLst/>
          </a:prstGeom>
          <a:solidFill>
            <a:srgbClr val="0A3D1F"/>
          </a:solidFill>
        </p:spPr>
        <p:txBody>
          <a:bodyPr wrap="square" lIns="216000" tIns="108000" rIns="144000" bIns="0" rtlCol="0">
            <a:noAutofit/>
          </a:bodyPr>
          <a:lstStyle/>
          <a:p>
            <a:pPr>
              <a:spcAft>
                <a:spcPts val="68"/>
              </a:spcAft>
            </a:pPr>
            <a:r>
              <a:rPr lang="sv-SE" sz="2000" b="1" dirty="0">
                <a:solidFill>
                  <a:schemeClr val="bg1"/>
                </a:solidFill>
                <a:effectLst/>
                <a:latin typeface="Sen" pitchFamily="2" charset="0"/>
              </a:rPr>
              <a:t>Härskarteknik</a:t>
            </a: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5" name="textruta 4">
            <a:hlinkClick r:id="rId3" action="ppaction://hlinksldjump"/>
            <a:extLst>
              <a:ext uri="{FF2B5EF4-FFF2-40B4-BE49-F238E27FC236}">
                <a16:creationId xmlns:a16="http://schemas.microsoft.com/office/drawing/2014/main" id="{3D50A497-8E5E-1A17-57AE-05427E386B60}"/>
              </a:ext>
            </a:extLst>
          </p:cNvPr>
          <p:cNvSpPr txBox="1"/>
          <p:nvPr/>
        </p:nvSpPr>
        <p:spPr>
          <a:xfrm>
            <a:off x="758223" y="1757669"/>
            <a:ext cx="3558518" cy="4033532"/>
          </a:xfrm>
          <a:prstGeom prst="rect">
            <a:avLst/>
          </a:prstGeom>
          <a:solidFill>
            <a:srgbClr val="225034"/>
          </a:solidFill>
        </p:spPr>
        <p:txBody>
          <a:bodyPr wrap="square" lIns="216000" tIns="180000" rIns="144000" bIns="0" rtlCol="0">
            <a:noAutofit/>
          </a:bodyPr>
          <a:lstStyle/>
          <a:p>
            <a:pPr>
              <a:spcAft>
                <a:spcPts val="68"/>
              </a:spcAft>
            </a:pPr>
            <a:r>
              <a:rPr lang="sv-SE" sz="2000" b="1" dirty="0">
                <a:solidFill>
                  <a:schemeClr val="bg1"/>
                </a:solidFill>
                <a:effectLst/>
                <a:latin typeface="Sen" pitchFamily="2" charset="0"/>
              </a:rPr>
              <a:t>Undanhållande</a:t>
            </a:r>
          </a:p>
          <a:p>
            <a:pPr>
              <a:spcAft>
                <a:spcPts val="68"/>
              </a:spcAft>
            </a:pPr>
            <a:r>
              <a:rPr lang="sv-SE" sz="1600" dirty="0">
                <a:solidFill>
                  <a:schemeClr val="bg1"/>
                </a:solidFill>
                <a:effectLst/>
                <a:latin typeface="Europa-Regular" panose="02000000000000000000" pitchFamily="2" charset="77"/>
              </a:rPr>
              <a:t>Att hindra dig från att agera genom att inte ge dig tillräcklig information eller att inte få den i tid. Det skapar ett utanförskap. </a:t>
            </a:r>
          </a:p>
          <a:p>
            <a:pPr>
              <a:spcAft>
                <a:spcPts val="68"/>
              </a:spcAft>
            </a:pPr>
            <a:endParaRPr lang="sv-SE" sz="1600" dirty="0">
              <a:solidFill>
                <a:schemeClr val="bg1"/>
              </a:solidFill>
              <a:latin typeface="Europa-Regular" panose="02000000000000000000" pitchFamily="2" charset="77"/>
            </a:endParaRPr>
          </a:p>
          <a:p>
            <a:pPr>
              <a:spcAft>
                <a:spcPts val="68"/>
              </a:spcAft>
            </a:pPr>
            <a:r>
              <a:rPr lang="sv-SE" sz="1600" b="1" dirty="0">
                <a:solidFill>
                  <a:schemeClr val="bg1"/>
                </a:solidFill>
                <a:effectLst/>
                <a:latin typeface="Europa-Bold" panose="02000000000000000000" pitchFamily="2" charset="77"/>
              </a:rPr>
              <a:t>Till exempel: </a:t>
            </a:r>
          </a:p>
          <a:p>
            <a:pPr>
              <a:spcAft>
                <a:spcPts val="68"/>
              </a:spcAft>
            </a:pPr>
            <a:r>
              <a:rPr lang="sv-SE" sz="1600" i="1" dirty="0">
                <a:solidFill>
                  <a:schemeClr val="bg1"/>
                </a:solidFill>
                <a:effectLst/>
                <a:latin typeface="Europa-Regular" panose="02000000000000000000" pitchFamily="2" charset="77"/>
              </a:rPr>
              <a:t>Genom att inte berätta vad ett möte ska handla om. Eller att efter jobbet ”göra upp”. Det som sedan sker på mötet är att snabbt ”klubba igenom” beslutet.</a:t>
            </a: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18" name="textruta 17">
            <a:hlinkClick r:id="rId3" action="ppaction://hlinksldjump"/>
            <a:extLst>
              <a:ext uri="{FF2B5EF4-FFF2-40B4-BE49-F238E27FC236}">
                <a16:creationId xmlns:a16="http://schemas.microsoft.com/office/drawing/2014/main" id="{72DE8B3B-1BAB-185F-4C2C-22603F094140}"/>
              </a:ext>
            </a:extLst>
          </p:cNvPr>
          <p:cNvSpPr txBox="1"/>
          <p:nvPr/>
        </p:nvSpPr>
        <p:spPr>
          <a:xfrm>
            <a:off x="4316741" y="1188374"/>
            <a:ext cx="3558518" cy="569295"/>
          </a:xfrm>
          <a:prstGeom prst="rect">
            <a:avLst/>
          </a:prstGeom>
          <a:solidFill>
            <a:srgbClr val="DB8D54"/>
          </a:solidFill>
        </p:spPr>
        <p:txBody>
          <a:bodyPr wrap="square" lIns="216000" tIns="108000" rIns="144000" bIns="0" rtlCol="0">
            <a:noAutofit/>
          </a:bodyPr>
          <a:lstStyle/>
          <a:p>
            <a:pPr>
              <a:spcAft>
                <a:spcPts val="68"/>
              </a:spcAft>
            </a:pPr>
            <a:r>
              <a:rPr lang="sv-SE" sz="2000" b="1" dirty="0">
                <a:effectLst/>
                <a:latin typeface="Sen" pitchFamily="2" charset="0"/>
              </a:rPr>
              <a:t>Motstrategi</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20" name="textruta 19">
            <a:hlinkClick r:id="rId3" action="ppaction://hlinksldjump"/>
            <a:extLst>
              <a:ext uri="{FF2B5EF4-FFF2-40B4-BE49-F238E27FC236}">
                <a16:creationId xmlns:a16="http://schemas.microsoft.com/office/drawing/2014/main" id="{7A92A3FC-F269-C4FB-6110-228BE5C7C437}"/>
              </a:ext>
            </a:extLst>
          </p:cNvPr>
          <p:cNvSpPr txBox="1"/>
          <p:nvPr/>
        </p:nvSpPr>
        <p:spPr>
          <a:xfrm>
            <a:off x="4316741" y="1757669"/>
            <a:ext cx="3558518" cy="4033532"/>
          </a:xfrm>
          <a:prstGeom prst="rect">
            <a:avLst/>
          </a:prstGeom>
          <a:solidFill>
            <a:srgbClr val="E3A476"/>
          </a:solidFill>
        </p:spPr>
        <p:txBody>
          <a:bodyPr wrap="square" lIns="216000" tIns="180000" rIns="144000" bIns="0" rtlCol="0">
            <a:noAutofit/>
          </a:bodyPr>
          <a:lstStyle/>
          <a:p>
            <a:pPr>
              <a:spcAft>
                <a:spcPts val="68"/>
              </a:spcAft>
            </a:pPr>
            <a:r>
              <a:rPr lang="sv-SE" sz="2000" dirty="0">
                <a:effectLst/>
                <a:latin typeface="Europa-Bold" panose="02000000000000000000" pitchFamily="2" charset="77"/>
              </a:rPr>
              <a:t>Korten på bordet</a:t>
            </a:r>
            <a:endParaRPr lang="sv-SE" sz="2000" b="1" dirty="0">
              <a:effectLst/>
              <a:latin typeface="Sen" pitchFamily="2" charset="0"/>
            </a:endParaRPr>
          </a:p>
          <a:p>
            <a:pPr>
              <a:spcAft>
                <a:spcPts val="68"/>
              </a:spcAft>
            </a:pPr>
            <a:r>
              <a:rPr lang="sv-SE" sz="1600" dirty="0">
                <a:effectLst/>
                <a:latin typeface="Europa-Regular" panose="02000000000000000000" pitchFamily="2" charset="77"/>
              </a:rPr>
              <a:t>Påpeka och ifrågasätt om det sker snabba beslut över ditt huvud (där din medverkan krävs). </a:t>
            </a:r>
          </a:p>
          <a:p>
            <a:pPr>
              <a:spcAft>
                <a:spcPts val="68"/>
              </a:spcAft>
            </a:pPr>
            <a:endParaRPr lang="sv-SE" sz="1600" dirty="0">
              <a:effectLst/>
              <a:latin typeface="Europa-Regular" panose="02000000000000000000" pitchFamily="2" charset="77"/>
            </a:endParaRPr>
          </a:p>
          <a:p>
            <a:pPr>
              <a:spcAft>
                <a:spcPts val="68"/>
              </a:spcAft>
            </a:pPr>
            <a:r>
              <a:rPr lang="sv-SE" sz="1600" b="1" dirty="0">
                <a:effectLst/>
                <a:latin typeface="Europa-Bold" panose="02000000000000000000" pitchFamily="2" charset="77"/>
              </a:rPr>
              <a:t>Förslag: </a:t>
            </a:r>
          </a:p>
          <a:p>
            <a:pPr>
              <a:spcAft>
                <a:spcPts val="68"/>
              </a:spcAft>
            </a:pPr>
            <a:r>
              <a:rPr lang="sv-SE" sz="1600" i="1" dirty="0">
                <a:effectLst/>
                <a:latin typeface="Europa-Regular" panose="02000000000000000000" pitchFamily="2" charset="77"/>
              </a:rPr>
              <a:t>Pratar ”alla andra” om något som om det vore självklart? Påpeka att du inte har fått informationen:</a:t>
            </a:r>
          </a:p>
          <a:p>
            <a:pPr>
              <a:spcAft>
                <a:spcPts val="68"/>
              </a:spcAft>
            </a:pPr>
            <a:endParaRPr lang="sv-SE" sz="1600" i="1" dirty="0">
              <a:effectLst/>
              <a:latin typeface="Europa-Regular" panose="02000000000000000000" pitchFamily="2" charset="77"/>
            </a:endParaRPr>
          </a:p>
          <a:p>
            <a:pPr>
              <a:spcAft>
                <a:spcPts val="68"/>
              </a:spcAft>
            </a:pPr>
            <a:r>
              <a:rPr lang="sv-SE" sz="1600" i="1" dirty="0">
                <a:effectLst/>
                <a:latin typeface="Europa-Regular" panose="02000000000000000000" pitchFamily="2" charset="77"/>
              </a:rPr>
              <a:t> ”Vad bra att ni diskuterat detta, nu kan ni informera mig så kan vi bestämma tillsammans sedan”</a:t>
            </a:r>
          </a:p>
          <a:p>
            <a:pPr>
              <a:spcAft>
                <a:spcPts val="68"/>
              </a:spcAft>
            </a:pPr>
            <a:endParaRPr lang="sv-SE" sz="1600" dirty="0">
              <a:effectLst/>
              <a:latin typeface="Europa-Regular" panose="02000000000000000000" pitchFamily="2" charset="77"/>
            </a:endParaRPr>
          </a:p>
        </p:txBody>
      </p:sp>
      <p:sp>
        <p:nvSpPr>
          <p:cNvPr id="19" name="textruta 18">
            <a:hlinkClick r:id="rId3" action="ppaction://hlinksldjump"/>
            <a:extLst>
              <a:ext uri="{FF2B5EF4-FFF2-40B4-BE49-F238E27FC236}">
                <a16:creationId xmlns:a16="http://schemas.microsoft.com/office/drawing/2014/main" id="{AA06AB6A-F00F-152C-6282-F5BD939BB7DB}"/>
              </a:ext>
            </a:extLst>
          </p:cNvPr>
          <p:cNvSpPr txBox="1"/>
          <p:nvPr/>
        </p:nvSpPr>
        <p:spPr>
          <a:xfrm>
            <a:off x="7875258" y="1188374"/>
            <a:ext cx="3558518" cy="569295"/>
          </a:xfrm>
          <a:prstGeom prst="rect">
            <a:avLst/>
          </a:prstGeom>
          <a:solidFill>
            <a:srgbClr val="F6AA97"/>
          </a:solidFill>
        </p:spPr>
        <p:txBody>
          <a:bodyPr wrap="square" lIns="216000" tIns="108000" rIns="144000" bIns="0" rtlCol="0">
            <a:noAutofit/>
          </a:bodyPr>
          <a:lstStyle/>
          <a:p>
            <a:pPr>
              <a:spcAft>
                <a:spcPts val="68"/>
              </a:spcAft>
            </a:pPr>
            <a:r>
              <a:rPr lang="sv-SE" sz="2000" b="1" dirty="0">
                <a:effectLst/>
                <a:latin typeface="Sen" pitchFamily="2" charset="0"/>
              </a:rPr>
              <a:t>Bekräftarteknik</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21" name="textruta 20">
            <a:hlinkClick r:id="rId3" action="ppaction://hlinksldjump"/>
            <a:extLst>
              <a:ext uri="{FF2B5EF4-FFF2-40B4-BE49-F238E27FC236}">
                <a16:creationId xmlns:a16="http://schemas.microsoft.com/office/drawing/2014/main" id="{F13B2AAF-4E0E-74AB-B8DD-AF0CED781C07}"/>
              </a:ext>
            </a:extLst>
          </p:cNvPr>
          <p:cNvSpPr txBox="1"/>
          <p:nvPr/>
        </p:nvSpPr>
        <p:spPr>
          <a:xfrm>
            <a:off x="7875259" y="1757669"/>
            <a:ext cx="3558518" cy="4033532"/>
          </a:xfrm>
          <a:prstGeom prst="rect">
            <a:avLst/>
          </a:prstGeom>
          <a:solidFill>
            <a:srgbClr val="F9C4B6"/>
          </a:solidFill>
        </p:spPr>
        <p:txBody>
          <a:bodyPr wrap="square" lIns="216000" tIns="180000" rIns="144000" bIns="0" rtlCol="0">
            <a:noAutofit/>
          </a:bodyPr>
          <a:lstStyle/>
          <a:p>
            <a:pPr>
              <a:spcAft>
                <a:spcPts val="68"/>
              </a:spcAft>
            </a:pPr>
            <a:r>
              <a:rPr lang="sv-SE" sz="2000" dirty="0">
                <a:effectLst/>
                <a:latin typeface="Europa-Bold" panose="02000000000000000000" pitchFamily="2" charset="77"/>
              </a:rPr>
              <a:t>Informera</a:t>
            </a:r>
            <a:endParaRPr lang="sv-SE" sz="2000" b="1" dirty="0">
              <a:effectLst/>
              <a:latin typeface="Sen" pitchFamily="2" charset="0"/>
            </a:endParaRPr>
          </a:p>
          <a:p>
            <a:pPr>
              <a:spcAft>
                <a:spcPts val="68"/>
              </a:spcAft>
            </a:pPr>
            <a:r>
              <a:rPr lang="sv-SE" sz="1600" dirty="0">
                <a:effectLst/>
                <a:latin typeface="Europa-Regular" panose="02000000000000000000" pitchFamily="2" charset="77"/>
              </a:rPr>
              <a:t>Var noga med att informera och inkludera alla berörda i beslutsprocesser du hanterar över.</a:t>
            </a:r>
          </a:p>
          <a:p>
            <a:pPr>
              <a:spcAft>
                <a:spcPts val="68"/>
              </a:spcAft>
            </a:pPr>
            <a:endParaRPr lang="sv-SE" sz="1600" dirty="0">
              <a:latin typeface="Europa-Regular" panose="02000000000000000000" pitchFamily="2" charset="77"/>
            </a:endParaRPr>
          </a:p>
          <a:p>
            <a:pPr>
              <a:spcAft>
                <a:spcPts val="68"/>
              </a:spcAft>
            </a:pPr>
            <a:r>
              <a:rPr lang="sv-SE" sz="1600" b="1" dirty="0">
                <a:effectLst/>
                <a:latin typeface="Europa-Bold" panose="02000000000000000000" pitchFamily="2" charset="77"/>
              </a:rPr>
              <a:t>Förslag: </a:t>
            </a:r>
          </a:p>
          <a:p>
            <a:pPr>
              <a:spcAft>
                <a:spcPts val="68"/>
              </a:spcAft>
            </a:pPr>
            <a:r>
              <a:rPr lang="sv-SE" sz="1600" i="1" dirty="0">
                <a:effectLst/>
                <a:latin typeface="Europa-Regular" panose="02000000000000000000" pitchFamily="2" charset="77"/>
              </a:rPr>
              <a:t>Inkludera alla!</a:t>
            </a:r>
          </a:p>
          <a:p>
            <a:pPr>
              <a:spcAft>
                <a:spcPts val="68"/>
              </a:spcAft>
            </a:pPr>
            <a:endParaRPr lang="sv-SE" sz="1600" i="1" dirty="0">
              <a:effectLst/>
              <a:latin typeface="Europa-Regular" panose="02000000000000000000" pitchFamily="2" charset="77"/>
            </a:endParaRPr>
          </a:p>
          <a:p>
            <a:pPr>
              <a:spcAft>
                <a:spcPts val="68"/>
              </a:spcAft>
            </a:pPr>
            <a:r>
              <a:rPr lang="sv-SE" sz="1600" i="1" dirty="0">
                <a:effectLst/>
                <a:latin typeface="Europa-Regular" panose="02000000000000000000" pitchFamily="2" charset="77"/>
              </a:rPr>
              <a:t>Har du av ren entusiasm diskuterat ett projekt, utanför arbetstid, och kommit fram till slutsatser? Var noga med att återge diskussionen och vägen fram till era slutsatser. </a:t>
            </a:r>
          </a:p>
          <a:p>
            <a:pPr>
              <a:spcAft>
                <a:spcPts val="68"/>
              </a:spcAft>
            </a:pPr>
            <a:endParaRPr lang="sv-SE" sz="1600" dirty="0">
              <a:effectLst/>
              <a:latin typeface="Europa-Regular" panose="02000000000000000000" pitchFamily="2" charset="77"/>
            </a:endParaRPr>
          </a:p>
        </p:txBody>
      </p:sp>
      <p:sp>
        <p:nvSpPr>
          <p:cNvPr id="7" name="textruta 6">
            <a:hlinkClick r:id="rId4" action="ppaction://hlinksldjump"/>
            <a:extLst>
              <a:ext uri="{FF2B5EF4-FFF2-40B4-BE49-F238E27FC236}">
                <a16:creationId xmlns:a16="http://schemas.microsoft.com/office/drawing/2014/main" id="{154E9D65-DD79-C076-21D7-326448874497}"/>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9" name="Grupp 8">
            <a:extLst>
              <a:ext uri="{FF2B5EF4-FFF2-40B4-BE49-F238E27FC236}">
                <a16:creationId xmlns:a16="http://schemas.microsoft.com/office/drawing/2014/main" id="{015A7DA6-1DCE-A14B-F562-A707E66D2424}"/>
              </a:ext>
              <a:ext uri="{C183D7F6-B498-43B3-948B-1728B52AA6E4}">
                <adec:decorative xmlns:adec="http://schemas.microsoft.com/office/drawing/2017/decorative" val="1"/>
              </a:ext>
            </a:extLst>
          </p:cNvPr>
          <p:cNvGrpSpPr/>
          <p:nvPr/>
        </p:nvGrpSpPr>
        <p:grpSpPr>
          <a:xfrm>
            <a:off x="0" y="0"/>
            <a:ext cx="12198153" cy="530127"/>
            <a:chOff x="0" y="0"/>
            <a:chExt cx="12198153" cy="530127"/>
          </a:xfrm>
        </p:grpSpPr>
        <p:sp>
          <p:nvSpPr>
            <p:cNvPr id="10" name="textruta 9">
              <a:extLst>
                <a:ext uri="{FF2B5EF4-FFF2-40B4-BE49-F238E27FC236}">
                  <a16:creationId xmlns:a16="http://schemas.microsoft.com/office/drawing/2014/main" id="{0988ECB8-3B18-353E-9DAC-A56EDE9E886A}"/>
                </a:ext>
              </a:extLst>
            </p:cNvPr>
            <p:cNvSpPr txBox="1"/>
            <p:nvPr/>
          </p:nvSpPr>
          <p:spPr>
            <a:xfrm>
              <a:off x="5796456" y="0"/>
              <a:ext cx="2523600" cy="530127"/>
            </a:xfrm>
            <a:prstGeom prst="rect">
              <a:avLst/>
            </a:prstGeom>
            <a:solidFill>
              <a:srgbClr val="44AE64"/>
            </a:solidFill>
          </p:spPr>
          <p:txBody>
            <a:bodyPr wrap="square" lIns="108000" tIns="72000" rIns="72000" bIns="72000" rtlCol="0">
              <a:spAutoFit/>
            </a:bodyPr>
            <a:lstStyle/>
            <a:p>
              <a:r>
                <a:rPr lang="sv-SE" sz="1400" dirty="0">
                  <a:effectLst/>
                  <a:latin typeface="Europa-Bold" panose="02000000000000000000" pitchFamily="2" charset="77"/>
                </a:rPr>
                <a:t>Heerredidie diblemevuekide</a:t>
              </a:r>
              <a:r>
                <a:rPr lang="sv-SE" sz="1200" dirty="0">
                  <a:effectLst/>
                  <a:latin typeface="Europa-Bold" panose="02000000000000000000" pitchFamily="2" charset="77"/>
                </a:rPr>
                <a:t> </a:t>
              </a:r>
              <a:r>
                <a:rPr lang="sv-SE" sz="1100" dirty="0">
                  <a:effectLst/>
                  <a:latin typeface="Europa-Bold" panose="02000000000000000000" pitchFamily="2" charset="77"/>
                </a:rPr>
                <a:t>Bryt härskartekniker </a:t>
              </a:r>
            </a:p>
          </p:txBody>
        </p:sp>
        <p:grpSp>
          <p:nvGrpSpPr>
            <p:cNvPr id="11" name="Grupp 10">
              <a:extLst>
                <a:ext uri="{FF2B5EF4-FFF2-40B4-BE49-F238E27FC236}">
                  <a16:creationId xmlns:a16="http://schemas.microsoft.com/office/drawing/2014/main" id="{A7B8E7D3-D25C-9A47-FD39-C43A99250ED0}"/>
                </a:ext>
              </a:extLst>
            </p:cNvPr>
            <p:cNvGrpSpPr/>
            <p:nvPr/>
          </p:nvGrpSpPr>
          <p:grpSpPr>
            <a:xfrm>
              <a:off x="0" y="0"/>
              <a:ext cx="12198153" cy="216000"/>
              <a:chOff x="0" y="0"/>
              <a:chExt cx="12198153" cy="216000"/>
            </a:xfrm>
          </p:grpSpPr>
          <p:grpSp>
            <p:nvGrpSpPr>
              <p:cNvPr id="16" name="Grupp 15">
                <a:extLst>
                  <a:ext uri="{FF2B5EF4-FFF2-40B4-BE49-F238E27FC236}">
                    <a16:creationId xmlns:a16="http://schemas.microsoft.com/office/drawing/2014/main" id="{87BE1306-445E-EA82-7E67-31F8CB576431}"/>
                  </a:ext>
                </a:extLst>
              </p:cNvPr>
              <p:cNvGrpSpPr/>
              <p:nvPr/>
            </p:nvGrpSpPr>
            <p:grpSpPr>
              <a:xfrm>
                <a:off x="0" y="0"/>
                <a:ext cx="12198153" cy="216000"/>
                <a:chOff x="-480372" y="897076"/>
                <a:chExt cx="12198153" cy="216000"/>
              </a:xfrm>
            </p:grpSpPr>
            <p:sp>
              <p:nvSpPr>
                <p:cNvPr id="22" name="Rektangel 21">
                  <a:extLst>
                    <a:ext uri="{FF2B5EF4-FFF2-40B4-BE49-F238E27FC236}">
                      <a16:creationId xmlns:a16="http://schemas.microsoft.com/office/drawing/2014/main" id="{A958ED7B-55D0-EABC-DD8F-0A98745A46ED}"/>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22DBB729-A86A-D887-9947-4D68DC3BAA1A}"/>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EFFB86FC-9166-2166-EA60-09D3C8E2AFAE}"/>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5" name="Rektangel 34">
                  <a:extLst>
                    <a:ext uri="{FF2B5EF4-FFF2-40B4-BE49-F238E27FC236}">
                      <a16:creationId xmlns:a16="http://schemas.microsoft.com/office/drawing/2014/main" id="{8B5951EB-A8C3-3A75-5875-F6165FB6CE2E}"/>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7" name="textruta 16">
                <a:extLst>
                  <a:ext uri="{FF2B5EF4-FFF2-40B4-BE49-F238E27FC236}">
                    <a16:creationId xmlns:a16="http://schemas.microsoft.com/office/drawing/2014/main" id="{21082C1A-3BFD-3BA6-A3F5-A1AF9251F831}"/>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grpSp>
      </p:grpSp>
    </p:spTree>
    <p:extLst>
      <p:ext uri="{BB962C8B-B14F-4D97-AF65-F5344CB8AC3E}">
        <p14:creationId xmlns:p14="http://schemas.microsoft.com/office/powerpoint/2010/main" val="383869083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2205C5-66D1-9259-2000-757D0140E202}"/>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CB55D41F-6B49-5C82-8BC0-FD73B6D610BC}"/>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2F0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8" name="textruta 7">
            <a:extLst>
              <a:ext uri="{FF2B5EF4-FFF2-40B4-BE49-F238E27FC236}">
                <a16:creationId xmlns:a16="http://schemas.microsoft.com/office/drawing/2014/main" id="{04518393-7042-395B-0B0B-62FB8A6316F0}"/>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6</a:t>
            </a:r>
            <a:r>
              <a:rPr lang="sv-SE" sz="1400" dirty="0">
                <a:effectLst/>
                <a:latin typeface="Europa-Regular" panose="02000000000000000000" pitchFamily="2" charset="77"/>
              </a:rPr>
              <a:t>/8</a:t>
            </a:r>
            <a:endParaRPr lang="sv-SE" dirty="0">
              <a:latin typeface="Europa-Regular" panose="02000000000000000000" pitchFamily="2" charset="77"/>
            </a:endParaRPr>
          </a:p>
        </p:txBody>
      </p:sp>
      <p:sp>
        <p:nvSpPr>
          <p:cNvPr id="3" name="Rubrik 2">
            <a:extLst>
              <a:ext uri="{FF2B5EF4-FFF2-40B4-BE49-F238E27FC236}">
                <a16:creationId xmlns:a16="http://schemas.microsoft.com/office/drawing/2014/main" id="{B8BC725B-2BF1-92B5-7EA4-446DDE9910A5}"/>
              </a:ext>
            </a:extLst>
          </p:cNvPr>
          <p:cNvSpPr>
            <a:spLocks noGrp="1"/>
          </p:cNvSpPr>
          <p:nvPr>
            <p:ph type="title"/>
          </p:nvPr>
        </p:nvSpPr>
        <p:spPr>
          <a:xfrm>
            <a:off x="0" y="-1325563"/>
            <a:ext cx="11353800" cy="1120061"/>
          </a:xfrm>
        </p:spPr>
        <p:txBody>
          <a:bodyPr vert="horz" lIns="91440" tIns="45720" rIns="91440" bIns="45720" rtlCol="0" anchor="b">
            <a:normAutofit/>
          </a:bodyPr>
          <a:lstStyle/>
          <a:p>
            <a:r>
              <a:rPr lang="sv-SE" sz="1000" dirty="0"/>
              <a:t>Exempel 4</a:t>
            </a:r>
          </a:p>
        </p:txBody>
      </p:sp>
      <p:sp>
        <p:nvSpPr>
          <p:cNvPr id="15" name="textruta 14">
            <a:hlinkClick r:id="rId3" action="ppaction://hlinksldjump"/>
            <a:extLst>
              <a:ext uri="{FF2B5EF4-FFF2-40B4-BE49-F238E27FC236}">
                <a16:creationId xmlns:a16="http://schemas.microsoft.com/office/drawing/2014/main" id="{39EC3EC2-0C0C-5B9C-2B6D-06C9FEE37D6B}"/>
              </a:ext>
            </a:extLst>
          </p:cNvPr>
          <p:cNvSpPr txBox="1"/>
          <p:nvPr/>
        </p:nvSpPr>
        <p:spPr>
          <a:xfrm>
            <a:off x="758223" y="1191553"/>
            <a:ext cx="3558518" cy="569295"/>
          </a:xfrm>
          <a:prstGeom prst="rect">
            <a:avLst/>
          </a:prstGeom>
          <a:solidFill>
            <a:srgbClr val="0A3D1F"/>
          </a:solidFill>
        </p:spPr>
        <p:txBody>
          <a:bodyPr wrap="square" lIns="216000" tIns="108000" rIns="144000" bIns="0" rtlCol="0">
            <a:noAutofit/>
          </a:bodyPr>
          <a:lstStyle/>
          <a:p>
            <a:pPr>
              <a:spcAft>
                <a:spcPts val="68"/>
              </a:spcAft>
            </a:pPr>
            <a:r>
              <a:rPr lang="sv-SE" sz="2000" b="1" dirty="0">
                <a:solidFill>
                  <a:schemeClr val="bg1"/>
                </a:solidFill>
                <a:effectLst/>
                <a:latin typeface="Sen" pitchFamily="2" charset="0"/>
              </a:rPr>
              <a:t>Härskarteknik</a:t>
            </a: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5" name="textruta 4">
            <a:hlinkClick r:id="rId3" action="ppaction://hlinksldjump"/>
            <a:extLst>
              <a:ext uri="{FF2B5EF4-FFF2-40B4-BE49-F238E27FC236}">
                <a16:creationId xmlns:a16="http://schemas.microsoft.com/office/drawing/2014/main" id="{4D302F26-8789-7455-8F09-9722141979E4}"/>
              </a:ext>
            </a:extLst>
          </p:cNvPr>
          <p:cNvSpPr txBox="1"/>
          <p:nvPr/>
        </p:nvSpPr>
        <p:spPr>
          <a:xfrm>
            <a:off x="758223" y="1760847"/>
            <a:ext cx="3558518" cy="4127957"/>
          </a:xfrm>
          <a:prstGeom prst="rect">
            <a:avLst/>
          </a:prstGeom>
          <a:solidFill>
            <a:srgbClr val="225034"/>
          </a:solidFill>
        </p:spPr>
        <p:txBody>
          <a:bodyPr wrap="square" lIns="216000" tIns="180000" rIns="144000" bIns="0" rtlCol="0">
            <a:noAutofit/>
          </a:bodyPr>
          <a:lstStyle/>
          <a:p>
            <a:pPr>
              <a:spcAft>
                <a:spcPts val="68"/>
              </a:spcAft>
            </a:pPr>
            <a:r>
              <a:rPr lang="sv-SE" sz="2000" b="1" dirty="0">
                <a:solidFill>
                  <a:schemeClr val="bg1"/>
                </a:solidFill>
                <a:effectLst/>
                <a:latin typeface="Sen" pitchFamily="2" charset="0"/>
              </a:rPr>
              <a:t>Dubbelbestraffning</a:t>
            </a:r>
          </a:p>
          <a:p>
            <a:pPr>
              <a:spcAft>
                <a:spcPts val="68"/>
              </a:spcAft>
            </a:pPr>
            <a:r>
              <a:rPr lang="sv-SE" sz="1600" dirty="0">
                <a:solidFill>
                  <a:schemeClr val="bg1"/>
                </a:solidFill>
                <a:effectLst/>
                <a:latin typeface="Europa-Regular" panose="02000000000000000000" pitchFamily="2" charset="77"/>
              </a:rPr>
              <a:t>Att du blir kritiserad oavsett vad du gör, vilket skapar en känsla av att du alltid gör fel. </a:t>
            </a:r>
          </a:p>
          <a:p>
            <a:pPr>
              <a:spcAft>
                <a:spcPts val="68"/>
              </a:spcAft>
            </a:pPr>
            <a:endParaRPr lang="sv-SE" sz="1600" dirty="0">
              <a:solidFill>
                <a:schemeClr val="bg1"/>
              </a:solidFill>
              <a:effectLst/>
              <a:latin typeface="Europa-Regular" panose="02000000000000000000" pitchFamily="2" charset="77"/>
            </a:endParaRPr>
          </a:p>
          <a:p>
            <a:pPr>
              <a:spcAft>
                <a:spcPts val="68"/>
              </a:spcAft>
            </a:pPr>
            <a:r>
              <a:rPr lang="sv-SE" sz="1600" b="1" dirty="0">
                <a:solidFill>
                  <a:schemeClr val="bg1"/>
                </a:solidFill>
                <a:effectLst/>
                <a:latin typeface="Europa-Bold" panose="02000000000000000000" pitchFamily="2" charset="77"/>
              </a:rPr>
              <a:t>Till exempel: </a:t>
            </a:r>
            <a:br>
              <a:rPr lang="sv-SE" sz="1600" dirty="0">
                <a:solidFill>
                  <a:schemeClr val="bg1"/>
                </a:solidFill>
                <a:effectLst/>
                <a:latin typeface="Europa-Regular" panose="02000000000000000000" pitchFamily="2" charset="77"/>
              </a:rPr>
            </a:br>
            <a:r>
              <a:rPr lang="sv-SE" sz="1600" i="1" dirty="0">
                <a:solidFill>
                  <a:schemeClr val="bg1"/>
                </a:solidFill>
                <a:effectLst/>
                <a:latin typeface="Europa-Regular" panose="02000000000000000000" pitchFamily="2" charset="77"/>
              </a:rPr>
              <a:t>Du får höra att du ska ta för dig mer men när du väl gör det så betraktas du som krävande.</a:t>
            </a:r>
          </a:p>
          <a:p>
            <a:pPr>
              <a:spcAft>
                <a:spcPts val="68"/>
              </a:spcAft>
            </a:pPr>
            <a:r>
              <a:rPr lang="sv-SE" sz="1600" i="1" dirty="0">
                <a:solidFill>
                  <a:schemeClr val="bg1"/>
                </a:solidFill>
                <a:effectLst/>
                <a:latin typeface="Europa-Regular" panose="02000000000000000000" pitchFamily="2" charset="77"/>
              </a:rPr>
              <a:t>Eller... att du har ett kontrollbehov när du är noggrann med detaljerna. </a:t>
            </a:r>
            <a:br>
              <a:rPr lang="sv-SE" sz="1600" i="1" dirty="0">
                <a:solidFill>
                  <a:schemeClr val="bg1"/>
                </a:solidFill>
                <a:effectLst/>
                <a:latin typeface="Europa-Regular" panose="02000000000000000000" pitchFamily="2" charset="77"/>
              </a:rPr>
            </a:br>
            <a:r>
              <a:rPr lang="sv-SE" sz="1600" i="1" dirty="0">
                <a:solidFill>
                  <a:schemeClr val="bg1"/>
                </a:solidFill>
                <a:effectLst/>
                <a:latin typeface="Europa-Regular" panose="02000000000000000000" pitchFamily="2" charset="77"/>
              </a:rPr>
              <a:t>Men om du inte är noggrann får du höra att du är slapp eller slarvig.</a:t>
            </a: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18" name="textruta 17">
            <a:hlinkClick r:id="rId3" action="ppaction://hlinksldjump"/>
            <a:extLst>
              <a:ext uri="{FF2B5EF4-FFF2-40B4-BE49-F238E27FC236}">
                <a16:creationId xmlns:a16="http://schemas.microsoft.com/office/drawing/2014/main" id="{4FBC9A2D-4ABE-AB51-1C62-F8FBE22C84E7}"/>
              </a:ext>
            </a:extLst>
          </p:cNvPr>
          <p:cNvSpPr txBox="1"/>
          <p:nvPr/>
        </p:nvSpPr>
        <p:spPr>
          <a:xfrm>
            <a:off x="4316741" y="1191553"/>
            <a:ext cx="3558518" cy="569295"/>
          </a:xfrm>
          <a:prstGeom prst="rect">
            <a:avLst/>
          </a:prstGeom>
          <a:solidFill>
            <a:srgbClr val="DB8D54"/>
          </a:solidFill>
        </p:spPr>
        <p:txBody>
          <a:bodyPr wrap="square" lIns="216000" tIns="108000" rIns="144000" bIns="0" rtlCol="0">
            <a:noAutofit/>
          </a:bodyPr>
          <a:lstStyle/>
          <a:p>
            <a:pPr>
              <a:spcAft>
                <a:spcPts val="68"/>
              </a:spcAft>
            </a:pPr>
            <a:r>
              <a:rPr lang="sv-SE" sz="2000" b="1" dirty="0">
                <a:effectLst/>
                <a:latin typeface="Sen" pitchFamily="2" charset="0"/>
              </a:rPr>
              <a:t>Motstrategi</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20" name="textruta 19">
            <a:hlinkClick r:id="rId3" action="ppaction://hlinksldjump"/>
            <a:extLst>
              <a:ext uri="{FF2B5EF4-FFF2-40B4-BE49-F238E27FC236}">
                <a16:creationId xmlns:a16="http://schemas.microsoft.com/office/drawing/2014/main" id="{26B34960-5417-89BA-ED0F-38FA57D8BA1C}"/>
              </a:ext>
            </a:extLst>
          </p:cNvPr>
          <p:cNvSpPr txBox="1"/>
          <p:nvPr/>
        </p:nvSpPr>
        <p:spPr>
          <a:xfrm>
            <a:off x="4316741" y="1760847"/>
            <a:ext cx="3558518" cy="4127957"/>
          </a:xfrm>
          <a:prstGeom prst="rect">
            <a:avLst/>
          </a:prstGeom>
          <a:solidFill>
            <a:srgbClr val="E3A476"/>
          </a:solidFill>
        </p:spPr>
        <p:txBody>
          <a:bodyPr wrap="square" lIns="216000" tIns="180000" rIns="144000" bIns="0" rtlCol="0">
            <a:noAutofit/>
          </a:bodyPr>
          <a:lstStyle/>
          <a:p>
            <a:pPr>
              <a:spcAft>
                <a:spcPts val="68"/>
              </a:spcAft>
            </a:pPr>
            <a:r>
              <a:rPr lang="sv-SE" sz="2000" dirty="0">
                <a:effectLst/>
                <a:latin typeface="Europa-Bold" panose="02000000000000000000" pitchFamily="2" charset="77"/>
              </a:rPr>
              <a:t>Bryta mönster</a:t>
            </a:r>
            <a:endParaRPr lang="sv-SE" sz="2000" b="1" dirty="0">
              <a:effectLst/>
              <a:latin typeface="Sen" pitchFamily="2" charset="0"/>
            </a:endParaRPr>
          </a:p>
          <a:p>
            <a:pPr>
              <a:spcAft>
                <a:spcPts val="68"/>
              </a:spcAft>
            </a:pPr>
            <a:r>
              <a:rPr lang="sv-SE" sz="1600" dirty="0">
                <a:effectLst/>
                <a:latin typeface="Europa-Regular" panose="02000000000000000000" pitchFamily="2" charset="77"/>
              </a:rPr>
              <a:t>Genom att förstå dig själv och dina egna prioriteringar kan du lättare bemöta dessa situationer. </a:t>
            </a:r>
          </a:p>
          <a:p>
            <a:pPr>
              <a:spcAft>
                <a:spcPts val="68"/>
              </a:spcAft>
            </a:pPr>
            <a:endParaRPr lang="sv-SE" sz="1600" dirty="0">
              <a:effectLst/>
              <a:latin typeface="Europa-Regular" panose="02000000000000000000" pitchFamily="2" charset="77"/>
            </a:endParaRPr>
          </a:p>
          <a:p>
            <a:pPr>
              <a:spcAft>
                <a:spcPts val="68"/>
              </a:spcAft>
            </a:pPr>
            <a:r>
              <a:rPr lang="sv-SE" sz="1600" b="1" dirty="0">
                <a:effectLst/>
                <a:latin typeface="Europa-Bold" panose="02000000000000000000" pitchFamily="2" charset="77"/>
              </a:rPr>
              <a:t>Förslag: </a:t>
            </a:r>
            <a:br>
              <a:rPr lang="sv-SE" sz="1600" dirty="0">
                <a:effectLst/>
                <a:latin typeface="Europa-Regular" panose="02000000000000000000" pitchFamily="2" charset="77"/>
              </a:rPr>
            </a:br>
            <a:r>
              <a:rPr lang="sv-SE" sz="1600" i="1" dirty="0">
                <a:effectLst/>
                <a:latin typeface="Europa-Regular" panose="02000000000000000000" pitchFamily="2" charset="77"/>
              </a:rPr>
              <a:t>Medvetandegör för den andra personen om vad som sker</a:t>
            </a:r>
          </a:p>
          <a:p>
            <a:pPr>
              <a:spcAft>
                <a:spcPts val="68"/>
              </a:spcAft>
            </a:pPr>
            <a:endParaRPr lang="sv-SE" sz="1600" i="1" dirty="0">
              <a:effectLst/>
              <a:latin typeface="Europa-Regular" panose="02000000000000000000" pitchFamily="2" charset="77"/>
            </a:endParaRPr>
          </a:p>
          <a:p>
            <a:pPr>
              <a:spcAft>
                <a:spcPts val="68"/>
              </a:spcAft>
            </a:pPr>
            <a:r>
              <a:rPr lang="sv-SE" sz="1600" i="1" dirty="0">
                <a:effectLst/>
                <a:latin typeface="Europa-Regular" panose="02000000000000000000" pitchFamily="2" charset="77"/>
              </a:rPr>
              <a:t>”När du ber mig att vara noggrann och sedan klagar på att jag har för stort kontrollbehov upplever jag att det inte spelar någon roll vad jag gör. Jag skulle önska att…”</a:t>
            </a:r>
          </a:p>
          <a:p>
            <a:pPr>
              <a:spcAft>
                <a:spcPts val="68"/>
              </a:spcAft>
            </a:pPr>
            <a:endParaRPr lang="sv-SE" sz="1600" dirty="0">
              <a:effectLst/>
              <a:latin typeface="Europa-Regular" panose="02000000000000000000" pitchFamily="2" charset="77"/>
            </a:endParaRPr>
          </a:p>
        </p:txBody>
      </p:sp>
      <p:sp>
        <p:nvSpPr>
          <p:cNvPr id="19" name="textruta 18">
            <a:hlinkClick r:id="rId3" action="ppaction://hlinksldjump"/>
            <a:extLst>
              <a:ext uri="{FF2B5EF4-FFF2-40B4-BE49-F238E27FC236}">
                <a16:creationId xmlns:a16="http://schemas.microsoft.com/office/drawing/2014/main" id="{42809DC3-AB27-826B-38DB-741CBA05D16E}"/>
              </a:ext>
            </a:extLst>
          </p:cNvPr>
          <p:cNvSpPr txBox="1"/>
          <p:nvPr/>
        </p:nvSpPr>
        <p:spPr>
          <a:xfrm>
            <a:off x="7875258" y="1191553"/>
            <a:ext cx="3558518" cy="569295"/>
          </a:xfrm>
          <a:prstGeom prst="rect">
            <a:avLst/>
          </a:prstGeom>
          <a:solidFill>
            <a:srgbClr val="F6AA97"/>
          </a:solidFill>
        </p:spPr>
        <p:txBody>
          <a:bodyPr wrap="square" lIns="216000" tIns="108000" rIns="144000" bIns="0" rtlCol="0">
            <a:noAutofit/>
          </a:bodyPr>
          <a:lstStyle/>
          <a:p>
            <a:pPr>
              <a:spcAft>
                <a:spcPts val="68"/>
              </a:spcAft>
            </a:pPr>
            <a:r>
              <a:rPr lang="sv-SE" sz="2000" b="1" dirty="0">
                <a:effectLst/>
                <a:latin typeface="Sen" pitchFamily="2" charset="0"/>
              </a:rPr>
              <a:t>Bekräftarteknik</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21" name="textruta 20">
            <a:hlinkClick r:id="rId3" action="ppaction://hlinksldjump"/>
            <a:extLst>
              <a:ext uri="{FF2B5EF4-FFF2-40B4-BE49-F238E27FC236}">
                <a16:creationId xmlns:a16="http://schemas.microsoft.com/office/drawing/2014/main" id="{B4D45E22-5B60-5301-B4C1-C721EC435513}"/>
              </a:ext>
            </a:extLst>
          </p:cNvPr>
          <p:cNvSpPr txBox="1"/>
          <p:nvPr/>
        </p:nvSpPr>
        <p:spPr>
          <a:xfrm>
            <a:off x="7875259" y="1760847"/>
            <a:ext cx="3558518" cy="4127957"/>
          </a:xfrm>
          <a:prstGeom prst="rect">
            <a:avLst/>
          </a:prstGeom>
          <a:solidFill>
            <a:srgbClr val="F9C4B6"/>
          </a:solidFill>
        </p:spPr>
        <p:txBody>
          <a:bodyPr wrap="square" lIns="216000" tIns="180000" rIns="144000" bIns="0" rtlCol="0">
            <a:noAutofit/>
          </a:bodyPr>
          <a:lstStyle/>
          <a:p>
            <a:pPr>
              <a:spcAft>
                <a:spcPts val="68"/>
              </a:spcAft>
            </a:pPr>
            <a:r>
              <a:rPr lang="sv-SE" sz="2000" dirty="0">
                <a:effectLst/>
                <a:latin typeface="Europa-Bold" panose="02000000000000000000" pitchFamily="2" charset="77"/>
              </a:rPr>
              <a:t>Dubbel belöning</a:t>
            </a:r>
            <a:endParaRPr lang="sv-SE" sz="2000" b="1" dirty="0">
              <a:effectLst/>
              <a:latin typeface="Sen" pitchFamily="2" charset="0"/>
            </a:endParaRPr>
          </a:p>
          <a:p>
            <a:pPr>
              <a:spcAft>
                <a:spcPts val="68"/>
              </a:spcAft>
            </a:pPr>
            <a:r>
              <a:rPr lang="sv-SE" sz="1600" dirty="0">
                <a:effectLst/>
                <a:latin typeface="Europa-Regular" panose="02000000000000000000" pitchFamily="2" charset="77"/>
              </a:rPr>
              <a:t>Utgå ifrån att alla gör sitt bästa utifrån sina egna förutsättningar.</a:t>
            </a:r>
          </a:p>
          <a:p>
            <a:pPr>
              <a:spcAft>
                <a:spcPts val="68"/>
              </a:spcAft>
            </a:pPr>
            <a:endParaRPr lang="sv-SE" sz="1600" dirty="0">
              <a:effectLst/>
              <a:latin typeface="Europa-Regular" panose="02000000000000000000" pitchFamily="2" charset="77"/>
            </a:endParaRPr>
          </a:p>
          <a:p>
            <a:pPr>
              <a:spcAft>
                <a:spcPts val="68"/>
              </a:spcAft>
            </a:pPr>
            <a:r>
              <a:rPr lang="sv-SE" sz="1600" b="1" dirty="0">
                <a:effectLst/>
                <a:latin typeface="Europa-Bold" panose="02000000000000000000" pitchFamily="2" charset="77"/>
              </a:rPr>
              <a:t>Förslag: </a:t>
            </a:r>
            <a:br>
              <a:rPr lang="sv-SE" sz="1600" dirty="0">
                <a:effectLst/>
                <a:latin typeface="Europa-Regular" panose="02000000000000000000" pitchFamily="2" charset="77"/>
              </a:rPr>
            </a:br>
            <a:r>
              <a:rPr lang="sv-SE" sz="1600" i="1" dirty="0">
                <a:effectLst/>
                <a:latin typeface="Europa-Regular" panose="02000000000000000000" pitchFamily="2" charset="77"/>
              </a:rPr>
              <a:t>Med hjälp av att tänka att ”Alla gör sitt bästa” och agera därefter belönas ansträngningar och goda intentioner. Då skapas en stödjande miljö där andra känner sig uppmuntrade att fortsätta sträva efter sitt bästa.</a:t>
            </a:r>
          </a:p>
          <a:p>
            <a:pPr>
              <a:spcAft>
                <a:spcPts val="68"/>
              </a:spcAft>
            </a:pPr>
            <a:endParaRPr lang="sv-SE" sz="1600" dirty="0">
              <a:effectLst/>
              <a:latin typeface="Europa-Regular" panose="02000000000000000000" pitchFamily="2" charset="77"/>
            </a:endParaRPr>
          </a:p>
        </p:txBody>
      </p:sp>
      <p:sp>
        <p:nvSpPr>
          <p:cNvPr id="7" name="textruta 6">
            <a:hlinkClick r:id="rId4" action="ppaction://hlinksldjump"/>
            <a:extLst>
              <a:ext uri="{FF2B5EF4-FFF2-40B4-BE49-F238E27FC236}">
                <a16:creationId xmlns:a16="http://schemas.microsoft.com/office/drawing/2014/main" id="{CF3E15F4-739A-F4A9-ED18-160CD38AE084}"/>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9" name="Grupp 8">
            <a:extLst>
              <a:ext uri="{FF2B5EF4-FFF2-40B4-BE49-F238E27FC236}">
                <a16:creationId xmlns:a16="http://schemas.microsoft.com/office/drawing/2014/main" id="{8BB8D18A-88F9-820B-AFA1-D88DD202F305}"/>
              </a:ext>
              <a:ext uri="{C183D7F6-B498-43B3-948B-1728B52AA6E4}">
                <adec:decorative xmlns:adec="http://schemas.microsoft.com/office/drawing/2017/decorative" val="1"/>
              </a:ext>
            </a:extLst>
          </p:cNvPr>
          <p:cNvGrpSpPr/>
          <p:nvPr/>
        </p:nvGrpSpPr>
        <p:grpSpPr>
          <a:xfrm>
            <a:off x="0" y="0"/>
            <a:ext cx="12198153" cy="530127"/>
            <a:chOff x="0" y="0"/>
            <a:chExt cx="12198153" cy="530127"/>
          </a:xfrm>
        </p:grpSpPr>
        <p:sp>
          <p:nvSpPr>
            <p:cNvPr id="10" name="textruta 9">
              <a:extLst>
                <a:ext uri="{FF2B5EF4-FFF2-40B4-BE49-F238E27FC236}">
                  <a16:creationId xmlns:a16="http://schemas.microsoft.com/office/drawing/2014/main" id="{F3A5D4C3-1193-6622-EB48-CC2BAD2BCC07}"/>
                </a:ext>
              </a:extLst>
            </p:cNvPr>
            <p:cNvSpPr txBox="1"/>
            <p:nvPr/>
          </p:nvSpPr>
          <p:spPr>
            <a:xfrm>
              <a:off x="5796456" y="0"/>
              <a:ext cx="2523600" cy="530127"/>
            </a:xfrm>
            <a:prstGeom prst="rect">
              <a:avLst/>
            </a:prstGeom>
            <a:solidFill>
              <a:srgbClr val="44AE64"/>
            </a:solidFill>
          </p:spPr>
          <p:txBody>
            <a:bodyPr wrap="square" lIns="108000" tIns="72000" rIns="72000" bIns="72000" rtlCol="0">
              <a:spAutoFit/>
            </a:bodyPr>
            <a:lstStyle/>
            <a:p>
              <a:r>
                <a:rPr lang="sv-SE" sz="1400" dirty="0">
                  <a:effectLst/>
                  <a:latin typeface="Europa-Bold" panose="02000000000000000000" pitchFamily="2" charset="77"/>
                </a:rPr>
                <a:t>Heerredidie diblemevuekide</a:t>
              </a:r>
              <a:r>
                <a:rPr lang="sv-SE" sz="1200" dirty="0">
                  <a:effectLst/>
                  <a:latin typeface="Europa-Bold" panose="02000000000000000000" pitchFamily="2" charset="77"/>
                </a:rPr>
                <a:t> </a:t>
              </a:r>
              <a:r>
                <a:rPr lang="sv-SE" sz="1100" dirty="0">
                  <a:effectLst/>
                  <a:latin typeface="Europa-Bold" panose="02000000000000000000" pitchFamily="2" charset="77"/>
                </a:rPr>
                <a:t>Bryt härskartekniker </a:t>
              </a:r>
            </a:p>
          </p:txBody>
        </p:sp>
        <p:grpSp>
          <p:nvGrpSpPr>
            <p:cNvPr id="11" name="Grupp 10">
              <a:extLst>
                <a:ext uri="{FF2B5EF4-FFF2-40B4-BE49-F238E27FC236}">
                  <a16:creationId xmlns:a16="http://schemas.microsoft.com/office/drawing/2014/main" id="{F56FEA29-4FF8-B5B0-0B34-C67356207868}"/>
                </a:ext>
              </a:extLst>
            </p:cNvPr>
            <p:cNvGrpSpPr/>
            <p:nvPr/>
          </p:nvGrpSpPr>
          <p:grpSpPr>
            <a:xfrm>
              <a:off x="0" y="0"/>
              <a:ext cx="12198153" cy="216000"/>
              <a:chOff x="0" y="0"/>
              <a:chExt cx="12198153" cy="216000"/>
            </a:xfrm>
          </p:grpSpPr>
          <p:grpSp>
            <p:nvGrpSpPr>
              <p:cNvPr id="16" name="Grupp 15">
                <a:extLst>
                  <a:ext uri="{FF2B5EF4-FFF2-40B4-BE49-F238E27FC236}">
                    <a16:creationId xmlns:a16="http://schemas.microsoft.com/office/drawing/2014/main" id="{BE5FAD60-6940-3404-C990-27C57D3E668C}"/>
                  </a:ext>
                </a:extLst>
              </p:cNvPr>
              <p:cNvGrpSpPr/>
              <p:nvPr/>
            </p:nvGrpSpPr>
            <p:grpSpPr>
              <a:xfrm>
                <a:off x="0" y="0"/>
                <a:ext cx="12198153" cy="216000"/>
                <a:chOff x="-480372" y="897076"/>
                <a:chExt cx="12198153" cy="216000"/>
              </a:xfrm>
            </p:grpSpPr>
            <p:sp>
              <p:nvSpPr>
                <p:cNvPr id="22" name="Rektangel 21">
                  <a:extLst>
                    <a:ext uri="{FF2B5EF4-FFF2-40B4-BE49-F238E27FC236}">
                      <a16:creationId xmlns:a16="http://schemas.microsoft.com/office/drawing/2014/main" id="{6A58BB60-C5EF-BBBA-6B2A-FA28B0842A21}"/>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90552BAF-86C3-8227-2467-6FD8D3C78CEE}"/>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B2DABBCF-73DC-9919-124C-72D048D3953F}"/>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5" name="Rektangel 34">
                  <a:extLst>
                    <a:ext uri="{FF2B5EF4-FFF2-40B4-BE49-F238E27FC236}">
                      <a16:creationId xmlns:a16="http://schemas.microsoft.com/office/drawing/2014/main" id="{251A07D2-7A9A-6F0D-1EF4-69571167E2BC}"/>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7" name="textruta 16">
                <a:extLst>
                  <a:ext uri="{FF2B5EF4-FFF2-40B4-BE49-F238E27FC236}">
                    <a16:creationId xmlns:a16="http://schemas.microsoft.com/office/drawing/2014/main" id="{F22908C1-AB81-C8C0-4C11-B6E5CB6DA8DF}"/>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grpSp>
      </p:grpSp>
    </p:spTree>
    <p:extLst>
      <p:ext uri="{BB962C8B-B14F-4D97-AF65-F5344CB8AC3E}">
        <p14:creationId xmlns:p14="http://schemas.microsoft.com/office/powerpoint/2010/main" val="253090118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B9481C-1F9E-5D82-6FBE-3E4B52D5DB9E}"/>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4A6421E6-8ED4-9CC8-47B8-1C1875FB9291}"/>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2F0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8" name="textruta 7">
            <a:extLst>
              <a:ext uri="{FF2B5EF4-FFF2-40B4-BE49-F238E27FC236}">
                <a16:creationId xmlns:a16="http://schemas.microsoft.com/office/drawing/2014/main" id="{AC64F774-A9D5-A3B0-0FA8-F788A392205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7</a:t>
            </a:r>
            <a:r>
              <a:rPr lang="sv-SE" sz="1400" dirty="0">
                <a:effectLst/>
                <a:latin typeface="Europa-Regular" panose="02000000000000000000" pitchFamily="2" charset="77"/>
              </a:rPr>
              <a:t>/8</a:t>
            </a:r>
            <a:endParaRPr lang="sv-SE" dirty="0">
              <a:latin typeface="Europa-Regular" panose="02000000000000000000" pitchFamily="2" charset="77"/>
            </a:endParaRPr>
          </a:p>
        </p:txBody>
      </p:sp>
      <p:sp>
        <p:nvSpPr>
          <p:cNvPr id="3" name="Rubrik 2">
            <a:extLst>
              <a:ext uri="{FF2B5EF4-FFF2-40B4-BE49-F238E27FC236}">
                <a16:creationId xmlns:a16="http://schemas.microsoft.com/office/drawing/2014/main" id="{4E3FDC78-3F5F-A36F-DBDA-99DFC5CD5A1D}"/>
              </a:ext>
            </a:extLst>
          </p:cNvPr>
          <p:cNvSpPr>
            <a:spLocks noGrp="1"/>
          </p:cNvSpPr>
          <p:nvPr>
            <p:ph type="title"/>
          </p:nvPr>
        </p:nvSpPr>
        <p:spPr>
          <a:xfrm>
            <a:off x="0" y="-1325563"/>
            <a:ext cx="11353800" cy="1120061"/>
          </a:xfrm>
        </p:spPr>
        <p:txBody>
          <a:bodyPr vert="horz" lIns="91440" tIns="45720" rIns="91440" bIns="45720" rtlCol="0" anchor="b">
            <a:normAutofit/>
          </a:bodyPr>
          <a:lstStyle/>
          <a:p>
            <a:r>
              <a:rPr lang="sv-SE" sz="1000" dirty="0"/>
              <a:t>Exempel 5</a:t>
            </a:r>
          </a:p>
        </p:txBody>
      </p:sp>
      <p:sp>
        <p:nvSpPr>
          <p:cNvPr id="15" name="textruta 14">
            <a:hlinkClick r:id="rId3" action="ppaction://hlinksldjump"/>
            <a:extLst>
              <a:ext uri="{FF2B5EF4-FFF2-40B4-BE49-F238E27FC236}">
                <a16:creationId xmlns:a16="http://schemas.microsoft.com/office/drawing/2014/main" id="{4E9F3052-4830-6392-E313-6181300BE9DE}"/>
              </a:ext>
            </a:extLst>
          </p:cNvPr>
          <p:cNvSpPr txBox="1"/>
          <p:nvPr/>
        </p:nvSpPr>
        <p:spPr>
          <a:xfrm>
            <a:off x="758223" y="1185431"/>
            <a:ext cx="3558518" cy="569295"/>
          </a:xfrm>
          <a:prstGeom prst="rect">
            <a:avLst/>
          </a:prstGeom>
          <a:solidFill>
            <a:srgbClr val="0A3D1F"/>
          </a:solidFill>
        </p:spPr>
        <p:txBody>
          <a:bodyPr wrap="square" lIns="216000" tIns="108000" rIns="144000" bIns="0" rtlCol="0">
            <a:noAutofit/>
          </a:bodyPr>
          <a:lstStyle/>
          <a:p>
            <a:pPr>
              <a:spcAft>
                <a:spcPts val="68"/>
              </a:spcAft>
            </a:pPr>
            <a:r>
              <a:rPr lang="sv-SE" sz="2000" b="1" dirty="0">
                <a:solidFill>
                  <a:schemeClr val="bg1"/>
                </a:solidFill>
                <a:effectLst/>
                <a:latin typeface="Sen" pitchFamily="2" charset="0"/>
              </a:rPr>
              <a:t>Härskarteknik</a:t>
            </a: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5" name="textruta 4">
            <a:hlinkClick r:id="rId3" action="ppaction://hlinksldjump"/>
            <a:extLst>
              <a:ext uri="{FF2B5EF4-FFF2-40B4-BE49-F238E27FC236}">
                <a16:creationId xmlns:a16="http://schemas.microsoft.com/office/drawing/2014/main" id="{8131F051-AC77-2AD3-9EAA-594EC9EBB80E}"/>
              </a:ext>
            </a:extLst>
          </p:cNvPr>
          <p:cNvSpPr txBox="1"/>
          <p:nvPr/>
        </p:nvSpPr>
        <p:spPr>
          <a:xfrm>
            <a:off x="758223" y="1754725"/>
            <a:ext cx="3558518" cy="4127957"/>
          </a:xfrm>
          <a:prstGeom prst="rect">
            <a:avLst/>
          </a:prstGeom>
          <a:solidFill>
            <a:srgbClr val="225034"/>
          </a:solidFill>
        </p:spPr>
        <p:txBody>
          <a:bodyPr wrap="square" lIns="216000" tIns="180000" rIns="144000" bIns="0" rtlCol="0">
            <a:noAutofit/>
          </a:bodyPr>
          <a:lstStyle/>
          <a:p>
            <a:pPr>
              <a:spcAft>
                <a:spcPts val="68"/>
              </a:spcAft>
            </a:pPr>
            <a:r>
              <a:rPr lang="sv-SE" sz="2000" b="1" dirty="0">
                <a:solidFill>
                  <a:schemeClr val="bg1"/>
                </a:solidFill>
                <a:effectLst/>
                <a:latin typeface="Sen" pitchFamily="2" charset="0"/>
              </a:rPr>
              <a:t>Skuld och skam</a:t>
            </a:r>
            <a:endParaRPr lang="sv-SE" sz="1600" dirty="0">
              <a:solidFill>
                <a:schemeClr val="bg1"/>
              </a:solidFill>
              <a:effectLst/>
              <a:latin typeface="Europa-Regular" panose="02000000000000000000" pitchFamily="2" charset="77"/>
            </a:endParaRPr>
          </a:p>
          <a:p>
            <a:pPr>
              <a:spcAft>
                <a:spcPts val="68"/>
              </a:spcAft>
            </a:pPr>
            <a:r>
              <a:rPr lang="sv-SE" sz="1600" dirty="0">
                <a:solidFill>
                  <a:schemeClr val="bg1"/>
                </a:solidFill>
                <a:effectLst/>
                <a:latin typeface="Europa-Regular" panose="02000000000000000000" pitchFamily="2" charset="77"/>
              </a:rPr>
              <a:t>Skapas genom att få dig att känna skam eller skuld för något, även om det inte är ditt fel.</a:t>
            </a:r>
          </a:p>
          <a:p>
            <a:pPr>
              <a:spcAft>
                <a:spcPts val="68"/>
              </a:spcAft>
            </a:pPr>
            <a:endParaRPr lang="sv-SE" sz="1600" dirty="0">
              <a:solidFill>
                <a:schemeClr val="bg1"/>
              </a:solidFill>
              <a:effectLst/>
              <a:latin typeface="Europa-Regular" panose="02000000000000000000" pitchFamily="2" charset="77"/>
            </a:endParaRPr>
          </a:p>
          <a:p>
            <a:pPr>
              <a:spcAft>
                <a:spcPts val="68"/>
              </a:spcAft>
            </a:pPr>
            <a:r>
              <a:rPr lang="sv-SE" sz="1600" b="1" dirty="0">
                <a:solidFill>
                  <a:schemeClr val="bg1"/>
                </a:solidFill>
                <a:effectLst/>
                <a:latin typeface="Europa-Bold" panose="02000000000000000000" pitchFamily="2" charset="77"/>
              </a:rPr>
              <a:t>Exempelvis: </a:t>
            </a:r>
          </a:p>
          <a:p>
            <a:pPr>
              <a:spcAft>
                <a:spcPts val="68"/>
              </a:spcAft>
            </a:pPr>
            <a:r>
              <a:rPr lang="sv-SE" sz="1600" i="1" dirty="0">
                <a:solidFill>
                  <a:schemeClr val="bg1"/>
                </a:solidFill>
                <a:effectLst/>
                <a:latin typeface="Europa-Regular" panose="02000000000000000000" pitchFamily="2" charset="77"/>
              </a:rPr>
              <a:t>Vanligt i vardagssituationer. Det kan röra sig om att du inte informerats om ett möte eller sammankomst, men sen får du höra att du själv borde tagit reda på när det var.</a:t>
            </a: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18" name="textruta 17">
            <a:hlinkClick r:id="rId3" action="ppaction://hlinksldjump"/>
            <a:extLst>
              <a:ext uri="{FF2B5EF4-FFF2-40B4-BE49-F238E27FC236}">
                <a16:creationId xmlns:a16="http://schemas.microsoft.com/office/drawing/2014/main" id="{700AB88C-B184-8AFA-222A-A774F77299A7}"/>
              </a:ext>
            </a:extLst>
          </p:cNvPr>
          <p:cNvSpPr txBox="1"/>
          <p:nvPr/>
        </p:nvSpPr>
        <p:spPr>
          <a:xfrm>
            <a:off x="4316741" y="1185431"/>
            <a:ext cx="3558518" cy="569295"/>
          </a:xfrm>
          <a:prstGeom prst="rect">
            <a:avLst/>
          </a:prstGeom>
          <a:solidFill>
            <a:srgbClr val="DB8D54"/>
          </a:solidFill>
        </p:spPr>
        <p:txBody>
          <a:bodyPr wrap="square" lIns="216000" tIns="108000" rIns="144000" bIns="0" rtlCol="0">
            <a:noAutofit/>
          </a:bodyPr>
          <a:lstStyle/>
          <a:p>
            <a:pPr>
              <a:spcAft>
                <a:spcPts val="68"/>
              </a:spcAft>
            </a:pPr>
            <a:r>
              <a:rPr lang="sv-SE" sz="2000" b="1" dirty="0">
                <a:effectLst/>
                <a:latin typeface="Sen" pitchFamily="2" charset="0"/>
              </a:rPr>
              <a:t>Motstrategi</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20" name="textruta 19">
            <a:hlinkClick r:id="rId3" action="ppaction://hlinksldjump"/>
            <a:extLst>
              <a:ext uri="{FF2B5EF4-FFF2-40B4-BE49-F238E27FC236}">
                <a16:creationId xmlns:a16="http://schemas.microsoft.com/office/drawing/2014/main" id="{9FD811CB-BEB0-CDA5-7A63-D5ECB52ECC9B}"/>
              </a:ext>
            </a:extLst>
          </p:cNvPr>
          <p:cNvSpPr txBox="1"/>
          <p:nvPr/>
        </p:nvSpPr>
        <p:spPr>
          <a:xfrm>
            <a:off x="4316741" y="1754725"/>
            <a:ext cx="3558518" cy="4127957"/>
          </a:xfrm>
          <a:prstGeom prst="rect">
            <a:avLst/>
          </a:prstGeom>
          <a:solidFill>
            <a:srgbClr val="E3A476"/>
          </a:solidFill>
        </p:spPr>
        <p:txBody>
          <a:bodyPr wrap="square" lIns="216000" tIns="180000" rIns="144000" bIns="0" rtlCol="0">
            <a:noAutofit/>
          </a:bodyPr>
          <a:lstStyle/>
          <a:p>
            <a:pPr>
              <a:spcAft>
                <a:spcPts val="68"/>
              </a:spcAft>
            </a:pPr>
            <a:r>
              <a:rPr lang="sv-SE" sz="2000" b="1" dirty="0">
                <a:effectLst/>
                <a:latin typeface="Sen" pitchFamily="2" charset="0"/>
              </a:rPr>
              <a:t>Intellektualisera</a:t>
            </a:r>
          </a:p>
          <a:p>
            <a:pPr>
              <a:spcAft>
                <a:spcPts val="68"/>
              </a:spcAft>
            </a:pPr>
            <a:r>
              <a:rPr lang="sv-SE" sz="1600" dirty="0">
                <a:effectLst/>
                <a:latin typeface="Europa-Regular" panose="02000000000000000000" pitchFamily="2" charset="77"/>
              </a:rPr>
              <a:t>Medvetandegör dina känslor och sätt ord på de.</a:t>
            </a:r>
          </a:p>
          <a:p>
            <a:pPr>
              <a:spcAft>
                <a:spcPts val="68"/>
              </a:spcAft>
            </a:pPr>
            <a:endParaRPr lang="sv-SE" sz="1600" dirty="0">
              <a:effectLst/>
              <a:latin typeface="Europa-Regular" panose="02000000000000000000" pitchFamily="2" charset="77"/>
            </a:endParaRPr>
          </a:p>
          <a:p>
            <a:pPr>
              <a:spcAft>
                <a:spcPts val="68"/>
              </a:spcAft>
            </a:pPr>
            <a:r>
              <a:rPr lang="sv-SE" sz="1600" b="1" dirty="0">
                <a:effectLst/>
                <a:latin typeface="Europa-Bold" panose="02000000000000000000" pitchFamily="2" charset="77"/>
              </a:rPr>
              <a:t>Förslag: </a:t>
            </a:r>
          </a:p>
          <a:p>
            <a:pPr>
              <a:spcAft>
                <a:spcPts val="68"/>
              </a:spcAft>
            </a:pPr>
            <a:r>
              <a:rPr lang="sv-SE" sz="1600" i="1" dirty="0">
                <a:effectLst/>
                <a:latin typeface="Europa-Regular" panose="02000000000000000000" pitchFamily="2" charset="77"/>
              </a:rPr>
              <a:t>Lyft blicken och intellektualisera de situationer du upplever dessa känslor. Hitta mönster och fråga dig själv:</a:t>
            </a:r>
          </a:p>
          <a:p>
            <a:pPr>
              <a:spcAft>
                <a:spcPts val="68"/>
              </a:spcAft>
            </a:pPr>
            <a:endParaRPr lang="sv-SE" sz="1600" i="1" dirty="0">
              <a:effectLst/>
              <a:latin typeface="Europa-Regular" panose="02000000000000000000" pitchFamily="2" charset="77"/>
            </a:endParaRPr>
          </a:p>
          <a:p>
            <a:pPr marL="285750" indent="-285750">
              <a:spcAft>
                <a:spcPts val="68"/>
              </a:spcAft>
              <a:buFont typeface="Courier New" panose="02070309020205020404" pitchFamily="49" charset="0"/>
              <a:buChar char="o"/>
            </a:pPr>
            <a:r>
              <a:rPr lang="sv-SE" sz="1600" i="1" dirty="0">
                <a:effectLst/>
                <a:latin typeface="Europa-Regular" panose="02000000000000000000" pitchFamily="2" charset="77"/>
              </a:rPr>
              <a:t>Hur upplever andra situationen?</a:t>
            </a:r>
          </a:p>
          <a:p>
            <a:pPr marL="285750" indent="-285750">
              <a:spcAft>
                <a:spcPts val="68"/>
              </a:spcAft>
              <a:buFont typeface="Courier New" panose="02070309020205020404" pitchFamily="49" charset="0"/>
              <a:buChar char="o"/>
            </a:pPr>
            <a:r>
              <a:rPr lang="sv-SE" sz="1600" i="1" dirty="0">
                <a:effectLst/>
                <a:latin typeface="Europa-Regular" panose="02000000000000000000" pitchFamily="2" charset="77"/>
              </a:rPr>
              <a:t>Varför kände du skuld här?</a:t>
            </a:r>
          </a:p>
          <a:p>
            <a:pPr marL="285750" indent="-285750">
              <a:spcAft>
                <a:spcPts val="68"/>
              </a:spcAft>
              <a:buFont typeface="Courier New" panose="02070309020205020404" pitchFamily="49" charset="0"/>
              <a:buChar char="o"/>
            </a:pPr>
            <a:r>
              <a:rPr lang="sv-SE" sz="1600" i="1" dirty="0">
                <a:effectLst/>
                <a:latin typeface="Europa-Regular" panose="02000000000000000000" pitchFamily="2" charset="77"/>
              </a:rPr>
              <a:t>Ligger felet egentligen i omständigheterna runt omkring?</a:t>
            </a:r>
          </a:p>
          <a:p>
            <a:pPr>
              <a:spcAft>
                <a:spcPts val="68"/>
              </a:spcAft>
            </a:pPr>
            <a:endParaRPr lang="sv-SE" sz="1600" dirty="0">
              <a:effectLst/>
              <a:latin typeface="Europa-Regular" panose="02000000000000000000" pitchFamily="2" charset="77"/>
            </a:endParaRPr>
          </a:p>
        </p:txBody>
      </p:sp>
      <p:sp>
        <p:nvSpPr>
          <p:cNvPr id="19" name="textruta 18">
            <a:hlinkClick r:id="rId3" action="ppaction://hlinksldjump"/>
            <a:extLst>
              <a:ext uri="{FF2B5EF4-FFF2-40B4-BE49-F238E27FC236}">
                <a16:creationId xmlns:a16="http://schemas.microsoft.com/office/drawing/2014/main" id="{AC1D9325-5562-24AC-8234-F185E2403E13}"/>
              </a:ext>
            </a:extLst>
          </p:cNvPr>
          <p:cNvSpPr txBox="1"/>
          <p:nvPr/>
        </p:nvSpPr>
        <p:spPr>
          <a:xfrm>
            <a:off x="7875258" y="1185431"/>
            <a:ext cx="3558518" cy="569295"/>
          </a:xfrm>
          <a:prstGeom prst="rect">
            <a:avLst/>
          </a:prstGeom>
          <a:solidFill>
            <a:srgbClr val="F6AA97"/>
          </a:solidFill>
        </p:spPr>
        <p:txBody>
          <a:bodyPr wrap="square" lIns="216000" tIns="108000" rIns="144000" bIns="0" rtlCol="0">
            <a:noAutofit/>
          </a:bodyPr>
          <a:lstStyle/>
          <a:p>
            <a:pPr>
              <a:spcAft>
                <a:spcPts val="68"/>
              </a:spcAft>
            </a:pPr>
            <a:r>
              <a:rPr lang="sv-SE" sz="2000" b="1" dirty="0">
                <a:effectLst/>
                <a:latin typeface="Sen" pitchFamily="2" charset="0"/>
              </a:rPr>
              <a:t>Bekräftarteknik</a:t>
            </a:r>
            <a:endParaRPr lang="sv-SE" sz="2400" b="1" dirty="0">
              <a:effectLst/>
              <a:latin typeface="Sen" pitchFamily="2" charset="0"/>
            </a:endParaRP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21" name="textruta 20">
            <a:hlinkClick r:id="rId3" action="ppaction://hlinksldjump"/>
            <a:extLst>
              <a:ext uri="{FF2B5EF4-FFF2-40B4-BE49-F238E27FC236}">
                <a16:creationId xmlns:a16="http://schemas.microsoft.com/office/drawing/2014/main" id="{83EEE9B4-4E73-B8F0-0482-B8102C84ECFE}"/>
              </a:ext>
            </a:extLst>
          </p:cNvPr>
          <p:cNvSpPr txBox="1"/>
          <p:nvPr/>
        </p:nvSpPr>
        <p:spPr>
          <a:xfrm>
            <a:off x="7875259" y="1754725"/>
            <a:ext cx="3558518" cy="4127957"/>
          </a:xfrm>
          <a:prstGeom prst="rect">
            <a:avLst/>
          </a:prstGeom>
          <a:solidFill>
            <a:srgbClr val="F9C4B6"/>
          </a:solidFill>
        </p:spPr>
        <p:txBody>
          <a:bodyPr wrap="square" lIns="216000" tIns="180000" rIns="144000" bIns="0" rtlCol="0">
            <a:noAutofit/>
          </a:bodyPr>
          <a:lstStyle/>
          <a:p>
            <a:pPr>
              <a:spcAft>
                <a:spcPts val="68"/>
              </a:spcAft>
            </a:pPr>
            <a:r>
              <a:rPr lang="sv-SE" sz="2000" dirty="0">
                <a:effectLst/>
                <a:latin typeface="Europa-Bold" panose="02000000000000000000" pitchFamily="2" charset="77"/>
              </a:rPr>
              <a:t>Bekräfta dig själv och andra</a:t>
            </a:r>
            <a:endParaRPr lang="sv-SE" sz="2000" b="1" dirty="0">
              <a:effectLst/>
              <a:latin typeface="Sen" pitchFamily="2" charset="0"/>
            </a:endParaRPr>
          </a:p>
          <a:p>
            <a:pPr>
              <a:spcAft>
                <a:spcPts val="68"/>
              </a:spcAft>
            </a:pPr>
            <a:r>
              <a:rPr lang="sv-SE" sz="1600" dirty="0">
                <a:effectLst/>
                <a:latin typeface="Europa-Regular" panose="02000000000000000000" pitchFamily="2" charset="77"/>
              </a:rPr>
              <a:t>Ge bekräftelse, uppbackning och stöd.</a:t>
            </a:r>
          </a:p>
          <a:p>
            <a:pPr>
              <a:spcAft>
                <a:spcPts val="68"/>
              </a:spcAft>
            </a:pPr>
            <a:endParaRPr lang="sv-SE" sz="1600" dirty="0">
              <a:effectLst/>
              <a:latin typeface="Europa-Regular" panose="02000000000000000000" pitchFamily="2" charset="77"/>
            </a:endParaRPr>
          </a:p>
          <a:p>
            <a:pPr>
              <a:spcAft>
                <a:spcPts val="68"/>
              </a:spcAft>
            </a:pPr>
            <a:r>
              <a:rPr lang="sv-SE" sz="1600" b="1" dirty="0">
                <a:effectLst/>
                <a:latin typeface="Europa-Bold" panose="02000000000000000000" pitchFamily="2" charset="77"/>
              </a:rPr>
              <a:t>Förslag: </a:t>
            </a:r>
          </a:p>
          <a:p>
            <a:pPr>
              <a:spcAft>
                <a:spcPts val="68"/>
              </a:spcAft>
            </a:pPr>
            <a:r>
              <a:rPr lang="sv-SE" sz="1600" i="1" dirty="0">
                <a:effectLst/>
                <a:latin typeface="Europa-Regular" panose="02000000000000000000" pitchFamily="2" charset="77"/>
              </a:rPr>
              <a:t>Istället för att kommentera att någon gör för lite, uppmärksammar du det positiva som personen bidrar med.</a:t>
            </a:r>
          </a:p>
          <a:p>
            <a:pPr>
              <a:spcAft>
                <a:spcPts val="68"/>
              </a:spcAft>
            </a:pPr>
            <a:endParaRPr lang="sv-SE" sz="1600" i="1" dirty="0">
              <a:effectLst/>
              <a:latin typeface="Europa-Regular" panose="02000000000000000000" pitchFamily="2" charset="77"/>
            </a:endParaRPr>
          </a:p>
          <a:p>
            <a:pPr>
              <a:spcAft>
                <a:spcPts val="68"/>
              </a:spcAft>
            </a:pPr>
            <a:r>
              <a:rPr lang="sv-SE" sz="1600" i="1" dirty="0">
                <a:effectLst/>
                <a:latin typeface="Europa-Regular" panose="02000000000000000000" pitchFamily="2" charset="77"/>
              </a:rPr>
              <a:t>Definierar nya och positiva normer.</a:t>
            </a:r>
          </a:p>
          <a:p>
            <a:pPr>
              <a:spcAft>
                <a:spcPts val="68"/>
              </a:spcAft>
            </a:pPr>
            <a:endParaRPr lang="sv-SE" sz="1600" dirty="0">
              <a:effectLst/>
              <a:latin typeface="Europa-Regular" panose="02000000000000000000" pitchFamily="2" charset="77"/>
            </a:endParaRPr>
          </a:p>
          <a:p>
            <a:pPr>
              <a:spcAft>
                <a:spcPts val="68"/>
              </a:spcAft>
            </a:pPr>
            <a:endParaRPr lang="sv-SE" sz="1600" dirty="0">
              <a:effectLst/>
              <a:latin typeface="Europa-Regular" panose="02000000000000000000" pitchFamily="2" charset="77"/>
            </a:endParaRPr>
          </a:p>
        </p:txBody>
      </p:sp>
      <p:sp>
        <p:nvSpPr>
          <p:cNvPr id="7" name="textruta 6">
            <a:hlinkClick r:id="rId4" action="ppaction://hlinksldjump"/>
            <a:extLst>
              <a:ext uri="{FF2B5EF4-FFF2-40B4-BE49-F238E27FC236}">
                <a16:creationId xmlns:a16="http://schemas.microsoft.com/office/drawing/2014/main" id="{7A7C968E-ACCA-AAEA-CD1F-503D9332DDC6}"/>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9" name="Grupp 8">
            <a:extLst>
              <a:ext uri="{FF2B5EF4-FFF2-40B4-BE49-F238E27FC236}">
                <a16:creationId xmlns:a16="http://schemas.microsoft.com/office/drawing/2014/main" id="{DB75B749-A421-BC8A-88DA-F5B0EA9457C1}"/>
              </a:ext>
              <a:ext uri="{C183D7F6-B498-43B3-948B-1728B52AA6E4}">
                <adec:decorative xmlns:adec="http://schemas.microsoft.com/office/drawing/2017/decorative" val="1"/>
              </a:ext>
            </a:extLst>
          </p:cNvPr>
          <p:cNvGrpSpPr/>
          <p:nvPr/>
        </p:nvGrpSpPr>
        <p:grpSpPr>
          <a:xfrm>
            <a:off x="0" y="0"/>
            <a:ext cx="12198153" cy="530127"/>
            <a:chOff x="0" y="0"/>
            <a:chExt cx="12198153" cy="530127"/>
          </a:xfrm>
        </p:grpSpPr>
        <p:sp>
          <p:nvSpPr>
            <p:cNvPr id="10" name="textruta 9">
              <a:extLst>
                <a:ext uri="{FF2B5EF4-FFF2-40B4-BE49-F238E27FC236}">
                  <a16:creationId xmlns:a16="http://schemas.microsoft.com/office/drawing/2014/main" id="{E98DC16B-A08D-A41E-8F0B-9BAA6298342A}"/>
                </a:ext>
              </a:extLst>
            </p:cNvPr>
            <p:cNvSpPr txBox="1"/>
            <p:nvPr/>
          </p:nvSpPr>
          <p:spPr>
            <a:xfrm>
              <a:off x="5796456" y="0"/>
              <a:ext cx="2523600" cy="530127"/>
            </a:xfrm>
            <a:prstGeom prst="rect">
              <a:avLst/>
            </a:prstGeom>
            <a:solidFill>
              <a:srgbClr val="44AE64"/>
            </a:solidFill>
          </p:spPr>
          <p:txBody>
            <a:bodyPr wrap="square" lIns="108000" tIns="72000" rIns="72000" bIns="72000" rtlCol="0">
              <a:spAutoFit/>
            </a:bodyPr>
            <a:lstStyle/>
            <a:p>
              <a:r>
                <a:rPr lang="sv-SE" sz="1400" dirty="0">
                  <a:effectLst/>
                  <a:latin typeface="Europa-Bold" panose="02000000000000000000" pitchFamily="2" charset="77"/>
                </a:rPr>
                <a:t>Heerredidie diblemevuekide</a:t>
              </a:r>
              <a:r>
                <a:rPr lang="sv-SE" sz="1200" dirty="0">
                  <a:effectLst/>
                  <a:latin typeface="Europa-Bold" panose="02000000000000000000" pitchFamily="2" charset="77"/>
                </a:rPr>
                <a:t> </a:t>
              </a:r>
              <a:r>
                <a:rPr lang="sv-SE" sz="1100" dirty="0">
                  <a:effectLst/>
                  <a:latin typeface="Europa-Bold" panose="02000000000000000000" pitchFamily="2" charset="77"/>
                </a:rPr>
                <a:t>Bryt härskartekniker </a:t>
              </a:r>
            </a:p>
          </p:txBody>
        </p:sp>
        <p:grpSp>
          <p:nvGrpSpPr>
            <p:cNvPr id="11" name="Grupp 10">
              <a:extLst>
                <a:ext uri="{FF2B5EF4-FFF2-40B4-BE49-F238E27FC236}">
                  <a16:creationId xmlns:a16="http://schemas.microsoft.com/office/drawing/2014/main" id="{B173C93A-4381-18DB-F168-CF16A16A26E7}"/>
                </a:ext>
              </a:extLst>
            </p:cNvPr>
            <p:cNvGrpSpPr/>
            <p:nvPr/>
          </p:nvGrpSpPr>
          <p:grpSpPr>
            <a:xfrm>
              <a:off x="0" y="0"/>
              <a:ext cx="12198153" cy="216000"/>
              <a:chOff x="0" y="0"/>
              <a:chExt cx="12198153" cy="216000"/>
            </a:xfrm>
          </p:grpSpPr>
          <p:grpSp>
            <p:nvGrpSpPr>
              <p:cNvPr id="16" name="Grupp 15">
                <a:extLst>
                  <a:ext uri="{FF2B5EF4-FFF2-40B4-BE49-F238E27FC236}">
                    <a16:creationId xmlns:a16="http://schemas.microsoft.com/office/drawing/2014/main" id="{13629A30-1C2B-525B-0EC7-1CE78F0A95B7}"/>
                  </a:ext>
                </a:extLst>
              </p:cNvPr>
              <p:cNvGrpSpPr/>
              <p:nvPr/>
            </p:nvGrpSpPr>
            <p:grpSpPr>
              <a:xfrm>
                <a:off x="0" y="0"/>
                <a:ext cx="12198153" cy="216000"/>
                <a:chOff x="-480372" y="897076"/>
                <a:chExt cx="12198153" cy="216000"/>
              </a:xfrm>
            </p:grpSpPr>
            <p:sp>
              <p:nvSpPr>
                <p:cNvPr id="22" name="Rektangel 21">
                  <a:extLst>
                    <a:ext uri="{FF2B5EF4-FFF2-40B4-BE49-F238E27FC236}">
                      <a16:creationId xmlns:a16="http://schemas.microsoft.com/office/drawing/2014/main" id="{94EC761A-0A64-E224-B529-2999EFB2052E}"/>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2DECAF9F-CDA8-F304-69EE-092D247D88AB}"/>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25352096-A6B6-E3D8-7E41-8D3202CB3647}"/>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5" name="Rektangel 34">
                  <a:extLst>
                    <a:ext uri="{FF2B5EF4-FFF2-40B4-BE49-F238E27FC236}">
                      <a16:creationId xmlns:a16="http://schemas.microsoft.com/office/drawing/2014/main" id="{5CB91B9E-E9C7-F0CD-4163-80236B2EA574}"/>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17" name="textruta 16">
                <a:extLst>
                  <a:ext uri="{FF2B5EF4-FFF2-40B4-BE49-F238E27FC236}">
                    <a16:creationId xmlns:a16="http://schemas.microsoft.com/office/drawing/2014/main" id="{29492100-C9F5-A0BA-F51A-6B74C6220EEC}"/>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grpSp>
      </p:grpSp>
    </p:spTree>
    <p:extLst>
      <p:ext uri="{BB962C8B-B14F-4D97-AF65-F5344CB8AC3E}">
        <p14:creationId xmlns:p14="http://schemas.microsoft.com/office/powerpoint/2010/main" val="65737273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9B936C-6902-D417-62E5-2753CDF6D0AD}"/>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FE88CCF5-FC33-8EBE-EA08-C35AA4335229}"/>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E2F0E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6" name="textruta 5">
            <a:extLst>
              <a:ext uri="{FF2B5EF4-FFF2-40B4-BE49-F238E27FC236}">
                <a16:creationId xmlns:a16="http://schemas.microsoft.com/office/drawing/2014/main" id="{4B7F0DC9-25E3-A669-C4ED-502ED8C2E530}"/>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8</a:t>
            </a:r>
            <a:r>
              <a:rPr lang="sv-SE" sz="1400" dirty="0">
                <a:effectLst/>
                <a:latin typeface="Europa-Regular" panose="02000000000000000000" pitchFamily="2" charset="77"/>
              </a:rPr>
              <a:t>/8</a:t>
            </a:r>
            <a:endParaRPr lang="sv-SE" dirty="0">
              <a:latin typeface="Europa-Regular" panose="02000000000000000000" pitchFamily="2" charset="77"/>
            </a:endParaRPr>
          </a:p>
        </p:txBody>
      </p:sp>
      <p:sp>
        <p:nvSpPr>
          <p:cNvPr id="10" name="Rektangel 9">
            <a:extLst>
              <a:ext uri="{FF2B5EF4-FFF2-40B4-BE49-F238E27FC236}">
                <a16:creationId xmlns:a16="http://schemas.microsoft.com/office/drawing/2014/main" id="{D29CB5E9-538D-20BD-442A-BC00E977CD6E}"/>
              </a:ext>
            </a:extLst>
          </p:cNvPr>
          <p:cNvSpPr/>
          <p:nvPr/>
        </p:nvSpPr>
        <p:spPr>
          <a:xfrm>
            <a:off x="1655169" y="1364709"/>
            <a:ext cx="1933200" cy="55722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DISKUSSION</a:t>
            </a:r>
            <a:endParaRPr lang="sv-SE" b="1" dirty="0">
              <a:solidFill>
                <a:srgbClr val="0A3D1F"/>
              </a:solidFill>
              <a:latin typeface="Sen" pitchFamily="2" charset="0"/>
            </a:endParaRPr>
          </a:p>
        </p:txBody>
      </p:sp>
      <p:sp>
        <p:nvSpPr>
          <p:cNvPr id="3" name="Rubrik 2">
            <a:extLst>
              <a:ext uri="{FF2B5EF4-FFF2-40B4-BE49-F238E27FC236}">
                <a16:creationId xmlns:a16="http://schemas.microsoft.com/office/drawing/2014/main" id="{6B3CA3B1-0E04-0027-1BFA-E532A04AB48A}"/>
              </a:ext>
            </a:extLst>
          </p:cNvPr>
          <p:cNvSpPr txBox="1">
            <a:spLocks noGrp="1"/>
          </p:cNvSpPr>
          <p:nvPr>
            <p:ph type="title" idx="4294967295"/>
          </p:nvPr>
        </p:nvSpPr>
        <p:spPr>
          <a:xfrm>
            <a:off x="1335832" y="2216514"/>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Reflektionsfrågor  </a:t>
            </a:r>
          </a:p>
        </p:txBody>
      </p:sp>
      <p:sp>
        <p:nvSpPr>
          <p:cNvPr id="4" name="textruta 3">
            <a:extLst>
              <a:ext uri="{FF2B5EF4-FFF2-40B4-BE49-F238E27FC236}">
                <a16:creationId xmlns:a16="http://schemas.microsoft.com/office/drawing/2014/main" id="{74C0055E-3679-0526-62FD-CAF47EF384B3}"/>
              </a:ext>
            </a:extLst>
          </p:cNvPr>
          <p:cNvSpPr txBox="1"/>
          <p:nvPr/>
        </p:nvSpPr>
        <p:spPr>
          <a:xfrm>
            <a:off x="1335833" y="3212900"/>
            <a:ext cx="5957852" cy="2855397"/>
          </a:xfrm>
          <a:prstGeom prst="rect">
            <a:avLst/>
          </a:prstGeom>
          <a:noFill/>
        </p:spPr>
        <p:txBody>
          <a:bodyPr wrap="square" rtlCol="0">
            <a:spAutoFit/>
          </a:bodyPr>
          <a:lstStyle/>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Har du upplevt eller sett härskartekniker i din vardag eller på jobbet?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Vilka situationer är vanligast?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Hur kändes det?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Hur reagerade du?</a:t>
            </a:r>
          </a:p>
          <a:p>
            <a:pPr>
              <a:lnSpc>
                <a:spcPct val="107000"/>
              </a:lnSpc>
              <a:spcAft>
                <a:spcPts val="800"/>
              </a:spcAft>
              <a:buSzPts val="1000"/>
              <a:tabLst>
                <a:tab pos="457200" algn="l"/>
              </a:tabLst>
            </a:pPr>
            <a:endParaRPr lang="sv-SE" sz="24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pic>
        <p:nvPicPr>
          <p:cNvPr id="11" name="Bildobjekt 10">
            <a:extLst>
              <a:ext uri="{FF2B5EF4-FFF2-40B4-BE49-F238E27FC236}">
                <a16:creationId xmlns:a16="http://schemas.microsoft.com/office/drawing/2014/main" id="{05B788EF-246F-DCB1-F70B-31F44E9589EF}"/>
              </a:ext>
              <a:ext uri="{C183D7F6-B498-43B3-948B-1728B52AA6E4}">
                <adec:decorative xmlns:adec="http://schemas.microsoft.com/office/drawing/2017/decorative" val="1"/>
              </a:ext>
            </a:extLst>
          </p:cNvPr>
          <p:cNvPicPr>
            <a:picLocks noChangeAspect="1"/>
          </p:cNvPicPr>
          <p:nvPr/>
        </p:nvPicPr>
        <p:blipFill>
          <a:blip r:embed="rId3"/>
          <a:srcRect l="41522" t="15825" r="44531" b="69111"/>
          <a:stretch/>
        </p:blipFill>
        <p:spPr>
          <a:xfrm>
            <a:off x="1335832" y="1364708"/>
            <a:ext cx="343561" cy="557221"/>
          </a:xfrm>
          <a:prstGeom prst="rect">
            <a:avLst/>
          </a:prstGeom>
        </p:spPr>
      </p:pic>
      <p:grpSp>
        <p:nvGrpSpPr>
          <p:cNvPr id="12" name="Grupp 11">
            <a:extLst>
              <a:ext uri="{FF2B5EF4-FFF2-40B4-BE49-F238E27FC236}">
                <a16:creationId xmlns:a16="http://schemas.microsoft.com/office/drawing/2014/main" id="{8D48AE2B-2965-133B-84D8-DB36E35002CF}"/>
              </a:ext>
              <a:ext uri="{C183D7F6-B498-43B3-948B-1728B52AA6E4}">
                <adec:decorative xmlns:adec="http://schemas.microsoft.com/office/drawing/2017/decorative" val="1"/>
              </a:ext>
            </a:extLst>
          </p:cNvPr>
          <p:cNvGrpSpPr/>
          <p:nvPr/>
        </p:nvGrpSpPr>
        <p:grpSpPr>
          <a:xfrm>
            <a:off x="0" y="0"/>
            <a:ext cx="12198153" cy="530127"/>
            <a:chOff x="0" y="0"/>
            <a:chExt cx="12198153" cy="530127"/>
          </a:xfrm>
        </p:grpSpPr>
        <p:sp>
          <p:nvSpPr>
            <p:cNvPr id="16" name="textruta 15">
              <a:extLst>
                <a:ext uri="{FF2B5EF4-FFF2-40B4-BE49-F238E27FC236}">
                  <a16:creationId xmlns:a16="http://schemas.microsoft.com/office/drawing/2014/main" id="{ABA9E13E-B29C-5221-33F7-0617EEB9D338}"/>
                </a:ext>
              </a:extLst>
            </p:cNvPr>
            <p:cNvSpPr txBox="1"/>
            <p:nvPr/>
          </p:nvSpPr>
          <p:spPr>
            <a:xfrm>
              <a:off x="5796456" y="0"/>
              <a:ext cx="2523600" cy="530127"/>
            </a:xfrm>
            <a:prstGeom prst="rect">
              <a:avLst/>
            </a:prstGeom>
            <a:solidFill>
              <a:srgbClr val="44AE64"/>
            </a:solidFill>
          </p:spPr>
          <p:txBody>
            <a:bodyPr wrap="square" lIns="108000" tIns="72000" rIns="72000" bIns="72000" rtlCol="0">
              <a:spAutoFit/>
            </a:bodyPr>
            <a:lstStyle/>
            <a:p>
              <a:r>
                <a:rPr lang="sv-SE" sz="1400" dirty="0">
                  <a:effectLst/>
                  <a:latin typeface="Europa-Bold" panose="02000000000000000000" pitchFamily="2" charset="77"/>
                </a:rPr>
                <a:t>Heerredidie diblemevuekide</a:t>
              </a:r>
              <a:r>
                <a:rPr lang="sv-SE" sz="1200" dirty="0">
                  <a:effectLst/>
                  <a:latin typeface="Europa-Bold" panose="02000000000000000000" pitchFamily="2" charset="77"/>
                </a:rPr>
                <a:t> </a:t>
              </a:r>
              <a:r>
                <a:rPr lang="sv-SE" sz="1100" dirty="0">
                  <a:effectLst/>
                  <a:latin typeface="Europa-Bold" panose="02000000000000000000" pitchFamily="2" charset="77"/>
                </a:rPr>
                <a:t>Bryt härskartekniker </a:t>
              </a:r>
            </a:p>
          </p:txBody>
        </p:sp>
        <p:grpSp>
          <p:nvGrpSpPr>
            <p:cNvPr id="19" name="Grupp 18">
              <a:extLst>
                <a:ext uri="{FF2B5EF4-FFF2-40B4-BE49-F238E27FC236}">
                  <a16:creationId xmlns:a16="http://schemas.microsoft.com/office/drawing/2014/main" id="{B0D11980-96B0-FE75-9EF1-2AB1ECF4A2A5}"/>
                </a:ext>
              </a:extLst>
            </p:cNvPr>
            <p:cNvGrpSpPr/>
            <p:nvPr/>
          </p:nvGrpSpPr>
          <p:grpSpPr>
            <a:xfrm>
              <a:off x="0" y="0"/>
              <a:ext cx="12198153" cy="216000"/>
              <a:chOff x="0" y="0"/>
              <a:chExt cx="12198153" cy="216000"/>
            </a:xfrm>
          </p:grpSpPr>
          <p:grpSp>
            <p:nvGrpSpPr>
              <p:cNvPr id="20" name="Grupp 19">
                <a:extLst>
                  <a:ext uri="{FF2B5EF4-FFF2-40B4-BE49-F238E27FC236}">
                    <a16:creationId xmlns:a16="http://schemas.microsoft.com/office/drawing/2014/main" id="{1C5153CF-67C5-57FD-B790-E3828F80E05D}"/>
                  </a:ext>
                </a:extLst>
              </p:cNvPr>
              <p:cNvGrpSpPr/>
              <p:nvPr/>
            </p:nvGrpSpPr>
            <p:grpSpPr>
              <a:xfrm>
                <a:off x="0" y="0"/>
                <a:ext cx="12198153" cy="216000"/>
                <a:chOff x="-480372" y="897076"/>
                <a:chExt cx="12198153" cy="216000"/>
              </a:xfrm>
            </p:grpSpPr>
            <p:sp>
              <p:nvSpPr>
                <p:cNvPr id="26" name="Rektangel 25">
                  <a:extLst>
                    <a:ext uri="{FF2B5EF4-FFF2-40B4-BE49-F238E27FC236}">
                      <a16:creationId xmlns:a16="http://schemas.microsoft.com/office/drawing/2014/main" id="{526A76D6-13F5-CC49-C240-728A93380C0A}"/>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EB24F1EC-32E0-E24B-5698-904012FB90DD}"/>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F32BE3F6-3BA4-C9B6-64D5-6A71FBB42682}"/>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7B25F6B5-CD7D-2DA3-DCD3-34C1C14EE7F8}"/>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2" name="textruta 21">
                <a:extLst>
                  <a:ext uri="{FF2B5EF4-FFF2-40B4-BE49-F238E27FC236}">
                    <a16:creationId xmlns:a16="http://schemas.microsoft.com/office/drawing/2014/main" id="{45964911-68E6-A6FD-CF0B-EADC14CA2172}"/>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grpSp>
      </p:grpSp>
      <p:sp>
        <p:nvSpPr>
          <p:cNvPr id="7" name="textruta 6">
            <a:hlinkClick r:id="rId4" action="ppaction://hlinksldjump"/>
            <a:extLst>
              <a:ext uri="{FF2B5EF4-FFF2-40B4-BE49-F238E27FC236}">
                <a16:creationId xmlns:a16="http://schemas.microsoft.com/office/drawing/2014/main" id="{8339A798-5A3E-AD23-904F-B658B4657B47}"/>
              </a:ext>
            </a:extLst>
          </p:cNvPr>
          <p:cNvSpPr txBox="1"/>
          <p:nvPr/>
        </p:nvSpPr>
        <p:spPr>
          <a:xfrm>
            <a:off x="7695833" y="1402150"/>
            <a:ext cx="3861582" cy="4605111"/>
          </a:xfrm>
          <a:prstGeom prst="roundRect">
            <a:avLst>
              <a:gd name="adj" fmla="val 7294"/>
            </a:avLst>
          </a:prstGeom>
          <a:solidFill>
            <a:srgbClr val="8DC189"/>
          </a:solidFill>
        </p:spPr>
        <p:txBody>
          <a:bodyPr wrap="square" lIns="288000" tIns="324000" rIns="144000" bIns="0" rtlCol="0">
            <a:noAutofit/>
          </a:bodyPr>
          <a:lstStyle/>
          <a:p>
            <a:pPr>
              <a:lnSpc>
                <a:spcPct val="107000"/>
              </a:lnSpc>
              <a:spcAft>
                <a:spcPts val="800"/>
              </a:spcAft>
              <a:buNone/>
            </a:pPr>
            <a:endParaRPr lang="sv-SE" sz="2000" kern="100" dirty="0">
              <a:effectLst/>
              <a:latin typeface="Europa-Regular"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buNone/>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Öka medvetenheten.</a:t>
            </a:r>
          </a:p>
          <a:p>
            <a:pPr>
              <a:lnSpc>
                <a:spcPct val="107000"/>
              </a:lnSpc>
              <a:spcAft>
                <a:spcPts val="800"/>
              </a:spcAft>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Stötta varandra – skapa tryggare rum. </a:t>
            </a:r>
          </a:p>
          <a:p>
            <a:pPr>
              <a:lnSpc>
                <a:spcPct val="107000"/>
              </a:lnSpc>
              <a:spcAft>
                <a:spcPts val="800"/>
              </a:spcAft>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Sätt gränser och ord på de som sker.</a:t>
            </a:r>
          </a:p>
          <a:p>
            <a:pPr>
              <a:lnSpc>
                <a:spcPct val="107000"/>
              </a:lnSpc>
              <a:spcAft>
                <a:spcPts val="800"/>
              </a:spcAft>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Skapa en kultur där allas röster räknas lika mycket.</a:t>
            </a:r>
          </a:p>
          <a:p>
            <a:pPr>
              <a:lnSpc>
                <a:spcPct val="107000"/>
              </a:lnSpc>
              <a:spcAft>
                <a:spcPts val="800"/>
              </a:spcAft>
            </a:pPr>
            <a:endParaRPr lang="sv-SE" sz="2000" kern="100" dirty="0">
              <a:effectLst/>
              <a:latin typeface="Europa-Regular"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buSzPts val="1000"/>
              <a:tabLst>
                <a:tab pos="457200" algn="l"/>
              </a:tabLst>
            </a:pPr>
            <a:endParaRPr lang="sv-SE" sz="18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28" name="textruta 27">
            <a:hlinkClick r:id="rId5" action="ppaction://hlinksldjump"/>
            <a:extLst>
              <a:ext uri="{FF2B5EF4-FFF2-40B4-BE49-F238E27FC236}">
                <a16:creationId xmlns:a16="http://schemas.microsoft.com/office/drawing/2014/main" id="{184C4CC0-B50F-656B-A916-6271E717A7FA}"/>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976737796"/>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3B32E4-7B94-6E61-AA3A-170F94E78A2F}"/>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F39728C3-6425-CC72-267F-09DA9505EB55}"/>
              </a:ext>
              <a:ext uri="{C183D7F6-B498-43B3-948B-1728B52AA6E4}">
                <adec:decorative xmlns:adec="http://schemas.microsoft.com/office/drawing/2017/decorative" val="1"/>
              </a:ext>
            </a:extLst>
          </p:cNvPr>
          <p:cNvSpPr/>
          <p:nvPr/>
        </p:nvSpPr>
        <p:spPr>
          <a:xfrm>
            <a:off x="0" y="0"/>
            <a:ext cx="7114479" cy="6858000"/>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0BE7190A-1464-BF21-A8D0-60921D39E4C7}"/>
              </a:ext>
              <a:ext uri="{C183D7F6-B498-43B3-948B-1728B52AA6E4}">
                <adec:decorative xmlns:adec="http://schemas.microsoft.com/office/drawing/2017/decorative" val="1"/>
              </a:ext>
            </a:extLst>
          </p:cNvPr>
          <p:cNvPicPr>
            <a:picLocks noChangeAspect="1"/>
          </p:cNvPicPr>
          <p:nvPr/>
        </p:nvPicPr>
        <p:blipFill>
          <a:blip r:embed="rId3"/>
          <a:srcRect b="25928"/>
          <a:stretch>
            <a:fillRect/>
          </a:stretch>
        </p:blipFill>
        <p:spPr>
          <a:xfrm>
            <a:off x="1" y="0"/>
            <a:ext cx="6550274" cy="6858000"/>
          </a:xfrm>
          <a:prstGeom prst="rect">
            <a:avLst/>
          </a:prstGeom>
        </p:spPr>
      </p:pic>
      <p:sp>
        <p:nvSpPr>
          <p:cNvPr id="11" name="Rektangel 10">
            <a:extLst>
              <a:ext uri="{FF2B5EF4-FFF2-40B4-BE49-F238E27FC236}">
                <a16:creationId xmlns:a16="http://schemas.microsoft.com/office/drawing/2014/main" id="{BF9E6052-D7D4-6C18-3DA8-B726EE1922DD}"/>
              </a:ext>
              <a:ext uri="{C183D7F6-B498-43B3-948B-1728B52AA6E4}">
                <adec:decorative xmlns:adec="http://schemas.microsoft.com/office/drawing/2017/decorative" val="1"/>
              </a:ext>
            </a:extLst>
          </p:cNvPr>
          <p:cNvSpPr/>
          <p:nvPr/>
        </p:nvSpPr>
        <p:spPr>
          <a:xfrm>
            <a:off x="6550274" y="0"/>
            <a:ext cx="5641726" cy="6858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2" name="Rubrik 1">
            <a:extLst>
              <a:ext uri="{FF2B5EF4-FFF2-40B4-BE49-F238E27FC236}">
                <a16:creationId xmlns:a16="http://schemas.microsoft.com/office/drawing/2014/main" id="{BE3C4D7E-CA47-A953-0A91-C7837A299ED3}"/>
              </a:ext>
            </a:extLst>
          </p:cNvPr>
          <p:cNvSpPr>
            <a:spLocks noGrp="1"/>
          </p:cNvSpPr>
          <p:nvPr>
            <p:ph type="title"/>
          </p:nvPr>
        </p:nvSpPr>
        <p:spPr>
          <a:xfrm>
            <a:off x="0" y="-1325563"/>
            <a:ext cx="11353800" cy="1121235"/>
          </a:xfrm>
        </p:spPr>
        <p:txBody>
          <a:bodyPr vert="horz" lIns="91440" tIns="45720" rIns="91440" bIns="45720" rtlCol="0" anchor="b">
            <a:normAutofit/>
          </a:bodyPr>
          <a:lstStyle/>
          <a:p>
            <a:pPr>
              <a:spcAft>
                <a:spcPts val="68"/>
              </a:spcAft>
            </a:pPr>
            <a:r>
              <a:rPr lang="sv-SE" sz="1000" dirty="0">
                <a:latin typeface="Europa-Regular" panose="02000000000000000000" pitchFamily="2" charset="77"/>
              </a:rPr>
              <a:t>Raajtere Trappan </a:t>
            </a:r>
          </a:p>
        </p:txBody>
      </p:sp>
      <p:sp>
        <p:nvSpPr>
          <p:cNvPr id="8" name="textruta 7">
            <a:extLst>
              <a:ext uri="{FF2B5EF4-FFF2-40B4-BE49-F238E27FC236}">
                <a16:creationId xmlns:a16="http://schemas.microsoft.com/office/drawing/2014/main" id="{5800F83C-5B82-354D-0A72-403B0CA1EB31}"/>
              </a:ext>
            </a:extLst>
          </p:cNvPr>
          <p:cNvSpPr txBox="1"/>
          <p:nvPr/>
        </p:nvSpPr>
        <p:spPr>
          <a:xfrm>
            <a:off x="7035882" y="1066362"/>
            <a:ext cx="4114800" cy="1200329"/>
          </a:xfrm>
          <a:prstGeom prst="rect">
            <a:avLst/>
          </a:prstGeom>
          <a:noFill/>
        </p:spPr>
        <p:txBody>
          <a:bodyPr wrap="square" rtlCol="0">
            <a:spAutoFit/>
          </a:bodyPr>
          <a:lstStyle/>
          <a:p>
            <a:r>
              <a:rPr lang="sv-SE" sz="2400" b="1" dirty="0">
                <a:effectLst/>
                <a:latin typeface="Europa-Bold" panose="02000000000000000000" pitchFamily="2" charset="77"/>
              </a:rPr>
              <a:t>Metod för stegvis jämställdhetsanalys.</a:t>
            </a:r>
          </a:p>
          <a:p>
            <a:endParaRPr lang="sv-SE" sz="2400" b="1" dirty="0">
              <a:solidFill>
                <a:srgbClr val="0A3D1F"/>
              </a:solidFill>
              <a:effectLst/>
              <a:latin typeface="Europa-Bold" panose="02000000000000000000" pitchFamily="2" charset="77"/>
            </a:endParaRPr>
          </a:p>
        </p:txBody>
      </p:sp>
      <p:sp>
        <p:nvSpPr>
          <p:cNvPr id="7" name="textruta 6">
            <a:extLst>
              <a:ext uri="{FF2B5EF4-FFF2-40B4-BE49-F238E27FC236}">
                <a16:creationId xmlns:a16="http://schemas.microsoft.com/office/drawing/2014/main" id="{D9E20EE9-10EC-B148-D907-6FCF87CA9800}"/>
              </a:ext>
            </a:extLst>
          </p:cNvPr>
          <p:cNvSpPr txBox="1"/>
          <p:nvPr/>
        </p:nvSpPr>
        <p:spPr>
          <a:xfrm>
            <a:off x="7035882" y="2266691"/>
            <a:ext cx="4114800" cy="461665"/>
          </a:xfrm>
          <a:prstGeom prst="rect">
            <a:avLst/>
          </a:prstGeom>
          <a:noFill/>
        </p:spPr>
        <p:txBody>
          <a:bodyPr wrap="square" rtlCol="0">
            <a:spAutoFit/>
          </a:bodyPr>
          <a:lstStyle/>
          <a:p>
            <a:r>
              <a:rPr lang="sv-SE" sz="2400" b="1" dirty="0">
                <a:effectLst/>
                <a:latin typeface="Sen" pitchFamily="2" charset="0"/>
              </a:rPr>
              <a:t>INNEHÅLL</a:t>
            </a:r>
            <a:endParaRPr lang="sv-SE" sz="2800" b="1" dirty="0">
              <a:latin typeface="Sen" pitchFamily="2" charset="0"/>
            </a:endParaRPr>
          </a:p>
        </p:txBody>
      </p:sp>
      <p:sp>
        <p:nvSpPr>
          <p:cNvPr id="9" name="textruta 8">
            <a:extLst>
              <a:ext uri="{FF2B5EF4-FFF2-40B4-BE49-F238E27FC236}">
                <a16:creationId xmlns:a16="http://schemas.microsoft.com/office/drawing/2014/main" id="{08DED62D-25EE-FAD9-8DF9-324BC4B5D3F3}"/>
              </a:ext>
            </a:extLst>
          </p:cNvPr>
          <p:cNvSpPr txBox="1"/>
          <p:nvPr/>
        </p:nvSpPr>
        <p:spPr>
          <a:xfrm>
            <a:off x="7035881" y="2766025"/>
            <a:ext cx="4501123" cy="2821285"/>
          </a:xfrm>
          <a:prstGeom prst="rect">
            <a:avLst/>
          </a:prstGeom>
          <a:noFill/>
        </p:spPr>
        <p:txBody>
          <a:bodyPr wrap="square" rtlCol="0">
            <a:spAutoFit/>
          </a:bodyPr>
          <a:lstStyle/>
          <a:p>
            <a:pPr marL="285750" indent="-285750">
              <a:spcAft>
                <a:spcPts val="1000"/>
              </a:spcAft>
              <a:buFont typeface="Courier New" panose="02070309020205020404" pitchFamily="49" charset="0"/>
              <a:buChar char="o"/>
            </a:pPr>
            <a:r>
              <a:rPr lang="sv-SE" sz="2000" dirty="0">
                <a:latin typeface="Europa-Regular" panose="02000000000000000000" pitchFamily="2" charset="77"/>
              </a:rPr>
              <a:t>Vad är jämställdhetsanalys?</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Så gör du en jämställdhetsanalys</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Exempel på jämställdhetsmål, handlingsplan och uppföljning</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Tips – För ett lyckat jämställdhetsanalysarbete</a:t>
            </a:r>
          </a:p>
          <a:p>
            <a:endParaRPr lang="sv-SE" sz="2400" dirty="0">
              <a:latin typeface="Europa-Regular" panose="02000000000000000000" pitchFamily="2" charset="77"/>
            </a:endParaRPr>
          </a:p>
        </p:txBody>
      </p:sp>
    </p:spTree>
    <p:extLst>
      <p:ext uri="{BB962C8B-B14F-4D97-AF65-F5344CB8AC3E}">
        <p14:creationId xmlns:p14="http://schemas.microsoft.com/office/powerpoint/2010/main" val="151222940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1D6F3B-631E-A1C5-C317-D87720068482}"/>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A302D7D1-9733-DDD0-ED03-26AAB7C8EF98}"/>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FF9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5" name="textruta 34">
            <a:extLst>
              <a:ext uri="{FF2B5EF4-FFF2-40B4-BE49-F238E27FC236}">
                <a16:creationId xmlns:a16="http://schemas.microsoft.com/office/drawing/2014/main" id="{D2032F9B-2187-2553-9243-F351CEBEDE45}"/>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1</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13" name="Rubrik 12">
            <a:extLst>
              <a:ext uri="{FF2B5EF4-FFF2-40B4-BE49-F238E27FC236}">
                <a16:creationId xmlns:a16="http://schemas.microsoft.com/office/drawing/2014/main" id="{40E932EB-B422-117D-C162-982D85086564}"/>
              </a:ext>
            </a:extLst>
          </p:cNvPr>
          <p:cNvSpPr txBox="1">
            <a:spLocks noGrp="1"/>
          </p:cNvSpPr>
          <p:nvPr>
            <p:ph type="title" idx="4294967295"/>
          </p:nvPr>
        </p:nvSpPr>
        <p:spPr>
          <a:xfrm>
            <a:off x="1547210" y="1668821"/>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Vad är jämställdhetsanalyser?  </a:t>
            </a:r>
          </a:p>
        </p:txBody>
      </p:sp>
      <p:sp>
        <p:nvSpPr>
          <p:cNvPr id="14" name="textruta 13">
            <a:extLst>
              <a:ext uri="{FF2B5EF4-FFF2-40B4-BE49-F238E27FC236}">
                <a16:creationId xmlns:a16="http://schemas.microsoft.com/office/drawing/2014/main" id="{A33A4E8E-F442-57FC-5F00-CA6C11C1FDA2}"/>
              </a:ext>
            </a:extLst>
          </p:cNvPr>
          <p:cNvSpPr txBox="1"/>
          <p:nvPr/>
        </p:nvSpPr>
        <p:spPr>
          <a:xfrm>
            <a:off x="1547211" y="2665207"/>
            <a:ext cx="5832694" cy="1654684"/>
          </a:xfrm>
          <a:prstGeom prst="rect">
            <a:avLst/>
          </a:prstGeom>
          <a:noFill/>
        </p:spPr>
        <p:txBody>
          <a:bodyPr wrap="square" rtlCol="0">
            <a:spAutoFit/>
          </a:bodyPr>
          <a:lstStyle/>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Ett verktyg för att undersöka hur makt, resurser och möjligheter fördelas mellan olika sociala grupper- till exempel kön, etnicitet, ålder eller sexualitet. </a:t>
            </a:r>
          </a:p>
        </p:txBody>
      </p:sp>
      <p:sp>
        <p:nvSpPr>
          <p:cNvPr id="5" name="Ellips 4">
            <a:extLst>
              <a:ext uri="{FF2B5EF4-FFF2-40B4-BE49-F238E27FC236}">
                <a16:creationId xmlns:a16="http://schemas.microsoft.com/office/drawing/2014/main" id="{0624F3F4-AF92-61E0-8036-5F3D586D7158}"/>
              </a:ext>
            </a:extLst>
          </p:cNvPr>
          <p:cNvSpPr/>
          <p:nvPr/>
        </p:nvSpPr>
        <p:spPr>
          <a:xfrm>
            <a:off x="6096000" y="3939802"/>
            <a:ext cx="2139747" cy="2112215"/>
          </a:xfrm>
          <a:prstGeom prst="ellipse">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20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Gör dolda ojämlikheter synliga. </a:t>
            </a:r>
          </a:p>
        </p:txBody>
      </p:sp>
      <p:sp>
        <p:nvSpPr>
          <p:cNvPr id="8" name="Ellips 7">
            <a:extLst>
              <a:ext uri="{FF2B5EF4-FFF2-40B4-BE49-F238E27FC236}">
                <a16:creationId xmlns:a16="http://schemas.microsoft.com/office/drawing/2014/main" id="{9A565D9E-8421-FB5F-D14D-B5FD6E07BBBE}"/>
              </a:ext>
            </a:extLst>
          </p:cNvPr>
          <p:cNvSpPr/>
          <p:nvPr/>
        </p:nvSpPr>
        <p:spPr>
          <a:xfrm>
            <a:off x="8345752" y="2573682"/>
            <a:ext cx="2880401" cy="2931860"/>
          </a:xfrm>
          <a:prstGeom prst="ellipse">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20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Förändring sker med tydliga mål och genom att synliggöra nuläget.</a:t>
            </a:r>
            <a:endParaRPr lang="sv-SE" sz="2000" dirty="0">
              <a:solidFill>
                <a:schemeClr val="tx1"/>
              </a:solidFill>
              <a:effectLst/>
              <a:latin typeface="Europa-Regular" panose="02000000000000000000" pitchFamily="2" charset="77"/>
              <a:ea typeface="Garamond" panose="02020404030301010803" pitchFamily="18" charset="0"/>
              <a:cs typeface="Garamond" panose="02020404030301010803" pitchFamily="18" charset="0"/>
            </a:endParaRPr>
          </a:p>
        </p:txBody>
      </p:sp>
      <p:grpSp>
        <p:nvGrpSpPr>
          <p:cNvPr id="26" name="Grupp 25">
            <a:extLst>
              <a:ext uri="{FF2B5EF4-FFF2-40B4-BE49-F238E27FC236}">
                <a16:creationId xmlns:a16="http://schemas.microsoft.com/office/drawing/2014/main" id="{0495A033-0F6E-79A6-8635-94CDD46593BC}"/>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7" name="Grupp 26">
              <a:extLst>
                <a:ext uri="{FF2B5EF4-FFF2-40B4-BE49-F238E27FC236}">
                  <a16:creationId xmlns:a16="http://schemas.microsoft.com/office/drawing/2014/main" id="{04434D2F-4131-1136-DB4B-C685D7CDACD3}"/>
                </a:ext>
              </a:extLst>
            </p:cNvPr>
            <p:cNvGrpSpPr/>
            <p:nvPr/>
          </p:nvGrpSpPr>
          <p:grpSpPr>
            <a:xfrm>
              <a:off x="0" y="0"/>
              <a:ext cx="12198153" cy="216000"/>
              <a:chOff x="-480372" y="897076"/>
              <a:chExt cx="12198153" cy="216000"/>
            </a:xfrm>
          </p:grpSpPr>
          <p:sp>
            <p:nvSpPr>
              <p:cNvPr id="30" name="Rektangel 29">
                <a:extLst>
                  <a:ext uri="{FF2B5EF4-FFF2-40B4-BE49-F238E27FC236}">
                    <a16:creationId xmlns:a16="http://schemas.microsoft.com/office/drawing/2014/main" id="{0A545C60-AEAA-177E-8F92-71DCB0933FF4}"/>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E9A139F4-2DEF-089C-9D16-33DBA00FFD03}"/>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64309FCB-9ADB-D1B3-238D-B3E6D6E471D1}"/>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0A74527A-2EC1-2805-1606-91AD4B56156F}"/>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8" name="textruta 27">
              <a:extLst>
                <a:ext uri="{FF2B5EF4-FFF2-40B4-BE49-F238E27FC236}">
                  <a16:creationId xmlns:a16="http://schemas.microsoft.com/office/drawing/2014/main" id="{C7F50D2A-A6A9-281D-D3F6-2748F3547763}"/>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29" name="textruta 28">
              <a:extLst>
                <a:ext uri="{FF2B5EF4-FFF2-40B4-BE49-F238E27FC236}">
                  <a16:creationId xmlns:a16="http://schemas.microsoft.com/office/drawing/2014/main" id="{4A707E4E-B490-CC63-ECA6-231D54AF1970}"/>
                </a:ext>
              </a:extLst>
            </p:cNvPr>
            <p:cNvSpPr txBox="1"/>
            <p:nvPr/>
          </p:nvSpPr>
          <p:spPr>
            <a:xfrm>
              <a:off x="7739994" y="0"/>
              <a:ext cx="2520000" cy="360850"/>
            </a:xfrm>
            <a:prstGeom prst="rect">
              <a:avLst/>
            </a:prstGeom>
            <a:solidFill>
              <a:srgbClr val="F6DD62"/>
            </a:solidFill>
          </p:spPr>
          <p:txBody>
            <a:bodyPr wrap="square" lIns="108000" tIns="72000" rIns="72000" bIns="72000" rtlCol="0">
              <a:spAutoFit/>
            </a:bodyPr>
            <a:lstStyle/>
            <a:p>
              <a:pPr algn="ctr"/>
              <a:r>
                <a:rPr lang="sv-SE" sz="1400" dirty="0">
                  <a:effectLst/>
                  <a:latin typeface="Europa-Bold" panose="02000000000000000000" pitchFamily="2" charset="77"/>
                </a:rPr>
                <a:t>Raajtere</a:t>
              </a:r>
              <a:r>
                <a:rPr lang="sv-SE" sz="1200" dirty="0">
                  <a:effectLst/>
                  <a:latin typeface="Europa-Bold" panose="02000000000000000000" pitchFamily="2" charset="77"/>
                </a:rPr>
                <a:t> </a:t>
              </a:r>
              <a:r>
                <a:rPr lang="sv-SE" sz="1100" dirty="0">
                  <a:latin typeface="Europa-Bold" panose="02000000000000000000" pitchFamily="2" charset="77"/>
                </a:rPr>
                <a:t>Trappan</a:t>
              </a:r>
              <a:endParaRPr lang="sv-SE" sz="1200" dirty="0">
                <a:effectLst/>
                <a:latin typeface="Europa-Bold" panose="02000000000000000000" pitchFamily="2" charset="77"/>
              </a:endParaRPr>
            </a:p>
          </p:txBody>
        </p:sp>
      </p:grpSp>
      <p:sp>
        <p:nvSpPr>
          <p:cNvPr id="34" name="textruta 33">
            <a:hlinkClick r:id="rId3" action="ppaction://hlinksldjump"/>
            <a:extLst>
              <a:ext uri="{FF2B5EF4-FFF2-40B4-BE49-F238E27FC236}">
                <a16:creationId xmlns:a16="http://schemas.microsoft.com/office/drawing/2014/main" id="{A9207025-7149-4FB6-332B-A3CEACB7C5D0}"/>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209744612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8AB4660-BAD6-B068-6C69-EC13D33CB3A8}"/>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18DE3B45-DED5-7E2B-378C-5E35D69016EB}"/>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FF9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7" name="textruta 36">
            <a:extLst>
              <a:ext uri="{FF2B5EF4-FFF2-40B4-BE49-F238E27FC236}">
                <a16:creationId xmlns:a16="http://schemas.microsoft.com/office/drawing/2014/main" id="{BF665E21-D55C-FF96-EDC2-A3527C37F93C}"/>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2</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13" name="Rubrik 12">
            <a:extLst>
              <a:ext uri="{FF2B5EF4-FFF2-40B4-BE49-F238E27FC236}">
                <a16:creationId xmlns:a16="http://schemas.microsoft.com/office/drawing/2014/main" id="{9B7E96D1-B094-B249-E375-0B43AC4B45CA}"/>
              </a:ext>
            </a:extLst>
          </p:cNvPr>
          <p:cNvSpPr txBox="1">
            <a:spLocks noGrp="1"/>
          </p:cNvSpPr>
          <p:nvPr>
            <p:ph type="title" idx="4294967295"/>
          </p:nvPr>
        </p:nvSpPr>
        <p:spPr>
          <a:xfrm>
            <a:off x="1017000" y="1265804"/>
            <a:ext cx="5159656" cy="132343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000" b="1" i="0" u="none" strike="noStrike" kern="1200" cap="none" spc="0" normalizeH="0" baseline="0" noProof="0" dirty="0">
                <a:ln>
                  <a:noFill/>
                </a:ln>
                <a:solidFill>
                  <a:srgbClr val="0A3D1F"/>
                </a:solidFill>
                <a:effectLst/>
                <a:uLnTx/>
                <a:uFillTx/>
                <a:latin typeface="Sen" pitchFamily="2" charset="0"/>
                <a:ea typeface="+mn-ea"/>
                <a:cs typeface="+mn-cs"/>
              </a:rPr>
              <a:t>Så gör man en jämställdhetsanalys </a:t>
            </a:r>
          </a:p>
        </p:txBody>
      </p:sp>
      <p:sp>
        <p:nvSpPr>
          <p:cNvPr id="3" name="textruta 2">
            <a:extLst>
              <a:ext uri="{FF2B5EF4-FFF2-40B4-BE49-F238E27FC236}">
                <a16:creationId xmlns:a16="http://schemas.microsoft.com/office/drawing/2014/main" id="{3845A9A8-B681-36B4-1FB0-59E6CBD044E6}"/>
              </a:ext>
            </a:extLst>
          </p:cNvPr>
          <p:cNvSpPr txBox="1"/>
          <p:nvPr/>
        </p:nvSpPr>
        <p:spPr>
          <a:xfrm>
            <a:off x="1006973" y="2905791"/>
            <a:ext cx="5008373" cy="2255041"/>
          </a:xfrm>
          <a:prstGeom prst="rect">
            <a:avLst/>
          </a:prstGeom>
          <a:noFill/>
        </p:spPr>
        <p:txBody>
          <a:bodyPr wrap="square" rtlCol="0">
            <a:spAutoFit/>
          </a:bodyPr>
          <a:lstStyle/>
          <a:p>
            <a:pPr lvl="0">
              <a:lnSpc>
                <a:spcPct val="107000"/>
              </a:lnSpc>
              <a:spcAft>
                <a:spcPts val="800"/>
              </a:spcAft>
              <a:buSzPts val="1000"/>
              <a:tabLst>
                <a:tab pos="457200" algn="l"/>
              </a:tabLst>
            </a:pPr>
            <a:r>
              <a:rPr lang="sv-SE" sz="2400" b="1" kern="100" dirty="0">
                <a:effectLst/>
                <a:latin typeface="Europa-Bold" panose="02000000000000000000" pitchFamily="2" charset="77"/>
                <a:ea typeface="Aptos" panose="020B0004020202020204" pitchFamily="34" charset="0"/>
                <a:cs typeface="Times New Roman" panose="02020603050405020304" pitchFamily="18" charset="0"/>
              </a:rPr>
              <a:t>Att tänka på </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En process i flera steg. </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Kartläggning och nulägesanalys är viktig, men verklig skillnad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görs genom handling. </a:t>
            </a:r>
            <a:endParaRPr lang="sv-SE" sz="2400" strike="sngStrike"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17" name="textruta 16">
            <a:hlinkClick r:id="rId3" action="ppaction://hlinksldjump"/>
            <a:extLst>
              <a:ext uri="{FF2B5EF4-FFF2-40B4-BE49-F238E27FC236}">
                <a16:creationId xmlns:a16="http://schemas.microsoft.com/office/drawing/2014/main" id="{62BACD44-BFEE-0169-E6AF-68D81DB5585E}"/>
              </a:ext>
            </a:extLst>
          </p:cNvPr>
          <p:cNvSpPr txBox="1"/>
          <p:nvPr/>
        </p:nvSpPr>
        <p:spPr>
          <a:xfrm>
            <a:off x="6335294" y="1265804"/>
            <a:ext cx="5312672" cy="559286"/>
          </a:xfrm>
          <a:prstGeom prst="rect">
            <a:avLst/>
          </a:prstGeom>
          <a:solidFill>
            <a:srgbClr val="F6DD62"/>
          </a:solidFill>
        </p:spPr>
        <p:txBody>
          <a:bodyPr wrap="square" lIns="216000" tIns="144000" rIns="144000" bIns="0" rtlCol="0">
            <a:noAutofit/>
          </a:bodyPr>
          <a:lstStyle/>
          <a:p>
            <a:pPr>
              <a:spcAft>
                <a:spcPts val="68"/>
              </a:spcAft>
            </a:pPr>
            <a:r>
              <a:rPr lang="sv-SE" sz="2000" dirty="0">
                <a:solidFill>
                  <a:schemeClr val="tx1">
                    <a:lumMod val="95000"/>
                    <a:lumOff val="5000"/>
                  </a:schemeClr>
                </a:solidFill>
                <a:effectLst/>
                <a:latin typeface="Europa-Bold" panose="02000000000000000000" pitchFamily="2" charset="77"/>
              </a:rPr>
              <a:t>Processen kan förenklat beskrivas så här: </a:t>
            </a:r>
          </a:p>
          <a:p>
            <a:pPr>
              <a:spcAft>
                <a:spcPts val="68"/>
              </a:spcAft>
            </a:pPr>
            <a:endParaRPr lang="sv-SE" sz="2000" b="1" dirty="0">
              <a:solidFill>
                <a:schemeClr val="bg1"/>
              </a:solidFill>
              <a:effectLst/>
              <a:latin typeface="Sen" pitchFamily="2" charset="0"/>
            </a:endParaRPr>
          </a:p>
          <a:p>
            <a:pPr>
              <a:spcAft>
                <a:spcPts val="68"/>
              </a:spcAft>
            </a:pPr>
            <a:endParaRPr lang="sv-SE" sz="1600" dirty="0">
              <a:effectLst/>
              <a:latin typeface="Europa-Regular" panose="02000000000000000000" pitchFamily="2" charset="77"/>
            </a:endParaRPr>
          </a:p>
        </p:txBody>
      </p:sp>
      <p:sp>
        <p:nvSpPr>
          <p:cNvPr id="15" name="textruta 14">
            <a:hlinkClick r:id="rId3" action="ppaction://hlinksldjump"/>
            <a:extLst>
              <a:ext uri="{FF2B5EF4-FFF2-40B4-BE49-F238E27FC236}">
                <a16:creationId xmlns:a16="http://schemas.microsoft.com/office/drawing/2014/main" id="{DD8778DA-0BC9-11A3-A3B7-B2C3854099A0}"/>
              </a:ext>
            </a:extLst>
          </p:cNvPr>
          <p:cNvSpPr txBox="1"/>
          <p:nvPr/>
        </p:nvSpPr>
        <p:spPr>
          <a:xfrm>
            <a:off x="6335294" y="1825090"/>
            <a:ext cx="5312672" cy="3969852"/>
          </a:xfrm>
          <a:prstGeom prst="rect">
            <a:avLst/>
          </a:prstGeom>
          <a:solidFill>
            <a:srgbClr val="FCEFB9"/>
          </a:solidFill>
        </p:spPr>
        <p:txBody>
          <a:bodyPr wrap="square" lIns="360000" tIns="360000" rIns="144000" bIns="0" rtlCol="0">
            <a:noAutofit/>
          </a:bodyPr>
          <a:lstStyle/>
          <a:p>
            <a:pPr>
              <a:lnSpc>
                <a:spcPts val="3500"/>
              </a:lnSpc>
              <a:spcAft>
                <a:spcPts val="68"/>
              </a:spcAft>
            </a:pPr>
            <a:r>
              <a:rPr lang="sv-SE" sz="2000" b="1" dirty="0">
                <a:solidFill>
                  <a:schemeClr val="tx1">
                    <a:lumMod val="95000"/>
                    <a:lumOff val="5000"/>
                  </a:schemeClr>
                </a:solidFill>
                <a:effectLst/>
                <a:latin typeface="Europa-Bold" panose="02000000000000000000" pitchFamily="2" charset="77"/>
              </a:rPr>
              <a:t>Kompetens</a:t>
            </a:r>
            <a:r>
              <a:rPr lang="sv-SE" sz="2000" dirty="0">
                <a:solidFill>
                  <a:schemeClr val="tx1">
                    <a:lumMod val="95000"/>
                    <a:lumOff val="5000"/>
                  </a:schemeClr>
                </a:solidFill>
                <a:effectLst/>
                <a:latin typeface="Europa-Regular" panose="02000000000000000000" pitchFamily="2" charset="77"/>
              </a:rPr>
              <a:t> – få jämställdhetskunskap</a:t>
            </a:r>
          </a:p>
          <a:p>
            <a:pPr>
              <a:lnSpc>
                <a:spcPts val="3500"/>
              </a:lnSpc>
              <a:spcAft>
                <a:spcPts val="68"/>
              </a:spcAft>
            </a:pPr>
            <a:r>
              <a:rPr lang="sv-SE" sz="2000" b="1" dirty="0">
                <a:solidFill>
                  <a:schemeClr val="tx1">
                    <a:lumMod val="95000"/>
                    <a:lumOff val="5000"/>
                  </a:schemeClr>
                </a:solidFill>
                <a:effectLst/>
                <a:latin typeface="Europa-Bold" panose="02000000000000000000" pitchFamily="2" charset="77"/>
              </a:rPr>
              <a:t>Inventera</a:t>
            </a:r>
            <a:r>
              <a:rPr lang="sv-SE" sz="2000" dirty="0">
                <a:solidFill>
                  <a:schemeClr val="tx1">
                    <a:lumMod val="95000"/>
                    <a:lumOff val="5000"/>
                  </a:schemeClr>
                </a:solidFill>
                <a:effectLst/>
                <a:latin typeface="Europa-Regular" panose="02000000000000000000" pitchFamily="2" charset="77"/>
              </a:rPr>
              <a:t> – synliggöra förutsättningar</a:t>
            </a:r>
          </a:p>
          <a:p>
            <a:pPr>
              <a:lnSpc>
                <a:spcPts val="3500"/>
              </a:lnSpc>
              <a:spcAft>
                <a:spcPts val="68"/>
              </a:spcAft>
            </a:pPr>
            <a:r>
              <a:rPr lang="sv-SE" sz="2000" b="1" dirty="0">
                <a:solidFill>
                  <a:schemeClr val="tx1">
                    <a:lumMod val="95000"/>
                    <a:lumOff val="5000"/>
                  </a:schemeClr>
                </a:solidFill>
                <a:effectLst/>
                <a:latin typeface="Europa-Bold" panose="02000000000000000000" pitchFamily="2" charset="77"/>
              </a:rPr>
              <a:t>Kartläggning</a:t>
            </a:r>
            <a:r>
              <a:rPr lang="sv-SE" sz="2000" dirty="0">
                <a:solidFill>
                  <a:schemeClr val="tx1">
                    <a:lumMod val="95000"/>
                    <a:lumOff val="5000"/>
                  </a:schemeClr>
                </a:solidFill>
                <a:effectLst/>
                <a:latin typeface="Europa-Regular" panose="02000000000000000000" pitchFamily="2" charset="77"/>
              </a:rPr>
              <a:t> – nuvarande situation</a:t>
            </a:r>
          </a:p>
          <a:p>
            <a:pPr>
              <a:lnSpc>
                <a:spcPts val="3500"/>
              </a:lnSpc>
              <a:spcAft>
                <a:spcPts val="68"/>
              </a:spcAft>
            </a:pPr>
            <a:r>
              <a:rPr lang="sv-SE" sz="2000" b="1" dirty="0">
                <a:solidFill>
                  <a:schemeClr val="tx1">
                    <a:lumMod val="95000"/>
                    <a:lumOff val="5000"/>
                  </a:schemeClr>
                </a:solidFill>
                <a:effectLst/>
                <a:latin typeface="Europa-Bold" panose="02000000000000000000" pitchFamily="2" charset="77"/>
              </a:rPr>
              <a:t>Analys</a:t>
            </a:r>
            <a:r>
              <a:rPr lang="sv-SE" sz="2000" dirty="0">
                <a:solidFill>
                  <a:schemeClr val="tx1">
                    <a:lumMod val="95000"/>
                    <a:lumOff val="5000"/>
                  </a:schemeClr>
                </a:solidFill>
                <a:effectLst/>
                <a:latin typeface="Europa-Regular" panose="02000000000000000000" pitchFamily="2" charset="77"/>
              </a:rPr>
              <a:t> – effekterna den får</a:t>
            </a:r>
          </a:p>
          <a:p>
            <a:pPr>
              <a:lnSpc>
                <a:spcPts val="3500"/>
              </a:lnSpc>
              <a:spcAft>
                <a:spcPts val="68"/>
              </a:spcAft>
            </a:pPr>
            <a:r>
              <a:rPr lang="sv-SE" sz="2000" b="1" dirty="0">
                <a:solidFill>
                  <a:schemeClr val="tx1">
                    <a:lumMod val="95000"/>
                    <a:lumOff val="5000"/>
                  </a:schemeClr>
                </a:solidFill>
                <a:effectLst/>
                <a:latin typeface="Europa-Bold" panose="02000000000000000000" pitchFamily="2" charset="77"/>
              </a:rPr>
              <a:t>Mål</a:t>
            </a:r>
            <a:r>
              <a:rPr lang="sv-SE" sz="2000" dirty="0">
                <a:solidFill>
                  <a:schemeClr val="tx1">
                    <a:lumMod val="95000"/>
                    <a:lumOff val="5000"/>
                  </a:schemeClr>
                </a:solidFill>
                <a:effectLst/>
                <a:latin typeface="Europa-Regular" panose="02000000000000000000" pitchFamily="2" charset="77"/>
              </a:rPr>
              <a:t> – önskad framtid</a:t>
            </a:r>
          </a:p>
          <a:p>
            <a:pPr>
              <a:lnSpc>
                <a:spcPts val="3500"/>
              </a:lnSpc>
              <a:spcAft>
                <a:spcPts val="68"/>
              </a:spcAft>
            </a:pPr>
            <a:r>
              <a:rPr lang="sv-SE" sz="2000" b="1" dirty="0">
                <a:solidFill>
                  <a:schemeClr val="tx1">
                    <a:lumMod val="95000"/>
                    <a:lumOff val="5000"/>
                  </a:schemeClr>
                </a:solidFill>
                <a:effectLst/>
                <a:latin typeface="Europa-Bold" panose="02000000000000000000" pitchFamily="2" charset="77"/>
              </a:rPr>
              <a:t>Handling</a:t>
            </a:r>
            <a:r>
              <a:rPr lang="sv-SE" sz="2000" dirty="0">
                <a:solidFill>
                  <a:schemeClr val="tx1">
                    <a:lumMod val="95000"/>
                    <a:lumOff val="5000"/>
                  </a:schemeClr>
                </a:solidFill>
                <a:effectLst/>
                <a:latin typeface="Europa-Regular" panose="02000000000000000000" pitchFamily="2" charset="77"/>
              </a:rPr>
              <a:t> – så gör vi för att nå våra mål</a:t>
            </a:r>
          </a:p>
          <a:p>
            <a:pPr>
              <a:lnSpc>
                <a:spcPts val="3500"/>
              </a:lnSpc>
              <a:spcAft>
                <a:spcPts val="68"/>
              </a:spcAft>
            </a:pPr>
            <a:r>
              <a:rPr lang="sv-SE" sz="2000" b="1" dirty="0">
                <a:solidFill>
                  <a:schemeClr val="tx1">
                    <a:lumMod val="95000"/>
                    <a:lumOff val="5000"/>
                  </a:schemeClr>
                </a:solidFill>
                <a:effectLst/>
                <a:latin typeface="Europa-Bold" panose="02000000000000000000" pitchFamily="2" charset="77"/>
              </a:rPr>
              <a:t>Uppföljning</a:t>
            </a:r>
            <a:r>
              <a:rPr lang="sv-SE" sz="2000" dirty="0">
                <a:solidFill>
                  <a:schemeClr val="tx1">
                    <a:lumMod val="95000"/>
                    <a:lumOff val="5000"/>
                  </a:schemeClr>
                </a:solidFill>
                <a:effectLst/>
                <a:latin typeface="Europa-Regular" panose="02000000000000000000" pitchFamily="2" charset="77"/>
              </a:rPr>
              <a:t> – så följer vi upp våra mål</a:t>
            </a:r>
          </a:p>
        </p:txBody>
      </p:sp>
      <p:sp>
        <p:nvSpPr>
          <p:cNvPr id="34" name="textruta 33">
            <a:hlinkClick r:id="rId4" action="ppaction://hlinksldjump"/>
            <a:extLst>
              <a:ext uri="{FF2B5EF4-FFF2-40B4-BE49-F238E27FC236}">
                <a16:creationId xmlns:a16="http://schemas.microsoft.com/office/drawing/2014/main" id="{286E21F2-78BA-F84E-F932-871B1C71F309}"/>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39" name="Grupp 38">
            <a:extLst>
              <a:ext uri="{FF2B5EF4-FFF2-40B4-BE49-F238E27FC236}">
                <a16:creationId xmlns:a16="http://schemas.microsoft.com/office/drawing/2014/main" id="{EC320023-FB1C-AF92-72EC-523B7C9BFE2E}"/>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40" name="Grupp 39">
              <a:extLst>
                <a:ext uri="{FF2B5EF4-FFF2-40B4-BE49-F238E27FC236}">
                  <a16:creationId xmlns:a16="http://schemas.microsoft.com/office/drawing/2014/main" id="{95D74B5D-8940-1021-E88E-76A22D3DDF6B}"/>
                </a:ext>
              </a:extLst>
            </p:cNvPr>
            <p:cNvGrpSpPr/>
            <p:nvPr/>
          </p:nvGrpSpPr>
          <p:grpSpPr>
            <a:xfrm>
              <a:off x="0" y="0"/>
              <a:ext cx="12198153" cy="216000"/>
              <a:chOff x="-480372" y="897076"/>
              <a:chExt cx="12198153" cy="216000"/>
            </a:xfrm>
          </p:grpSpPr>
          <p:sp>
            <p:nvSpPr>
              <p:cNvPr id="43" name="Rektangel 42">
                <a:extLst>
                  <a:ext uri="{FF2B5EF4-FFF2-40B4-BE49-F238E27FC236}">
                    <a16:creationId xmlns:a16="http://schemas.microsoft.com/office/drawing/2014/main" id="{2672EE4A-6053-BBE3-FAC9-4605C036E3C4}"/>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4" name="Rektangel 43">
                <a:extLst>
                  <a:ext uri="{FF2B5EF4-FFF2-40B4-BE49-F238E27FC236}">
                    <a16:creationId xmlns:a16="http://schemas.microsoft.com/office/drawing/2014/main" id="{AA9D9C33-6429-6871-8951-2740EB5D50E3}"/>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5" name="Rektangel 44">
                <a:extLst>
                  <a:ext uri="{FF2B5EF4-FFF2-40B4-BE49-F238E27FC236}">
                    <a16:creationId xmlns:a16="http://schemas.microsoft.com/office/drawing/2014/main" id="{8127710F-4D8B-701B-86BA-067CA2B6DAD5}"/>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6" name="Rektangel 45">
                <a:extLst>
                  <a:ext uri="{FF2B5EF4-FFF2-40B4-BE49-F238E27FC236}">
                    <a16:creationId xmlns:a16="http://schemas.microsoft.com/office/drawing/2014/main" id="{B383E9FA-EA0E-20B3-E172-895A3349F255}"/>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41" name="textruta 40">
              <a:extLst>
                <a:ext uri="{FF2B5EF4-FFF2-40B4-BE49-F238E27FC236}">
                  <a16:creationId xmlns:a16="http://schemas.microsoft.com/office/drawing/2014/main" id="{7E64B637-8528-157E-123F-0C9D4273CDCD}"/>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42" name="textruta 41">
              <a:extLst>
                <a:ext uri="{FF2B5EF4-FFF2-40B4-BE49-F238E27FC236}">
                  <a16:creationId xmlns:a16="http://schemas.microsoft.com/office/drawing/2014/main" id="{F004E7A7-CF4F-D739-A8FD-966EEAF2CFDB}"/>
                </a:ext>
              </a:extLst>
            </p:cNvPr>
            <p:cNvSpPr txBox="1"/>
            <p:nvPr/>
          </p:nvSpPr>
          <p:spPr>
            <a:xfrm>
              <a:off x="7739994" y="0"/>
              <a:ext cx="2520000" cy="360850"/>
            </a:xfrm>
            <a:prstGeom prst="rect">
              <a:avLst/>
            </a:prstGeom>
            <a:solidFill>
              <a:srgbClr val="F6DD62"/>
            </a:solidFill>
          </p:spPr>
          <p:txBody>
            <a:bodyPr wrap="square" lIns="108000" tIns="72000" rIns="72000" bIns="72000" rtlCol="0">
              <a:spAutoFit/>
            </a:bodyPr>
            <a:lstStyle/>
            <a:p>
              <a:pPr algn="ctr"/>
              <a:r>
                <a:rPr lang="sv-SE" sz="1400" dirty="0">
                  <a:effectLst/>
                  <a:latin typeface="Europa-Bold" panose="02000000000000000000" pitchFamily="2" charset="77"/>
                </a:rPr>
                <a:t>Raajtere</a:t>
              </a:r>
              <a:r>
                <a:rPr lang="sv-SE" sz="1200" dirty="0">
                  <a:effectLst/>
                  <a:latin typeface="Europa-Bold" panose="02000000000000000000" pitchFamily="2" charset="77"/>
                </a:rPr>
                <a:t> </a:t>
              </a:r>
              <a:r>
                <a:rPr lang="sv-SE" sz="1100" dirty="0">
                  <a:latin typeface="Europa-Bold" panose="02000000000000000000" pitchFamily="2" charset="77"/>
                </a:rPr>
                <a:t>Trappan</a:t>
              </a:r>
              <a:endParaRPr lang="sv-SE" sz="1200" dirty="0">
                <a:effectLst/>
                <a:latin typeface="Europa-Bold" panose="02000000000000000000" pitchFamily="2" charset="77"/>
              </a:endParaRPr>
            </a:p>
          </p:txBody>
        </p:sp>
      </p:grpSp>
    </p:spTree>
    <p:extLst>
      <p:ext uri="{BB962C8B-B14F-4D97-AF65-F5344CB8AC3E}">
        <p14:creationId xmlns:p14="http://schemas.microsoft.com/office/powerpoint/2010/main" val="419101560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5DB0E9-5E0A-02B6-2DB5-F60E6DFA91AE}"/>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04DBB420-21B7-0E83-3348-36BA234FF7B4}"/>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FF9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26" name="textruta 25">
            <a:extLst>
              <a:ext uri="{FF2B5EF4-FFF2-40B4-BE49-F238E27FC236}">
                <a16:creationId xmlns:a16="http://schemas.microsoft.com/office/drawing/2014/main" id="{07849A7E-5262-1A2B-709D-07EF6E5E05C6}"/>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3</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13" name="Rubrik 12">
            <a:extLst>
              <a:ext uri="{FF2B5EF4-FFF2-40B4-BE49-F238E27FC236}">
                <a16:creationId xmlns:a16="http://schemas.microsoft.com/office/drawing/2014/main" id="{A5596F95-F69F-A6DB-AB42-8207DBC243BB}"/>
              </a:ext>
            </a:extLst>
          </p:cNvPr>
          <p:cNvSpPr txBox="1">
            <a:spLocks noGrp="1"/>
          </p:cNvSpPr>
          <p:nvPr>
            <p:ph type="title" idx="4294967295"/>
          </p:nvPr>
        </p:nvSpPr>
        <p:spPr>
          <a:xfrm>
            <a:off x="1006973" y="1618307"/>
            <a:ext cx="4891690"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Sätt tydliga jämställdhetsmål   </a:t>
            </a:r>
          </a:p>
        </p:txBody>
      </p:sp>
      <p:sp>
        <p:nvSpPr>
          <p:cNvPr id="14" name="textruta 13">
            <a:extLst>
              <a:ext uri="{FF2B5EF4-FFF2-40B4-BE49-F238E27FC236}">
                <a16:creationId xmlns:a16="http://schemas.microsoft.com/office/drawing/2014/main" id="{F547E24E-CBD1-B0A3-087A-433A195F50B7}"/>
              </a:ext>
            </a:extLst>
          </p:cNvPr>
          <p:cNvSpPr txBox="1"/>
          <p:nvPr/>
        </p:nvSpPr>
        <p:spPr>
          <a:xfrm>
            <a:off x="1006973" y="3428999"/>
            <a:ext cx="5024167" cy="1757276"/>
          </a:xfrm>
          <a:prstGeom prst="rect">
            <a:avLst/>
          </a:prstGeom>
          <a:noFill/>
        </p:spPr>
        <p:txBody>
          <a:bodyPr wrap="square" rtlCol="0">
            <a:spAutoFit/>
          </a:bodyPr>
          <a:lstStyle/>
          <a:p>
            <a:pPr lvl="0">
              <a:lnSpc>
                <a:spcPct val="107000"/>
              </a:lnSpc>
              <a:spcAft>
                <a:spcPts val="800"/>
              </a:spcAft>
              <a:buSzPts val="1000"/>
              <a:tabLst>
                <a:tab pos="457200" algn="l"/>
              </a:tabLst>
            </a:pPr>
            <a:r>
              <a:rPr lang="sv-SE" sz="2400" b="1" kern="100" dirty="0">
                <a:effectLst/>
                <a:latin typeface="Europa-Bold" panose="02000000000000000000" pitchFamily="2" charset="77"/>
                <a:ea typeface="Aptos" panose="020B0004020202020204" pitchFamily="34" charset="0"/>
                <a:cs typeface="Times New Roman" panose="02020603050405020304" pitchFamily="18" charset="0"/>
              </a:rPr>
              <a:t>Kvantitativa mål</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Jämn fördelning av roller och uppdrag.</a:t>
            </a:r>
          </a:p>
          <a:p>
            <a:pPr>
              <a:lnSpc>
                <a:spcPct val="107000"/>
              </a:lnSpc>
              <a:spcAft>
                <a:spcPts val="800"/>
              </a:spcAft>
              <a:buSzPts val="1000"/>
              <a:tabLst>
                <a:tab pos="457200" algn="l"/>
              </a:tabLst>
            </a:pPr>
            <a:r>
              <a:rPr lang="sv-SE" sz="2400" b="1" kern="100" dirty="0">
                <a:effectLst/>
                <a:latin typeface="Europa-Bold" panose="02000000000000000000" pitchFamily="2" charset="77"/>
                <a:ea typeface="Aptos" panose="020B0004020202020204" pitchFamily="34" charset="0"/>
                <a:cs typeface="Times New Roman" panose="02020603050405020304" pitchFamily="18" charset="0"/>
              </a:rPr>
              <a:t>Kvalitativa mål: </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Jämställd tillgång till resurser och inflytande.</a:t>
            </a:r>
          </a:p>
        </p:txBody>
      </p:sp>
      <p:sp>
        <p:nvSpPr>
          <p:cNvPr id="4" name="textruta 3">
            <a:hlinkClick r:id="rId3" action="ppaction://hlinksldjump"/>
            <a:extLst>
              <a:ext uri="{FF2B5EF4-FFF2-40B4-BE49-F238E27FC236}">
                <a16:creationId xmlns:a16="http://schemas.microsoft.com/office/drawing/2014/main" id="{58BDD509-D0C4-C3EA-D9BE-D59BEC4C506D}"/>
              </a:ext>
            </a:extLst>
          </p:cNvPr>
          <p:cNvSpPr txBox="1"/>
          <p:nvPr/>
        </p:nvSpPr>
        <p:spPr>
          <a:xfrm>
            <a:off x="6533248" y="1249552"/>
            <a:ext cx="5024167" cy="4719745"/>
          </a:xfrm>
          <a:prstGeom prst="roundRect">
            <a:avLst>
              <a:gd name="adj" fmla="val 7294"/>
            </a:avLst>
          </a:prstGeom>
          <a:solidFill>
            <a:srgbClr val="B5CB57">
              <a:alpha val="83502"/>
            </a:srgbClr>
          </a:solidFill>
        </p:spPr>
        <p:txBody>
          <a:bodyPr wrap="square" lIns="216000" tIns="251999" rIns="144000" bIns="0" rtlCol="0">
            <a:noAutofit/>
          </a:bodyPr>
          <a:lstStyle/>
          <a:p>
            <a:pPr>
              <a:spcAft>
                <a:spcPts val="68"/>
              </a:spcAft>
            </a:pPr>
            <a:r>
              <a:rPr lang="sv-SE" sz="2800" b="1" dirty="0">
                <a:effectLst/>
                <a:latin typeface="Sen" pitchFamily="2" charset="0"/>
                <a:ea typeface="Garamond" panose="02020404030301010803" pitchFamily="18" charset="0"/>
                <a:cs typeface="Garamond" panose="02020404030301010803" pitchFamily="18" charset="0"/>
              </a:rPr>
              <a:t>Exempel på mål:</a:t>
            </a:r>
            <a:endParaRPr lang="sv-SE" sz="2000" b="1" kern="100" dirty="0">
              <a:latin typeface="Europa-Bold" panose="02000000000000000000" pitchFamily="2" charset="77"/>
              <a:ea typeface="Aptos" panose="020B0004020202020204" pitchFamily="34" charset="0"/>
              <a:cs typeface="Times New Roman" panose="02020603050405020304" pitchFamily="18" charset="0"/>
            </a:endParaRPr>
          </a:p>
          <a:p>
            <a:pPr marL="342900" indent="-342900">
              <a:spcAft>
                <a:spcPts val="10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Alla ska ha samma möjlighet </a:t>
            </a:r>
            <a:b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att påverka.</a:t>
            </a:r>
          </a:p>
          <a:p>
            <a:pPr marL="342900" indent="-342900">
              <a:spcAft>
                <a:spcPts val="10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Attrahera bred representation i styrelser och i verksamheter.</a:t>
            </a:r>
          </a:p>
          <a:p>
            <a:pPr marL="342900" indent="-342900">
              <a:spcAft>
                <a:spcPts val="10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Rekryteringsprocesser ska vara </a:t>
            </a:r>
            <a:b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jämlika och inkluderande.</a:t>
            </a:r>
          </a:p>
          <a:p>
            <a:pPr marL="342900" indent="-342900">
              <a:spcAft>
                <a:spcPts val="10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Skapa trygghet och respekt i hela verksamheten.</a:t>
            </a:r>
          </a:p>
          <a:p>
            <a:pPr marL="342900" indent="-342900">
              <a:spcAft>
                <a:spcPts val="1000"/>
              </a:spcAft>
              <a:buFont typeface="Courier New" panose="02070309020205020404" pitchFamily="49" charset="0"/>
              <a:buChar char="o"/>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Utbildningar och föreläsningar ska möta olika behov.</a:t>
            </a:r>
          </a:p>
        </p:txBody>
      </p:sp>
      <p:sp>
        <p:nvSpPr>
          <p:cNvPr id="17" name="textruta 16">
            <a:hlinkClick r:id="rId4" action="ppaction://hlinksldjump"/>
            <a:extLst>
              <a:ext uri="{FF2B5EF4-FFF2-40B4-BE49-F238E27FC236}">
                <a16:creationId xmlns:a16="http://schemas.microsoft.com/office/drawing/2014/main" id="{70784EC9-8C01-75B1-3C3B-F4253F3C342A}"/>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27" name="Grupp 26">
            <a:extLst>
              <a:ext uri="{FF2B5EF4-FFF2-40B4-BE49-F238E27FC236}">
                <a16:creationId xmlns:a16="http://schemas.microsoft.com/office/drawing/2014/main" id="{23690030-EA65-A9AA-8A95-EE2A19F3ECC6}"/>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8" name="Grupp 27">
              <a:extLst>
                <a:ext uri="{FF2B5EF4-FFF2-40B4-BE49-F238E27FC236}">
                  <a16:creationId xmlns:a16="http://schemas.microsoft.com/office/drawing/2014/main" id="{49F67B79-8D4C-27D5-9939-D0DF3DC7FB16}"/>
                </a:ext>
              </a:extLst>
            </p:cNvPr>
            <p:cNvGrpSpPr/>
            <p:nvPr/>
          </p:nvGrpSpPr>
          <p:grpSpPr>
            <a:xfrm>
              <a:off x="0" y="0"/>
              <a:ext cx="12198153" cy="216000"/>
              <a:chOff x="-480372" y="897076"/>
              <a:chExt cx="12198153" cy="216000"/>
            </a:xfrm>
          </p:grpSpPr>
          <p:sp>
            <p:nvSpPr>
              <p:cNvPr id="31" name="Rektangel 30">
                <a:extLst>
                  <a:ext uri="{FF2B5EF4-FFF2-40B4-BE49-F238E27FC236}">
                    <a16:creationId xmlns:a16="http://schemas.microsoft.com/office/drawing/2014/main" id="{29834F3F-5D6C-94DA-5A45-2FACD40405F3}"/>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E3BE3EAD-645C-BE84-5A30-E4B2B222DC09}"/>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1B5CBFFF-ACD4-16B5-833A-A447E95C04ED}"/>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32609483-A86D-31D8-1FFF-52A977DD3A1D}"/>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9" name="textruta 28">
              <a:extLst>
                <a:ext uri="{FF2B5EF4-FFF2-40B4-BE49-F238E27FC236}">
                  <a16:creationId xmlns:a16="http://schemas.microsoft.com/office/drawing/2014/main" id="{A533B058-B08C-2A72-FB97-BFBB4BA0B1EE}"/>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30" name="textruta 29">
              <a:extLst>
                <a:ext uri="{FF2B5EF4-FFF2-40B4-BE49-F238E27FC236}">
                  <a16:creationId xmlns:a16="http://schemas.microsoft.com/office/drawing/2014/main" id="{C0B0412F-8DFD-4A02-8FA9-36A6407A4CA7}"/>
                </a:ext>
              </a:extLst>
            </p:cNvPr>
            <p:cNvSpPr txBox="1"/>
            <p:nvPr/>
          </p:nvSpPr>
          <p:spPr>
            <a:xfrm>
              <a:off x="7739994" y="0"/>
              <a:ext cx="2520000" cy="360850"/>
            </a:xfrm>
            <a:prstGeom prst="rect">
              <a:avLst/>
            </a:prstGeom>
            <a:solidFill>
              <a:srgbClr val="F6DD62"/>
            </a:solidFill>
          </p:spPr>
          <p:txBody>
            <a:bodyPr wrap="square" lIns="108000" tIns="72000" rIns="72000" bIns="72000" rtlCol="0">
              <a:spAutoFit/>
            </a:bodyPr>
            <a:lstStyle/>
            <a:p>
              <a:pPr algn="ctr"/>
              <a:r>
                <a:rPr lang="sv-SE" sz="1400" dirty="0">
                  <a:effectLst/>
                  <a:latin typeface="Europa-Bold" panose="02000000000000000000" pitchFamily="2" charset="77"/>
                </a:rPr>
                <a:t>Raajtere</a:t>
              </a:r>
              <a:r>
                <a:rPr lang="sv-SE" sz="1200" dirty="0">
                  <a:effectLst/>
                  <a:latin typeface="Europa-Bold" panose="02000000000000000000" pitchFamily="2" charset="77"/>
                </a:rPr>
                <a:t> </a:t>
              </a:r>
              <a:r>
                <a:rPr lang="sv-SE" sz="1100" dirty="0">
                  <a:latin typeface="Europa-Bold" panose="02000000000000000000" pitchFamily="2" charset="77"/>
                </a:rPr>
                <a:t>Trappan</a:t>
              </a:r>
              <a:endParaRPr lang="sv-SE" sz="1200" dirty="0">
                <a:effectLst/>
                <a:latin typeface="Europa-Bold" panose="02000000000000000000" pitchFamily="2" charset="77"/>
              </a:endParaRPr>
            </a:p>
          </p:txBody>
        </p:sp>
      </p:grpSp>
    </p:spTree>
    <p:extLst>
      <p:ext uri="{BB962C8B-B14F-4D97-AF65-F5344CB8AC3E}">
        <p14:creationId xmlns:p14="http://schemas.microsoft.com/office/powerpoint/2010/main" val="2493437044"/>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C4918-F721-E068-CC53-9AF660390E99}"/>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F8615A2A-E698-59F1-CCA0-E1736CF4EECA}"/>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FF9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16" name="textruta 15">
            <a:extLst>
              <a:ext uri="{FF2B5EF4-FFF2-40B4-BE49-F238E27FC236}">
                <a16:creationId xmlns:a16="http://schemas.microsoft.com/office/drawing/2014/main" id="{9B5E04D6-90E7-4482-CFE3-E0C3C6C60E6E}"/>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4</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13" name="Rubrik 12">
            <a:extLst>
              <a:ext uri="{FF2B5EF4-FFF2-40B4-BE49-F238E27FC236}">
                <a16:creationId xmlns:a16="http://schemas.microsoft.com/office/drawing/2014/main" id="{062AA85B-6DBC-7C3E-22C1-119F20348CF0}"/>
              </a:ext>
            </a:extLst>
          </p:cNvPr>
          <p:cNvSpPr txBox="1">
            <a:spLocks noGrp="1"/>
          </p:cNvSpPr>
          <p:nvPr>
            <p:ph type="title" idx="4294967295"/>
          </p:nvPr>
        </p:nvSpPr>
        <p:spPr>
          <a:xfrm>
            <a:off x="1006973" y="1668878"/>
            <a:ext cx="489169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Handlingsplan</a:t>
            </a:r>
            <a:r>
              <a:rPr kumimoji="0" lang="sv-SE" sz="4400" b="1" i="0" u="none" strike="noStrike" kern="1200" cap="none" spc="0" normalizeH="0" baseline="0" noProof="0" dirty="0">
                <a:ln>
                  <a:noFill/>
                </a:ln>
                <a:solidFill>
                  <a:srgbClr val="0A3D1F"/>
                </a:solidFill>
                <a:effectLst/>
                <a:uLnTx/>
                <a:uFillTx/>
                <a:latin typeface="Europa-Bold" panose="02000000000000000000" pitchFamily="2" charset="77"/>
                <a:ea typeface="+mn-ea"/>
                <a:cs typeface="+mn-cs"/>
              </a:rPr>
              <a:t>    </a:t>
            </a:r>
          </a:p>
        </p:txBody>
      </p:sp>
      <p:sp>
        <p:nvSpPr>
          <p:cNvPr id="14" name="textruta 13">
            <a:extLst>
              <a:ext uri="{FF2B5EF4-FFF2-40B4-BE49-F238E27FC236}">
                <a16:creationId xmlns:a16="http://schemas.microsoft.com/office/drawing/2014/main" id="{4CDC3BF6-46F9-FF5B-3B1F-76101F904D6C}"/>
              </a:ext>
            </a:extLst>
          </p:cNvPr>
          <p:cNvSpPr txBox="1"/>
          <p:nvPr/>
        </p:nvSpPr>
        <p:spPr>
          <a:xfrm>
            <a:off x="1006973" y="2652315"/>
            <a:ext cx="5024167" cy="2752805"/>
          </a:xfrm>
          <a:prstGeom prst="rect">
            <a:avLst/>
          </a:prstGeom>
          <a:noFill/>
        </p:spPr>
        <p:txBody>
          <a:bodyPr wrap="square" rtlCol="0">
            <a:spAutoFit/>
          </a:bodyPr>
          <a:lstStyle/>
          <a:p>
            <a:pPr lvl="0">
              <a:lnSpc>
                <a:spcPct val="107000"/>
              </a:lnSpc>
              <a:spcAft>
                <a:spcPts val="800"/>
              </a:spcAft>
              <a:buSzPts val="1000"/>
              <a:tabLst>
                <a:tab pos="457200" algn="l"/>
              </a:tabLst>
            </a:pPr>
            <a:r>
              <a:rPr lang="sv-SE" sz="2400" b="1" kern="100" dirty="0">
                <a:effectLst/>
                <a:latin typeface="Europa-Bold" panose="02000000000000000000" pitchFamily="2" charset="77"/>
                <a:ea typeface="Aptos" panose="020B0004020202020204" pitchFamily="34" charset="0"/>
                <a:cs typeface="Times New Roman" panose="02020603050405020304" pitchFamily="18" charset="0"/>
              </a:rPr>
              <a:t>Hur skapar vi förändring?</a:t>
            </a:r>
          </a:p>
          <a:p>
            <a:pPr marL="342900" lvl="0" indent="-342900">
              <a:lnSpc>
                <a:spcPct val="107000"/>
              </a:lnSpc>
              <a:spcAft>
                <a:spcPts val="800"/>
              </a:spcAft>
              <a:buSzPct val="100000"/>
              <a:buFont typeface="Arial" panose="020B0604020202020204" pitchFamily="34" charset="0"/>
              <a:buChar char="•"/>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Utforma en konkret åtgärdsplan.</a:t>
            </a:r>
          </a:p>
          <a:p>
            <a:pPr marL="342900" lvl="0" indent="-342900">
              <a:lnSpc>
                <a:spcPct val="107000"/>
              </a:lnSpc>
              <a:spcAft>
                <a:spcPts val="800"/>
              </a:spcAft>
              <a:buSzPct val="100000"/>
              <a:buFont typeface="Arial" panose="020B0604020202020204" pitchFamily="34" charset="0"/>
              <a:buChar char="•"/>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Bestäm </a:t>
            </a:r>
            <a:r>
              <a:rPr lang="sv-SE" sz="2400" b="1" kern="100" dirty="0">
                <a:effectLst/>
                <a:latin typeface="Europa-Bold" panose="02000000000000000000" pitchFamily="2" charset="77"/>
                <a:ea typeface="Aptos" panose="020B0004020202020204" pitchFamily="34" charset="0"/>
                <a:cs typeface="Times New Roman" panose="02020603050405020304" pitchFamily="18" charset="0"/>
              </a:rPr>
              <a:t>vad</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a:t>
            </a:r>
            <a:r>
              <a:rPr lang="sv-SE" sz="2400" b="1" kern="100" dirty="0">
                <a:effectLst/>
                <a:latin typeface="Europa-Bold" panose="02000000000000000000" pitchFamily="2" charset="77"/>
                <a:ea typeface="Aptos" panose="020B0004020202020204" pitchFamily="34" charset="0"/>
                <a:cs typeface="Times New Roman" panose="02020603050405020304" pitchFamily="18" charset="0"/>
              </a:rPr>
              <a:t>vem</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a:t>
            </a:r>
            <a:r>
              <a:rPr lang="sv-SE" sz="2400" b="1" kern="100" dirty="0">
                <a:effectLst/>
                <a:latin typeface="Europa-Bold" panose="02000000000000000000" pitchFamily="2" charset="77"/>
                <a:ea typeface="Aptos" panose="020B0004020202020204" pitchFamily="34" charset="0"/>
                <a:cs typeface="Times New Roman" panose="02020603050405020304" pitchFamily="18" charset="0"/>
              </a:rPr>
              <a:t>när</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och </a:t>
            </a:r>
            <a:r>
              <a:rPr lang="sv-SE" sz="2400" b="1" kern="100" dirty="0">
                <a:effectLst/>
                <a:latin typeface="Europa-Bold" panose="02000000000000000000" pitchFamily="2" charset="77"/>
                <a:ea typeface="Aptos" panose="020B0004020202020204" pitchFamily="34" charset="0"/>
                <a:cs typeface="Times New Roman" panose="02020603050405020304" pitchFamily="18" charset="0"/>
              </a:rPr>
              <a:t>hur</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förändringarna ska genomföras.</a:t>
            </a:r>
          </a:p>
          <a:p>
            <a:pPr marL="342900" lvl="0" indent="-342900">
              <a:lnSpc>
                <a:spcPct val="107000"/>
              </a:lnSpc>
              <a:spcAft>
                <a:spcPts val="800"/>
              </a:spcAft>
              <a:buSzPct val="100000"/>
              <a:buFont typeface="Arial" panose="020B0604020202020204" pitchFamily="34" charset="0"/>
              <a:buChar char="•"/>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Följ upp och reflektera regelbundet.</a:t>
            </a:r>
          </a:p>
        </p:txBody>
      </p:sp>
      <p:sp>
        <p:nvSpPr>
          <p:cNvPr id="4" name="textruta 3">
            <a:hlinkClick r:id="rId3" action="ppaction://hlinksldjump"/>
            <a:extLst>
              <a:ext uri="{FF2B5EF4-FFF2-40B4-BE49-F238E27FC236}">
                <a16:creationId xmlns:a16="http://schemas.microsoft.com/office/drawing/2014/main" id="{BCF302D5-7CF7-ED40-4965-0A8BE167A382}"/>
              </a:ext>
            </a:extLst>
          </p:cNvPr>
          <p:cNvSpPr txBox="1"/>
          <p:nvPr/>
        </p:nvSpPr>
        <p:spPr>
          <a:xfrm>
            <a:off x="6533248" y="1402150"/>
            <a:ext cx="5024167" cy="4605111"/>
          </a:xfrm>
          <a:prstGeom prst="roundRect">
            <a:avLst>
              <a:gd name="adj" fmla="val 7294"/>
            </a:avLst>
          </a:prstGeom>
          <a:solidFill>
            <a:srgbClr val="F9C4B6"/>
          </a:solidFill>
        </p:spPr>
        <p:txBody>
          <a:bodyPr wrap="square" lIns="288000" tIns="324000" rIns="144000" bIns="0" rtlCol="0">
            <a:noAutofit/>
          </a:bodyPr>
          <a:lstStyle/>
          <a:p>
            <a:pPr>
              <a:spcAft>
                <a:spcPts val="68"/>
              </a:spcAft>
            </a:pPr>
            <a:r>
              <a:rPr lang="sv-SE" sz="2800" b="1" dirty="0">
                <a:effectLst/>
                <a:latin typeface="Sen" pitchFamily="2" charset="0"/>
                <a:ea typeface="Garamond" panose="02020404030301010803" pitchFamily="18" charset="0"/>
                <a:cs typeface="Garamond" panose="02020404030301010803" pitchFamily="18" charset="0"/>
              </a:rPr>
              <a:t>Exempel på åtgärder:</a:t>
            </a:r>
            <a:br>
              <a:rPr lang="sv-SE" sz="2000" b="1" kern="100" dirty="0">
                <a:latin typeface="Europa-Bold" panose="02000000000000000000" pitchFamily="2" charset="77"/>
                <a:ea typeface="Garamond" panose="02020404030301010803" pitchFamily="18" charset="0"/>
                <a:cs typeface="Times New Roman" panose="02020603050405020304" pitchFamily="18" charset="0"/>
              </a:rPr>
            </a:br>
            <a:endParaRPr lang="sv-SE" sz="1800" b="1" kern="100" dirty="0">
              <a:effectLst/>
              <a:latin typeface="Europa-Regular"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buNone/>
            </a:pPr>
            <a:r>
              <a:rPr lang="sv-SE" sz="2000" b="1" kern="100" dirty="0">
                <a:effectLst/>
                <a:latin typeface="Europa-Bold" panose="02000000000000000000" pitchFamily="2" charset="77"/>
                <a:ea typeface="Aptos" panose="020B0004020202020204" pitchFamily="34" charset="0"/>
                <a:cs typeface="Times New Roman" panose="02020603050405020304" pitchFamily="18" charset="0"/>
              </a:rPr>
              <a:t>Bryta könsstereotyper: </a:t>
            </a: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Bjud in kvinnor till hårdslöjd och män till mjukslöjd.</a:t>
            </a:r>
          </a:p>
          <a:p>
            <a:pPr>
              <a:lnSpc>
                <a:spcPct val="107000"/>
              </a:lnSpc>
              <a:spcAft>
                <a:spcPts val="800"/>
              </a:spcAft>
              <a:buNone/>
            </a:pPr>
            <a:endParaRPr lang="sv-SE" sz="1000" b="1" kern="100" dirty="0">
              <a:effectLst/>
              <a:latin typeface="Europa-Bold"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buNone/>
            </a:pPr>
            <a:r>
              <a:rPr lang="sv-SE" sz="2000" b="1" kern="100" dirty="0">
                <a:effectLst/>
                <a:latin typeface="Europa-Bold" panose="02000000000000000000" pitchFamily="2" charset="77"/>
                <a:ea typeface="Aptos" panose="020B0004020202020204" pitchFamily="34" charset="0"/>
                <a:cs typeface="Times New Roman" panose="02020603050405020304" pitchFamily="18" charset="0"/>
              </a:rPr>
              <a:t>Öka variation: </a:t>
            </a: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Aktiv rekrytering och stöd till fler att söka ledande roller.</a:t>
            </a:r>
          </a:p>
          <a:p>
            <a:pPr>
              <a:lnSpc>
                <a:spcPct val="107000"/>
              </a:lnSpc>
              <a:spcAft>
                <a:spcPts val="800"/>
              </a:spcAft>
            </a:pPr>
            <a:endParaRPr lang="sv-SE" sz="1000" b="1" kern="100" dirty="0">
              <a:effectLst/>
              <a:latin typeface="Europa-Bold" panose="02000000000000000000" pitchFamily="2" charset="77"/>
              <a:ea typeface="Aptos" panose="020B0004020202020204" pitchFamily="34" charset="0"/>
              <a:cs typeface="Times New Roman" panose="02020603050405020304" pitchFamily="18" charset="0"/>
            </a:endParaRPr>
          </a:p>
          <a:p>
            <a:pPr>
              <a:lnSpc>
                <a:spcPct val="107000"/>
              </a:lnSpc>
              <a:spcAft>
                <a:spcPts val="800"/>
              </a:spcAft>
            </a:pPr>
            <a:r>
              <a:rPr lang="sv-SE" sz="2000" b="1" kern="100" dirty="0">
                <a:effectLst/>
                <a:latin typeface="Europa-Bold" panose="02000000000000000000" pitchFamily="2" charset="77"/>
                <a:ea typeface="Aptos" panose="020B0004020202020204" pitchFamily="34" charset="0"/>
                <a:cs typeface="Times New Roman" panose="02020603050405020304" pitchFamily="18" charset="0"/>
              </a:rPr>
              <a:t>Satsa på kompetens: </a:t>
            </a: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Avsätt resurser för kurser och vidareutbildning.</a:t>
            </a:r>
          </a:p>
          <a:p>
            <a:pPr>
              <a:lnSpc>
                <a:spcPct val="107000"/>
              </a:lnSpc>
              <a:spcAft>
                <a:spcPts val="800"/>
              </a:spcAft>
              <a:buSzPts val="1000"/>
              <a:tabLst>
                <a:tab pos="457200" algn="l"/>
              </a:tabLst>
            </a:pPr>
            <a:endParaRPr lang="sv-SE" sz="18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15" name="textruta 14">
            <a:hlinkClick r:id="rId4" action="ppaction://hlinksldjump"/>
            <a:extLst>
              <a:ext uri="{FF2B5EF4-FFF2-40B4-BE49-F238E27FC236}">
                <a16:creationId xmlns:a16="http://schemas.microsoft.com/office/drawing/2014/main" id="{1EF81974-3FDA-EECA-7312-FD4EF4D29E30}"/>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17" name="Grupp 16">
            <a:extLst>
              <a:ext uri="{FF2B5EF4-FFF2-40B4-BE49-F238E27FC236}">
                <a16:creationId xmlns:a16="http://schemas.microsoft.com/office/drawing/2014/main" id="{E30394E7-3167-A627-FD18-E8CD7F1A3381}"/>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6" name="Grupp 25">
              <a:extLst>
                <a:ext uri="{FF2B5EF4-FFF2-40B4-BE49-F238E27FC236}">
                  <a16:creationId xmlns:a16="http://schemas.microsoft.com/office/drawing/2014/main" id="{E79ECA33-0F44-4CB0-2572-D0A2BBCBA683}"/>
                </a:ext>
              </a:extLst>
            </p:cNvPr>
            <p:cNvGrpSpPr/>
            <p:nvPr/>
          </p:nvGrpSpPr>
          <p:grpSpPr>
            <a:xfrm>
              <a:off x="0" y="0"/>
              <a:ext cx="12198153" cy="216000"/>
              <a:chOff x="-480372" y="897076"/>
              <a:chExt cx="12198153" cy="216000"/>
            </a:xfrm>
          </p:grpSpPr>
          <p:sp>
            <p:nvSpPr>
              <p:cNvPr id="29" name="Rektangel 28">
                <a:extLst>
                  <a:ext uri="{FF2B5EF4-FFF2-40B4-BE49-F238E27FC236}">
                    <a16:creationId xmlns:a16="http://schemas.microsoft.com/office/drawing/2014/main" id="{0FC9E781-811C-6900-BD73-95161B6CBFC3}"/>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6D3D829A-B387-4B92-6711-38CAC50008B3}"/>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B8E19973-B338-FFBC-A470-F39E2BB5945C}"/>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6D6BEEE2-409F-292A-4FA8-2F0F21361790}"/>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7" name="textruta 26">
              <a:extLst>
                <a:ext uri="{FF2B5EF4-FFF2-40B4-BE49-F238E27FC236}">
                  <a16:creationId xmlns:a16="http://schemas.microsoft.com/office/drawing/2014/main" id="{388AE930-637B-A7EE-86F3-17DFFC4CFB93}"/>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28" name="textruta 27">
              <a:extLst>
                <a:ext uri="{FF2B5EF4-FFF2-40B4-BE49-F238E27FC236}">
                  <a16:creationId xmlns:a16="http://schemas.microsoft.com/office/drawing/2014/main" id="{03585A56-6D7A-F161-D1AC-1AF82791C7CA}"/>
                </a:ext>
              </a:extLst>
            </p:cNvPr>
            <p:cNvSpPr txBox="1"/>
            <p:nvPr/>
          </p:nvSpPr>
          <p:spPr>
            <a:xfrm>
              <a:off x="7739994" y="0"/>
              <a:ext cx="2520000" cy="360850"/>
            </a:xfrm>
            <a:prstGeom prst="rect">
              <a:avLst/>
            </a:prstGeom>
            <a:solidFill>
              <a:srgbClr val="F6DD62"/>
            </a:solidFill>
          </p:spPr>
          <p:txBody>
            <a:bodyPr wrap="square" lIns="108000" tIns="72000" rIns="72000" bIns="72000" rtlCol="0">
              <a:spAutoFit/>
            </a:bodyPr>
            <a:lstStyle/>
            <a:p>
              <a:pPr algn="ctr"/>
              <a:r>
                <a:rPr lang="sv-SE" sz="1400" dirty="0">
                  <a:effectLst/>
                  <a:latin typeface="Europa-Bold" panose="02000000000000000000" pitchFamily="2" charset="77"/>
                </a:rPr>
                <a:t>Raajtere</a:t>
              </a:r>
              <a:r>
                <a:rPr lang="sv-SE" sz="1200" dirty="0">
                  <a:effectLst/>
                  <a:latin typeface="Europa-Bold" panose="02000000000000000000" pitchFamily="2" charset="77"/>
                </a:rPr>
                <a:t> </a:t>
              </a:r>
              <a:r>
                <a:rPr lang="sv-SE" sz="1100" dirty="0">
                  <a:latin typeface="Europa-Bold" panose="02000000000000000000" pitchFamily="2" charset="77"/>
                </a:rPr>
                <a:t>Trappan</a:t>
              </a:r>
              <a:endParaRPr lang="sv-SE" sz="1200" dirty="0">
                <a:effectLst/>
                <a:latin typeface="Europa-Bold" panose="02000000000000000000" pitchFamily="2" charset="77"/>
              </a:endParaRPr>
            </a:p>
          </p:txBody>
        </p:sp>
      </p:grpSp>
    </p:spTree>
    <p:extLst>
      <p:ext uri="{BB962C8B-B14F-4D97-AF65-F5344CB8AC3E}">
        <p14:creationId xmlns:p14="http://schemas.microsoft.com/office/powerpoint/2010/main" val="32239726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5221DB-59A9-8098-480A-444FBE2F3327}"/>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5965C190-6C7D-615F-12C7-744E9FA05662}"/>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FF9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17" name="textruta 16">
            <a:extLst>
              <a:ext uri="{FF2B5EF4-FFF2-40B4-BE49-F238E27FC236}">
                <a16:creationId xmlns:a16="http://schemas.microsoft.com/office/drawing/2014/main" id="{2389F482-55A2-5E76-7224-2020250A6B23}"/>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5</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13" name="Rubrik 12">
            <a:extLst>
              <a:ext uri="{FF2B5EF4-FFF2-40B4-BE49-F238E27FC236}">
                <a16:creationId xmlns:a16="http://schemas.microsoft.com/office/drawing/2014/main" id="{BC8D4AC6-AE49-41F2-4C8E-8589560A612B}"/>
              </a:ext>
            </a:extLst>
          </p:cNvPr>
          <p:cNvSpPr txBox="1">
            <a:spLocks noGrp="1"/>
          </p:cNvSpPr>
          <p:nvPr>
            <p:ph type="title" idx="4294967295"/>
          </p:nvPr>
        </p:nvSpPr>
        <p:spPr>
          <a:xfrm>
            <a:off x="1006973" y="1402150"/>
            <a:ext cx="8006398"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Uppföljning och utvärdering     </a:t>
            </a:r>
          </a:p>
        </p:txBody>
      </p:sp>
      <p:sp>
        <p:nvSpPr>
          <p:cNvPr id="14" name="textruta 13">
            <a:extLst>
              <a:ext uri="{FF2B5EF4-FFF2-40B4-BE49-F238E27FC236}">
                <a16:creationId xmlns:a16="http://schemas.microsoft.com/office/drawing/2014/main" id="{E7053A99-CE3D-A8F4-AC45-096840862123}"/>
              </a:ext>
            </a:extLst>
          </p:cNvPr>
          <p:cNvSpPr txBox="1"/>
          <p:nvPr/>
        </p:nvSpPr>
        <p:spPr>
          <a:xfrm>
            <a:off x="1006973" y="2469031"/>
            <a:ext cx="5428551" cy="2556982"/>
          </a:xfrm>
          <a:prstGeom prst="rect">
            <a:avLst/>
          </a:prstGeom>
          <a:noFill/>
        </p:spPr>
        <p:txBody>
          <a:bodyPr wrap="square" rtlCol="0">
            <a:spAutoFit/>
          </a:bodyPr>
          <a:lstStyle/>
          <a:p>
            <a:pPr marL="342900" lvl="0" indent="-342900">
              <a:lnSpc>
                <a:spcPct val="107000"/>
              </a:lnSpc>
              <a:spcAft>
                <a:spcPts val="800"/>
              </a:spcAft>
              <a:buSzPct val="100000"/>
              <a:buFont typeface="Courier New" panose="02070309020205020404" pitchFamily="49" charset="0"/>
              <a:buChar char="o"/>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Frågor att ställa:</a:t>
            </a:r>
          </a:p>
          <a:p>
            <a:pPr marL="800100" lvl="1"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Har vi nått våra jämställdhetsmål?</a:t>
            </a:r>
          </a:p>
          <a:p>
            <a:pPr marL="800100" lvl="1"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Vad har fungerat? Vad behöver förbättras?</a:t>
            </a:r>
          </a:p>
          <a:p>
            <a:pPr marL="800100" lvl="1"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Hur säkerställer vi att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förändringen består?</a:t>
            </a:r>
          </a:p>
        </p:txBody>
      </p:sp>
      <p:sp>
        <p:nvSpPr>
          <p:cNvPr id="5" name="textruta 4">
            <a:extLst>
              <a:ext uri="{FF2B5EF4-FFF2-40B4-BE49-F238E27FC236}">
                <a16:creationId xmlns:a16="http://schemas.microsoft.com/office/drawing/2014/main" id="{50FEA46B-D59E-4548-C127-BD78C13D7BF6}"/>
              </a:ext>
            </a:extLst>
          </p:cNvPr>
          <p:cNvSpPr txBox="1"/>
          <p:nvPr/>
        </p:nvSpPr>
        <p:spPr>
          <a:xfrm>
            <a:off x="6275294" y="2469031"/>
            <a:ext cx="5056321" cy="2919261"/>
          </a:xfrm>
          <a:prstGeom prst="rect">
            <a:avLst/>
          </a:prstGeom>
          <a:noFill/>
        </p:spPr>
        <p:txBody>
          <a:bodyPr wrap="square" rtlCol="0">
            <a:spAutoFit/>
          </a:bodyPr>
          <a:lstStyle/>
          <a:p>
            <a:pPr marL="342900" indent="-342900">
              <a:lnSpc>
                <a:spcPct val="107000"/>
              </a:lnSpc>
              <a:spcAft>
                <a:spcPts val="800"/>
              </a:spcAft>
              <a:buSzPct val="100000"/>
              <a:buFont typeface="Courier New" panose="02070309020205020404" pitchFamily="49" charset="0"/>
              <a:buChar char="o"/>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På agendan: </a:t>
            </a:r>
            <a:endParaRPr lang="sv-SE" sz="2200" kern="100" dirty="0">
              <a:effectLst/>
              <a:latin typeface="Europa-Bold" panose="02000000000000000000" pitchFamily="2" charset="77"/>
              <a:ea typeface="Aptos" panose="020B0004020202020204" pitchFamily="34" charset="0"/>
              <a:cs typeface="Times New Roman" panose="02020603050405020304" pitchFamily="18" charset="0"/>
            </a:endParaRPr>
          </a:p>
          <a:p>
            <a:pPr marL="800100" lvl="1"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Inför jämställdhet som fast punkt på dagordningen.</a:t>
            </a:r>
          </a:p>
          <a:p>
            <a:pPr marL="800100" lvl="1"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Samla in och analysera talarstatistik.</a:t>
            </a:r>
          </a:p>
          <a:p>
            <a:pPr marL="800100" lvl="1"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Skapa en medlemsenkät om jämställdhetsarbetet.</a:t>
            </a:r>
          </a:p>
        </p:txBody>
      </p:sp>
      <p:sp>
        <p:nvSpPr>
          <p:cNvPr id="16" name="textruta 15">
            <a:hlinkClick r:id="rId3" action="ppaction://hlinksldjump"/>
            <a:extLst>
              <a:ext uri="{FF2B5EF4-FFF2-40B4-BE49-F238E27FC236}">
                <a16:creationId xmlns:a16="http://schemas.microsoft.com/office/drawing/2014/main" id="{D7F3C7F5-E074-A332-FB79-BE857672A6DA}"/>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26" name="Grupp 25">
            <a:extLst>
              <a:ext uri="{FF2B5EF4-FFF2-40B4-BE49-F238E27FC236}">
                <a16:creationId xmlns:a16="http://schemas.microsoft.com/office/drawing/2014/main" id="{25B0C44D-DE15-4BF5-4C19-3613C00762DA}"/>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7" name="Grupp 26">
              <a:extLst>
                <a:ext uri="{FF2B5EF4-FFF2-40B4-BE49-F238E27FC236}">
                  <a16:creationId xmlns:a16="http://schemas.microsoft.com/office/drawing/2014/main" id="{2148841C-6AD6-87DD-B961-D3F9CA557AF1}"/>
                </a:ext>
              </a:extLst>
            </p:cNvPr>
            <p:cNvGrpSpPr/>
            <p:nvPr/>
          </p:nvGrpSpPr>
          <p:grpSpPr>
            <a:xfrm>
              <a:off x="0" y="0"/>
              <a:ext cx="12198153" cy="216000"/>
              <a:chOff x="-480372" y="897076"/>
              <a:chExt cx="12198153" cy="216000"/>
            </a:xfrm>
          </p:grpSpPr>
          <p:sp>
            <p:nvSpPr>
              <p:cNvPr id="30" name="Rektangel 29">
                <a:extLst>
                  <a:ext uri="{FF2B5EF4-FFF2-40B4-BE49-F238E27FC236}">
                    <a16:creationId xmlns:a16="http://schemas.microsoft.com/office/drawing/2014/main" id="{DE345EAB-23A3-FBE6-AFAC-E91DDBF4C68E}"/>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A1F6D8F8-B9DB-4A75-D5CE-B50506F46CDA}"/>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AD3EBA54-FC77-E74C-B9F9-8152B6CFF99A}"/>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EBB4953B-F2A4-9FD8-9068-39CD7C1FBEBF}"/>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8" name="textruta 27">
              <a:extLst>
                <a:ext uri="{FF2B5EF4-FFF2-40B4-BE49-F238E27FC236}">
                  <a16:creationId xmlns:a16="http://schemas.microsoft.com/office/drawing/2014/main" id="{1EBB6627-DA36-BA56-948F-993EA0E05FEF}"/>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29" name="textruta 28">
              <a:extLst>
                <a:ext uri="{FF2B5EF4-FFF2-40B4-BE49-F238E27FC236}">
                  <a16:creationId xmlns:a16="http://schemas.microsoft.com/office/drawing/2014/main" id="{D57E75F9-81C3-2613-96FE-6BAD46A29EFA}"/>
                </a:ext>
              </a:extLst>
            </p:cNvPr>
            <p:cNvSpPr txBox="1"/>
            <p:nvPr/>
          </p:nvSpPr>
          <p:spPr>
            <a:xfrm>
              <a:off x="7739994" y="0"/>
              <a:ext cx="2520000" cy="360850"/>
            </a:xfrm>
            <a:prstGeom prst="rect">
              <a:avLst/>
            </a:prstGeom>
            <a:solidFill>
              <a:srgbClr val="F6DD62"/>
            </a:solidFill>
          </p:spPr>
          <p:txBody>
            <a:bodyPr wrap="square" lIns="108000" tIns="72000" rIns="72000" bIns="72000" rtlCol="0">
              <a:spAutoFit/>
            </a:bodyPr>
            <a:lstStyle/>
            <a:p>
              <a:pPr algn="ctr"/>
              <a:r>
                <a:rPr lang="sv-SE" sz="1400" dirty="0">
                  <a:effectLst/>
                  <a:latin typeface="Europa-Bold" panose="02000000000000000000" pitchFamily="2" charset="77"/>
                </a:rPr>
                <a:t>Raajtere</a:t>
              </a:r>
              <a:r>
                <a:rPr lang="sv-SE" sz="1200" dirty="0">
                  <a:effectLst/>
                  <a:latin typeface="Europa-Bold" panose="02000000000000000000" pitchFamily="2" charset="77"/>
                </a:rPr>
                <a:t> </a:t>
              </a:r>
              <a:r>
                <a:rPr lang="sv-SE" sz="1100" dirty="0">
                  <a:latin typeface="Europa-Bold" panose="02000000000000000000" pitchFamily="2" charset="77"/>
                </a:rPr>
                <a:t>Trappan</a:t>
              </a:r>
              <a:endParaRPr lang="sv-SE" sz="1200" dirty="0">
                <a:effectLst/>
                <a:latin typeface="Europa-Bold" panose="02000000000000000000" pitchFamily="2" charset="77"/>
              </a:endParaRPr>
            </a:p>
          </p:txBody>
        </p:sp>
      </p:grpSp>
    </p:spTree>
    <p:extLst>
      <p:ext uri="{BB962C8B-B14F-4D97-AF65-F5344CB8AC3E}">
        <p14:creationId xmlns:p14="http://schemas.microsoft.com/office/powerpoint/2010/main" val="34709253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6BEA0E-F63F-20C1-2B8A-B0721AA10C99}"/>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1B490E34-C9F7-01B0-DD0D-37C175C1CB7A}"/>
              </a:ext>
              <a:ext uri="{C183D7F6-B498-43B3-948B-1728B52AA6E4}">
                <adec:decorative xmlns:adec="http://schemas.microsoft.com/office/drawing/2017/decorative" val="1"/>
              </a:ext>
            </a:extLst>
          </p:cNvPr>
          <p:cNvSpPr/>
          <p:nvPr/>
        </p:nvSpPr>
        <p:spPr>
          <a:xfrm>
            <a:off x="0" y="0"/>
            <a:ext cx="12192000" cy="6858000"/>
          </a:xfrm>
          <a:prstGeom prst="rect">
            <a:avLst/>
          </a:prstGeom>
          <a:solidFill>
            <a:srgbClr val="E7EFE1">
              <a:alpha val="5011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 name="Rubrik 1">
            <a:extLst>
              <a:ext uri="{FF2B5EF4-FFF2-40B4-BE49-F238E27FC236}">
                <a16:creationId xmlns:a16="http://schemas.microsoft.com/office/drawing/2014/main" id="{340E2156-CE8F-A2C0-E8EA-E0E913098FF1}"/>
              </a:ext>
            </a:extLst>
          </p:cNvPr>
          <p:cNvSpPr txBox="1">
            <a:spLocks noGrp="1"/>
          </p:cNvSpPr>
          <p:nvPr>
            <p:ph type="title" idx="4294967295"/>
          </p:nvPr>
        </p:nvSpPr>
        <p:spPr>
          <a:xfrm>
            <a:off x="1404731" y="703187"/>
            <a:ext cx="4691269" cy="64633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3600" b="1" i="0" u="none" strike="noStrike" kern="1200" cap="none" spc="0" normalizeH="0" baseline="0" noProof="0" dirty="0">
                <a:ln>
                  <a:noFill/>
                </a:ln>
                <a:solidFill>
                  <a:srgbClr val="0A3D1F"/>
                </a:solidFill>
                <a:effectLst/>
                <a:uLnTx/>
                <a:uFillTx/>
                <a:latin typeface="Sen ExtraBold" pitchFamily="2" charset="0"/>
                <a:ea typeface="+mn-ea"/>
                <a:cs typeface="+mn-cs"/>
              </a:rPr>
              <a:t>METODER</a:t>
            </a:r>
            <a:endParaRPr kumimoji="0" lang="sv-SE" sz="1800" b="1" i="0" u="none" strike="noStrike" kern="1200" cap="none" spc="0" normalizeH="0" baseline="0" noProof="0" dirty="0">
              <a:ln>
                <a:noFill/>
              </a:ln>
              <a:solidFill>
                <a:srgbClr val="0A3D1F"/>
              </a:solidFill>
              <a:effectLst/>
              <a:uLnTx/>
              <a:uFillTx/>
              <a:latin typeface="Sen ExtraBold" pitchFamily="2" charset="0"/>
              <a:ea typeface="+mn-ea"/>
              <a:cs typeface="+mn-cs"/>
            </a:endParaRPr>
          </a:p>
        </p:txBody>
      </p:sp>
      <p:sp>
        <p:nvSpPr>
          <p:cNvPr id="3" name="textruta 2">
            <a:extLst>
              <a:ext uri="{FF2B5EF4-FFF2-40B4-BE49-F238E27FC236}">
                <a16:creationId xmlns:a16="http://schemas.microsoft.com/office/drawing/2014/main" id="{3E381D45-EEC9-FAED-DC88-4A94C2E7EC16}"/>
              </a:ext>
            </a:extLst>
          </p:cNvPr>
          <p:cNvSpPr txBox="1"/>
          <p:nvPr/>
        </p:nvSpPr>
        <p:spPr>
          <a:xfrm>
            <a:off x="3944471" y="882250"/>
            <a:ext cx="3370730" cy="369332"/>
          </a:xfrm>
          <a:prstGeom prst="rect">
            <a:avLst/>
          </a:prstGeom>
          <a:noFill/>
        </p:spPr>
        <p:txBody>
          <a:bodyPr wrap="square" rtlCol="0">
            <a:spAutoFit/>
          </a:bodyPr>
          <a:lstStyle/>
          <a:p>
            <a:r>
              <a:rPr lang="sv-SE" dirty="0">
                <a:latin typeface="Europa-Regular" panose="02000000000000000000" pitchFamily="2" charset="77"/>
              </a:rPr>
              <a:t>Välj en eller flera metoder.</a:t>
            </a:r>
          </a:p>
        </p:txBody>
      </p:sp>
      <p:sp>
        <p:nvSpPr>
          <p:cNvPr id="12" name="textruta 11">
            <a:hlinkClick r:id="rId3" action="ppaction://hlinksldjump"/>
            <a:extLst>
              <a:ext uri="{FF2B5EF4-FFF2-40B4-BE49-F238E27FC236}">
                <a16:creationId xmlns:a16="http://schemas.microsoft.com/office/drawing/2014/main" id="{887A3439-E5E3-5C93-1581-3C2043343A08}"/>
              </a:ext>
            </a:extLst>
          </p:cNvPr>
          <p:cNvSpPr txBox="1"/>
          <p:nvPr/>
        </p:nvSpPr>
        <p:spPr>
          <a:xfrm>
            <a:off x="1088452" y="1509939"/>
            <a:ext cx="4860000" cy="1355342"/>
          </a:xfrm>
          <a:prstGeom prst="rect">
            <a:avLst/>
          </a:prstGeom>
          <a:solidFill>
            <a:srgbClr val="B5CA57"/>
          </a:solidFill>
        </p:spPr>
        <p:txBody>
          <a:bodyPr wrap="none" lIns="288000" tIns="180000" rIns="0" bIns="0" rtlCol="0">
            <a:noAutofit/>
          </a:bodyPr>
          <a:lstStyle/>
          <a:p>
            <a:pPr>
              <a:spcAft>
                <a:spcPts val="68"/>
              </a:spcAft>
              <a:buNone/>
            </a:pPr>
            <a:r>
              <a:rPr lang="sv-SE" sz="2000" dirty="0">
                <a:effectLst/>
                <a:latin typeface="Europa-Bold" panose="02000000000000000000" pitchFamily="2" charset="77"/>
              </a:rPr>
              <a:t>Dålle-bealesne </a:t>
            </a:r>
            <a:r>
              <a:rPr lang="sv-SE" sz="1600" dirty="0">
                <a:effectLst/>
                <a:latin typeface="Europa-Bold" panose="02000000000000000000" pitchFamily="2" charset="77"/>
              </a:rPr>
              <a:t>Vid elden </a:t>
            </a:r>
          </a:p>
          <a:p>
            <a:pPr>
              <a:spcAft>
                <a:spcPts val="68"/>
              </a:spcAft>
            </a:pPr>
            <a:r>
              <a:rPr lang="sv-SE" sz="1600" dirty="0">
                <a:effectLst/>
                <a:latin typeface="Europa-Regular" panose="02000000000000000000" pitchFamily="2" charset="77"/>
              </a:rPr>
              <a:t>Övergripande metod för att skapa tryggare rum </a:t>
            </a:r>
            <a:br>
              <a:rPr lang="sv-SE" sz="1600" dirty="0">
                <a:effectLst/>
                <a:latin typeface="Europa-Regular" panose="02000000000000000000" pitchFamily="2" charset="77"/>
              </a:rPr>
            </a:br>
            <a:r>
              <a:rPr lang="sv-SE" sz="1600" dirty="0">
                <a:effectLst/>
                <a:latin typeface="Europa-Regular" panose="02000000000000000000" pitchFamily="2" charset="77"/>
              </a:rPr>
              <a:t>och kan användas under samtliga övningar för </a:t>
            </a:r>
            <a:br>
              <a:rPr lang="sv-SE" sz="1600" dirty="0">
                <a:effectLst/>
                <a:latin typeface="Europa-Regular" panose="02000000000000000000" pitchFamily="2" charset="77"/>
              </a:rPr>
            </a:br>
            <a:r>
              <a:rPr lang="sv-SE" sz="1600" dirty="0">
                <a:effectLst/>
                <a:latin typeface="Europa-Regular" panose="02000000000000000000" pitchFamily="2" charset="77"/>
              </a:rPr>
              <a:t>att skapa en trygg atmosfär.</a:t>
            </a:r>
          </a:p>
        </p:txBody>
      </p:sp>
      <p:sp>
        <p:nvSpPr>
          <p:cNvPr id="17" name="textruta 16">
            <a:hlinkClick r:id="rId4" action="ppaction://hlinksldjump"/>
            <a:extLst>
              <a:ext uri="{FF2B5EF4-FFF2-40B4-BE49-F238E27FC236}">
                <a16:creationId xmlns:a16="http://schemas.microsoft.com/office/drawing/2014/main" id="{C7615E8C-8D1B-11B3-4B5B-14E3257C24DC}"/>
              </a:ext>
            </a:extLst>
          </p:cNvPr>
          <p:cNvSpPr txBox="1"/>
          <p:nvPr/>
        </p:nvSpPr>
        <p:spPr>
          <a:xfrm>
            <a:off x="6124010" y="1509939"/>
            <a:ext cx="4860000" cy="1074235"/>
          </a:xfrm>
          <a:prstGeom prst="rect">
            <a:avLst/>
          </a:prstGeom>
          <a:solidFill>
            <a:srgbClr val="0A3D1F"/>
          </a:solidFill>
        </p:spPr>
        <p:txBody>
          <a:bodyPr wrap="none" lIns="288000" tIns="180000" rIns="0" bIns="0" rtlCol="0">
            <a:noAutofit/>
          </a:bodyPr>
          <a:lstStyle/>
          <a:p>
            <a:pPr>
              <a:spcAft>
                <a:spcPts val="68"/>
              </a:spcAft>
              <a:buNone/>
            </a:pPr>
            <a:r>
              <a:rPr lang="sv-SE" sz="2000" dirty="0">
                <a:solidFill>
                  <a:schemeClr val="bg1"/>
                </a:solidFill>
                <a:effectLst/>
                <a:latin typeface="Europa-Bold" panose="02000000000000000000" pitchFamily="2" charset="77"/>
              </a:rPr>
              <a:t>Normide tsööpkedh </a:t>
            </a:r>
            <a:r>
              <a:rPr lang="sv-SE" dirty="0">
                <a:solidFill>
                  <a:schemeClr val="bg1"/>
                </a:solidFill>
                <a:effectLst/>
                <a:latin typeface="Europa-Bold" panose="02000000000000000000" pitchFamily="2" charset="77"/>
              </a:rPr>
              <a:t>Bryt normer </a:t>
            </a:r>
          </a:p>
          <a:p>
            <a:pPr>
              <a:spcAft>
                <a:spcPts val="68"/>
              </a:spcAft>
              <a:buNone/>
            </a:pPr>
            <a:r>
              <a:rPr lang="sv-SE" sz="1600" dirty="0">
                <a:solidFill>
                  <a:schemeClr val="bg1"/>
                </a:solidFill>
                <a:effectLst/>
                <a:latin typeface="Europa-Regular" panose="02000000000000000000" pitchFamily="2" charset="77"/>
              </a:rPr>
              <a:t>Metod för att synliggöra och utmana normer.</a:t>
            </a:r>
          </a:p>
        </p:txBody>
      </p:sp>
      <p:sp>
        <p:nvSpPr>
          <p:cNvPr id="13" name="textruta 12">
            <a:hlinkClick r:id="rId5" action="ppaction://hlinksldjump"/>
            <a:extLst>
              <a:ext uri="{FF2B5EF4-FFF2-40B4-BE49-F238E27FC236}">
                <a16:creationId xmlns:a16="http://schemas.microsoft.com/office/drawing/2014/main" id="{98C62E97-4C70-D00D-D32E-6D4F408F5E89}"/>
              </a:ext>
            </a:extLst>
          </p:cNvPr>
          <p:cNvSpPr txBox="1"/>
          <p:nvPr/>
        </p:nvSpPr>
        <p:spPr>
          <a:xfrm>
            <a:off x="1073425" y="3019878"/>
            <a:ext cx="4860000" cy="1355342"/>
          </a:xfrm>
          <a:prstGeom prst="rect">
            <a:avLst/>
          </a:prstGeom>
          <a:solidFill>
            <a:srgbClr val="F28E51"/>
          </a:solidFill>
        </p:spPr>
        <p:txBody>
          <a:bodyPr wrap="none" lIns="288000" tIns="180000" rIns="0" bIns="0" rtlCol="0">
            <a:noAutofit/>
          </a:bodyPr>
          <a:lstStyle/>
          <a:p>
            <a:pPr>
              <a:spcAft>
                <a:spcPts val="68"/>
              </a:spcAft>
              <a:buNone/>
            </a:pPr>
            <a:r>
              <a:rPr lang="sv-SE" sz="2000" dirty="0">
                <a:effectLst/>
                <a:latin typeface="Europa-Bold" panose="02000000000000000000" pitchFamily="2" charset="77"/>
              </a:rPr>
              <a:t>Geajnoekroesse</a:t>
            </a:r>
            <a:r>
              <a:rPr lang="sv-SE" dirty="0">
                <a:effectLst/>
                <a:latin typeface="Europa-Bold" panose="02000000000000000000" pitchFamily="2" charset="77"/>
              </a:rPr>
              <a:t> </a:t>
            </a:r>
            <a:r>
              <a:rPr lang="sv-SE" sz="1600" dirty="0">
                <a:effectLst/>
                <a:latin typeface="Europa-Bold" panose="02000000000000000000" pitchFamily="2" charset="77"/>
              </a:rPr>
              <a:t>Vägkorsningen</a:t>
            </a:r>
            <a:endParaRPr lang="sv-SE" dirty="0">
              <a:effectLst/>
              <a:latin typeface="Europa-Bold" panose="02000000000000000000" pitchFamily="2" charset="77"/>
            </a:endParaRPr>
          </a:p>
          <a:p>
            <a:pPr>
              <a:spcAft>
                <a:spcPts val="68"/>
              </a:spcAft>
            </a:pPr>
            <a:r>
              <a:rPr lang="sv-SE" sz="1600" dirty="0">
                <a:effectLst/>
                <a:latin typeface="Europa-Regular" panose="02000000000000000000" pitchFamily="2" charset="77"/>
              </a:rPr>
              <a:t>Metod för att samtala kring samisk </a:t>
            </a:r>
            <a:br>
              <a:rPr lang="sv-SE" sz="1600" dirty="0">
                <a:effectLst/>
                <a:latin typeface="Europa-Regular" panose="02000000000000000000" pitchFamily="2" charset="77"/>
              </a:rPr>
            </a:br>
            <a:r>
              <a:rPr lang="sv-SE" sz="1600" dirty="0">
                <a:effectLst/>
                <a:latin typeface="Europa-Regular" panose="02000000000000000000" pitchFamily="2" charset="77"/>
              </a:rPr>
              <a:t>jämställdhet.</a:t>
            </a:r>
          </a:p>
        </p:txBody>
      </p:sp>
      <p:sp>
        <p:nvSpPr>
          <p:cNvPr id="18" name="textruta 17">
            <a:hlinkClick r:id="rId6" action="ppaction://hlinksldjump"/>
            <a:extLst>
              <a:ext uri="{FF2B5EF4-FFF2-40B4-BE49-F238E27FC236}">
                <a16:creationId xmlns:a16="http://schemas.microsoft.com/office/drawing/2014/main" id="{C5C62FB7-EABD-EE3D-F5A9-F7613F18769C}"/>
              </a:ext>
            </a:extLst>
          </p:cNvPr>
          <p:cNvSpPr txBox="1"/>
          <p:nvPr/>
        </p:nvSpPr>
        <p:spPr>
          <a:xfrm>
            <a:off x="6124010" y="2731556"/>
            <a:ext cx="4860000" cy="1580940"/>
          </a:xfrm>
          <a:prstGeom prst="rect">
            <a:avLst/>
          </a:prstGeom>
          <a:solidFill>
            <a:srgbClr val="3DAE61"/>
          </a:solidFill>
        </p:spPr>
        <p:txBody>
          <a:bodyPr wrap="square" lIns="288000" tIns="180000" rIns="0" bIns="0" rtlCol="0">
            <a:noAutofit/>
          </a:bodyPr>
          <a:lstStyle/>
          <a:p>
            <a:pPr>
              <a:spcAft>
                <a:spcPts val="68"/>
              </a:spcAft>
              <a:buNone/>
            </a:pPr>
            <a:r>
              <a:rPr lang="sv-SE" sz="2000" dirty="0">
                <a:effectLst/>
                <a:latin typeface="Europa-Bold" panose="02000000000000000000" pitchFamily="2" charset="77"/>
              </a:rPr>
              <a:t>Heerredidie diblemevuekide </a:t>
            </a:r>
          </a:p>
          <a:p>
            <a:pPr>
              <a:spcAft>
                <a:spcPts val="68"/>
              </a:spcAft>
              <a:buNone/>
            </a:pPr>
            <a:r>
              <a:rPr lang="sv-SE" sz="1600" dirty="0">
                <a:effectLst/>
                <a:latin typeface="Europa-Bold" panose="02000000000000000000" pitchFamily="2" charset="77"/>
              </a:rPr>
              <a:t>Bryt härskartekniker </a:t>
            </a:r>
          </a:p>
          <a:p>
            <a:pPr>
              <a:spcAft>
                <a:spcPts val="68"/>
              </a:spcAft>
            </a:pPr>
            <a:r>
              <a:rPr lang="sv-SE" sz="1600" dirty="0">
                <a:effectLst/>
                <a:latin typeface="Europa-Regular" panose="02000000000000000000" pitchFamily="2" charset="77"/>
              </a:rPr>
              <a:t>Metod för att upptäcka och bemöta </a:t>
            </a:r>
            <a:br>
              <a:rPr lang="sv-SE" sz="1600" dirty="0">
                <a:effectLst/>
                <a:latin typeface="Europa-Regular" panose="02000000000000000000" pitchFamily="2" charset="77"/>
              </a:rPr>
            </a:br>
            <a:r>
              <a:rPr lang="sv-SE" sz="1600" dirty="0">
                <a:effectLst/>
                <a:latin typeface="Europa-Regular" panose="02000000000000000000" pitchFamily="2" charset="77"/>
              </a:rPr>
              <a:t>härskartekniker.</a:t>
            </a:r>
          </a:p>
        </p:txBody>
      </p:sp>
      <p:sp>
        <p:nvSpPr>
          <p:cNvPr id="14" name="textruta 13">
            <a:hlinkClick r:id="rId7" action="ppaction://hlinksldjump"/>
            <a:extLst>
              <a:ext uri="{FF2B5EF4-FFF2-40B4-BE49-F238E27FC236}">
                <a16:creationId xmlns:a16="http://schemas.microsoft.com/office/drawing/2014/main" id="{0071E58A-9C0B-32C8-6563-57EEA5EC4A0D}"/>
              </a:ext>
            </a:extLst>
          </p:cNvPr>
          <p:cNvSpPr txBox="1"/>
          <p:nvPr/>
        </p:nvSpPr>
        <p:spPr>
          <a:xfrm>
            <a:off x="1073425" y="4529817"/>
            <a:ext cx="4860000" cy="1079220"/>
          </a:xfrm>
          <a:prstGeom prst="rect">
            <a:avLst/>
          </a:prstGeom>
          <a:solidFill>
            <a:srgbClr val="F6DD62"/>
          </a:solidFill>
        </p:spPr>
        <p:txBody>
          <a:bodyPr wrap="none" lIns="288000" tIns="180000" rIns="0" bIns="0" rtlCol="0">
            <a:noAutofit/>
          </a:bodyPr>
          <a:lstStyle/>
          <a:p>
            <a:pPr>
              <a:spcAft>
                <a:spcPts val="68"/>
              </a:spcAft>
              <a:buNone/>
            </a:pPr>
            <a:r>
              <a:rPr lang="sv-SE" sz="2000" dirty="0">
                <a:effectLst/>
                <a:latin typeface="Europa-Bold" panose="02000000000000000000" pitchFamily="2" charset="77"/>
              </a:rPr>
              <a:t>Raajtere </a:t>
            </a:r>
            <a:r>
              <a:rPr lang="sv-SE" sz="1600" dirty="0">
                <a:effectLst/>
                <a:latin typeface="Europa-Bold" panose="02000000000000000000" pitchFamily="2" charset="77"/>
              </a:rPr>
              <a:t>Trappan</a:t>
            </a:r>
            <a:r>
              <a:rPr lang="sv-SE" dirty="0">
                <a:effectLst/>
                <a:latin typeface="Europa-Bold" panose="02000000000000000000" pitchFamily="2" charset="77"/>
              </a:rPr>
              <a:t> </a:t>
            </a:r>
          </a:p>
          <a:p>
            <a:pPr>
              <a:spcAft>
                <a:spcPts val="68"/>
              </a:spcAft>
            </a:pPr>
            <a:r>
              <a:rPr lang="sv-SE" sz="1600" dirty="0">
                <a:effectLst/>
                <a:latin typeface="Europa-Regular" panose="02000000000000000000" pitchFamily="2" charset="77"/>
              </a:rPr>
              <a:t>Metod för stegvis jämställdhetsanalys</a:t>
            </a:r>
            <a:r>
              <a:rPr lang="sv-SE" dirty="0">
                <a:effectLst/>
                <a:latin typeface="Europa-Regular" panose="02000000000000000000" pitchFamily="2" charset="77"/>
              </a:rPr>
              <a:t>.</a:t>
            </a:r>
          </a:p>
        </p:txBody>
      </p:sp>
      <p:sp>
        <p:nvSpPr>
          <p:cNvPr id="15" name="textruta 14">
            <a:hlinkClick r:id="rId8" action="ppaction://hlinksldjump"/>
            <a:extLst>
              <a:ext uri="{FF2B5EF4-FFF2-40B4-BE49-F238E27FC236}">
                <a16:creationId xmlns:a16="http://schemas.microsoft.com/office/drawing/2014/main" id="{8329096C-1A02-19E0-3912-4DE39889AD6E}"/>
              </a:ext>
            </a:extLst>
          </p:cNvPr>
          <p:cNvSpPr txBox="1"/>
          <p:nvPr/>
        </p:nvSpPr>
        <p:spPr>
          <a:xfrm>
            <a:off x="6124010" y="4459878"/>
            <a:ext cx="4860000" cy="1600421"/>
          </a:xfrm>
          <a:prstGeom prst="rect">
            <a:avLst/>
          </a:prstGeom>
          <a:solidFill>
            <a:srgbClr val="FACCAC"/>
          </a:solidFill>
        </p:spPr>
        <p:txBody>
          <a:bodyPr wrap="square" lIns="288000" tIns="180000" rIns="0" bIns="0" rtlCol="0">
            <a:noAutofit/>
          </a:bodyPr>
          <a:lstStyle/>
          <a:p>
            <a:pPr>
              <a:spcAft>
                <a:spcPts val="68"/>
              </a:spcAft>
              <a:buNone/>
            </a:pPr>
            <a:r>
              <a:rPr lang="sv-SE" sz="2000" dirty="0">
                <a:effectLst/>
                <a:latin typeface="Europa-Bold" panose="02000000000000000000" pitchFamily="2" charset="77"/>
              </a:rPr>
              <a:t>Soptsestidie vædtsoesvoeten bïjre </a:t>
            </a:r>
          </a:p>
          <a:p>
            <a:pPr>
              <a:spcAft>
                <a:spcPts val="68"/>
              </a:spcAft>
              <a:buNone/>
            </a:pPr>
            <a:r>
              <a:rPr lang="sv-SE" sz="1600" dirty="0">
                <a:effectLst/>
                <a:latin typeface="Europa-Bold" panose="02000000000000000000" pitchFamily="2" charset="77"/>
              </a:rPr>
              <a:t>Bryt tystnaden om våld </a:t>
            </a:r>
            <a:endParaRPr lang="sv-SE" dirty="0">
              <a:effectLst/>
              <a:latin typeface="Europa-Bold" panose="02000000000000000000" pitchFamily="2" charset="77"/>
            </a:endParaRPr>
          </a:p>
          <a:p>
            <a:pPr>
              <a:spcAft>
                <a:spcPts val="68"/>
              </a:spcAft>
            </a:pPr>
            <a:r>
              <a:rPr lang="sv-SE" sz="1600" dirty="0">
                <a:effectLst/>
                <a:latin typeface="Europa-Regular" panose="02000000000000000000" pitchFamily="2" charset="77"/>
              </a:rPr>
              <a:t>Metod för att identifiera och förebygga våldsutsatthet.</a:t>
            </a:r>
          </a:p>
        </p:txBody>
      </p:sp>
      <p:pic>
        <p:nvPicPr>
          <p:cNvPr id="19" name="Bildobjekt 18">
            <a:extLst>
              <a:ext uri="{FF2B5EF4-FFF2-40B4-BE49-F238E27FC236}">
                <a16:creationId xmlns:a16="http://schemas.microsoft.com/office/drawing/2014/main" id="{58A5DFA9-6D46-2314-42F2-3B7AE048E1D2}"/>
              </a:ext>
              <a:ext uri="{C183D7F6-B498-43B3-948B-1728B52AA6E4}">
                <adec:decorative xmlns:adec="http://schemas.microsoft.com/office/drawing/2017/decorative" val="1"/>
              </a:ext>
            </a:extLst>
          </p:cNvPr>
          <p:cNvPicPr>
            <a:picLocks noChangeAspect="1"/>
          </p:cNvPicPr>
          <p:nvPr/>
        </p:nvPicPr>
        <p:blipFill>
          <a:blip r:embed="rId9"/>
          <a:stretch>
            <a:fillRect/>
          </a:stretch>
        </p:blipFill>
        <p:spPr>
          <a:xfrm>
            <a:off x="-4666752" y="5940541"/>
            <a:ext cx="7772400" cy="519984"/>
          </a:xfrm>
          <a:prstGeom prst="rect">
            <a:avLst/>
          </a:prstGeom>
        </p:spPr>
      </p:pic>
    </p:spTree>
    <p:extLst>
      <p:ext uri="{BB962C8B-B14F-4D97-AF65-F5344CB8AC3E}">
        <p14:creationId xmlns:p14="http://schemas.microsoft.com/office/powerpoint/2010/main" val="387130570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F3BFBD-70FD-EA01-189C-EBAAFD4C00DB}"/>
            </a:ext>
          </a:extLst>
        </p:cNvPr>
        <p:cNvGrpSpPr/>
        <p:nvPr/>
      </p:nvGrpSpPr>
      <p:grpSpPr>
        <a:xfrm>
          <a:off x="0" y="0"/>
          <a:ext cx="0" cy="0"/>
          <a:chOff x="0" y="0"/>
          <a:chExt cx="0" cy="0"/>
        </a:xfrm>
      </p:grpSpPr>
      <p:sp>
        <p:nvSpPr>
          <p:cNvPr id="14" name="Rektangel 13">
            <a:extLst>
              <a:ext uri="{FF2B5EF4-FFF2-40B4-BE49-F238E27FC236}">
                <a16:creationId xmlns:a16="http://schemas.microsoft.com/office/drawing/2014/main" id="{AF7B2403-0252-A3F1-66DC-182473B1A8CB}"/>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FF9E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43" name="textruta 42">
            <a:extLst>
              <a:ext uri="{FF2B5EF4-FFF2-40B4-BE49-F238E27FC236}">
                <a16:creationId xmlns:a16="http://schemas.microsoft.com/office/drawing/2014/main" id="{3D24A134-FB81-192D-0BFE-A19078CF77B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6</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4" name="Rubrik 3">
            <a:extLst>
              <a:ext uri="{FF2B5EF4-FFF2-40B4-BE49-F238E27FC236}">
                <a16:creationId xmlns:a16="http://schemas.microsoft.com/office/drawing/2014/main" id="{4A7FF953-D9BE-2817-EB16-B0195E26DB6D}"/>
              </a:ext>
            </a:extLst>
          </p:cNvPr>
          <p:cNvSpPr>
            <a:spLocks noGrp="1"/>
          </p:cNvSpPr>
          <p:nvPr>
            <p:ph type="title"/>
          </p:nvPr>
        </p:nvSpPr>
        <p:spPr>
          <a:xfrm>
            <a:off x="-6153" y="-1325562"/>
            <a:ext cx="11359953" cy="1155114"/>
          </a:xfrm>
        </p:spPr>
        <p:txBody>
          <a:bodyPr vert="horz" lIns="91440" tIns="45720" rIns="91440" bIns="45720" rtlCol="0" anchor="b">
            <a:normAutofit/>
          </a:bodyPr>
          <a:lstStyle/>
          <a:p>
            <a:r>
              <a:rPr lang="sv-SE" sz="1000" dirty="0"/>
              <a:t>Tips</a:t>
            </a:r>
          </a:p>
        </p:txBody>
      </p:sp>
      <p:sp>
        <p:nvSpPr>
          <p:cNvPr id="6" name="Ellips 5">
            <a:extLst>
              <a:ext uri="{FF2B5EF4-FFF2-40B4-BE49-F238E27FC236}">
                <a16:creationId xmlns:a16="http://schemas.microsoft.com/office/drawing/2014/main" id="{60093E5C-4764-7950-FE0C-09A0198D5D46}"/>
              </a:ext>
            </a:extLst>
          </p:cNvPr>
          <p:cNvSpPr/>
          <p:nvPr/>
        </p:nvSpPr>
        <p:spPr>
          <a:xfrm>
            <a:off x="1381101" y="2040492"/>
            <a:ext cx="2780531" cy="2830206"/>
          </a:xfrm>
          <a:prstGeom prst="ellipse">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1800" b="1" dirty="0" err="1">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Jämställdhets-arbete</a:t>
            </a:r>
            <a: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 </a:t>
            </a:r>
            <a:b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br>
            <a: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är en långsiktig process som kräver engagemang på alla nivåer.</a:t>
            </a:r>
            <a:r>
              <a:rPr lang="sv-SE" dirty="0">
                <a:solidFill>
                  <a:schemeClr val="tx1"/>
                </a:solidFill>
                <a:effectLst/>
                <a:latin typeface="Europa-Regular" panose="02000000000000000000" pitchFamily="2" charset="77"/>
              </a:rPr>
              <a:t> </a:t>
            </a:r>
            <a:endParaRPr lang="sv-SE" sz="1800" dirty="0">
              <a:solidFill>
                <a:schemeClr val="tx1"/>
              </a:solidFill>
              <a:effectLst/>
              <a:latin typeface="Europa-Regular" panose="02000000000000000000" pitchFamily="2" charset="77"/>
              <a:ea typeface="Garamond" panose="02020404030301010803" pitchFamily="18" charset="0"/>
              <a:cs typeface="Garamond" panose="02020404030301010803" pitchFamily="18" charset="0"/>
            </a:endParaRPr>
          </a:p>
        </p:txBody>
      </p:sp>
      <p:sp>
        <p:nvSpPr>
          <p:cNvPr id="3" name="Ellips 2">
            <a:extLst>
              <a:ext uri="{FF2B5EF4-FFF2-40B4-BE49-F238E27FC236}">
                <a16:creationId xmlns:a16="http://schemas.microsoft.com/office/drawing/2014/main" id="{BC90E274-ECF9-9E19-F4E7-36BF7BF50947}"/>
              </a:ext>
            </a:extLst>
          </p:cNvPr>
          <p:cNvSpPr/>
          <p:nvPr/>
        </p:nvSpPr>
        <p:spPr>
          <a:xfrm>
            <a:off x="3989269" y="3508144"/>
            <a:ext cx="2780531" cy="2830206"/>
          </a:xfrm>
          <a:prstGeom prst="ellipse">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lnSpc>
                <a:spcPct val="107000"/>
              </a:lnSpc>
              <a:spcAft>
                <a:spcPts val="800"/>
              </a:spcAft>
              <a:buSzPts val="1000"/>
              <a:tabLst>
                <a:tab pos="457200" algn="l"/>
              </a:tabLst>
            </a:pPr>
            <a:r>
              <a:rPr lang="sv-SE" sz="1800"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Bra mål är: </a:t>
            </a:r>
            <a:br>
              <a:rPr lang="sv-SE" sz="18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br>
            <a:r>
              <a:rPr lang="sv-SE" sz="18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Mätbara, Tidsatta, Tydliga, Relevanta. </a:t>
            </a:r>
          </a:p>
        </p:txBody>
      </p:sp>
      <p:sp>
        <p:nvSpPr>
          <p:cNvPr id="7" name="Ellips 6">
            <a:extLst>
              <a:ext uri="{FF2B5EF4-FFF2-40B4-BE49-F238E27FC236}">
                <a16:creationId xmlns:a16="http://schemas.microsoft.com/office/drawing/2014/main" id="{D221AF71-721B-EE86-CCB0-B78AFE33015B}"/>
              </a:ext>
            </a:extLst>
          </p:cNvPr>
          <p:cNvSpPr/>
          <p:nvPr/>
        </p:nvSpPr>
        <p:spPr>
          <a:xfrm>
            <a:off x="6038012" y="1344408"/>
            <a:ext cx="2780531" cy="2830206"/>
          </a:xfrm>
          <a:prstGeom prst="ellipse">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spcAft>
                <a:spcPts val="600"/>
              </a:spcAft>
            </a:pPr>
            <a:r>
              <a:rPr lang="sv-SE" sz="1800" b="1"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Bygg kunskap, </a:t>
            </a:r>
            <a:br>
              <a:rPr lang="sv-SE" sz="1800" b="1"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br>
            <a:r>
              <a:rPr lang="sv-SE" sz="1800" b="1"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sätt mål, agera </a:t>
            </a:r>
            <a:br>
              <a:rPr lang="sv-SE" sz="1800" b="1"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br>
            <a:r>
              <a:rPr lang="sv-SE" sz="1800" b="1"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och följ upp</a:t>
            </a:r>
            <a: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 – </a:t>
            </a:r>
            <a:b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br>
            <a:r>
              <a:rPr lang="sv-SE" sz="18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det är vägen till en jämställd verksamhet.</a:t>
            </a:r>
          </a:p>
        </p:txBody>
      </p:sp>
      <p:sp>
        <p:nvSpPr>
          <p:cNvPr id="8" name="Ellips 7">
            <a:extLst>
              <a:ext uri="{FF2B5EF4-FFF2-40B4-BE49-F238E27FC236}">
                <a16:creationId xmlns:a16="http://schemas.microsoft.com/office/drawing/2014/main" id="{DD301FDE-8AC9-5582-7B7B-619DF4101982}"/>
              </a:ext>
            </a:extLst>
          </p:cNvPr>
          <p:cNvSpPr/>
          <p:nvPr/>
        </p:nvSpPr>
        <p:spPr>
          <a:xfrm>
            <a:off x="8319080" y="3290307"/>
            <a:ext cx="2780531" cy="2830206"/>
          </a:xfrm>
          <a:prstGeom prst="ellipse">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lvl="0" algn="ctr">
              <a:lnSpc>
                <a:spcPct val="107000"/>
              </a:lnSpc>
              <a:spcAft>
                <a:spcPts val="800"/>
              </a:spcAft>
              <a:buSzPts val="1000"/>
              <a:tabLst>
                <a:tab pos="457200" algn="l"/>
              </a:tabLst>
            </a:pPr>
            <a:r>
              <a:rPr lang="sv-SE"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Viktigt att </a:t>
            </a:r>
            <a:br>
              <a:rPr lang="sv-SE"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br>
            <a:r>
              <a:rPr lang="sv-SE"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t>komma ihåg: </a:t>
            </a:r>
            <a:br>
              <a:rPr lang="sv-SE" b="1" kern="100" dirty="0">
                <a:solidFill>
                  <a:schemeClr val="tx1"/>
                </a:solidFill>
                <a:effectLst/>
                <a:latin typeface="Europa-Bold" panose="02000000000000000000" pitchFamily="2" charset="77"/>
                <a:ea typeface="Aptos" panose="020B0004020202020204" pitchFamily="34" charset="0"/>
                <a:cs typeface="Times New Roman" panose="02020603050405020304" pitchFamily="18" charset="0"/>
              </a:rPr>
            </a:br>
            <a:r>
              <a:rPr lang="sv-SE" sz="18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Även små förändringar kan göra stor skillnad.</a:t>
            </a:r>
          </a:p>
        </p:txBody>
      </p:sp>
      <p:sp>
        <p:nvSpPr>
          <p:cNvPr id="42" name="textruta 41">
            <a:hlinkClick r:id="rId3" action="ppaction://hlinksldjump"/>
            <a:extLst>
              <a:ext uri="{FF2B5EF4-FFF2-40B4-BE49-F238E27FC236}">
                <a16:creationId xmlns:a16="http://schemas.microsoft.com/office/drawing/2014/main" id="{0347CCD7-D4BB-FBA9-8B57-AE13607E4904}"/>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grpSp>
        <p:nvGrpSpPr>
          <p:cNvPr id="46" name="Grupp 45">
            <a:extLst>
              <a:ext uri="{FF2B5EF4-FFF2-40B4-BE49-F238E27FC236}">
                <a16:creationId xmlns:a16="http://schemas.microsoft.com/office/drawing/2014/main" id="{2B66D5D4-298A-D5FA-888C-82E832516B86}"/>
              </a:ext>
              <a:ext uri="{C183D7F6-B498-43B3-948B-1728B52AA6E4}">
                <adec:decorative xmlns:adec="http://schemas.microsoft.com/office/drawing/2017/decorative" val="1"/>
              </a:ext>
            </a:extLst>
          </p:cNvPr>
          <p:cNvGrpSpPr/>
          <p:nvPr/>
        </p:nvGrpSpPr>
        <p:grpSpPr>
          <a:xfrm>
            <a:off x="1335832" y="1312822"/>
            <a:ext cx="1245324" cy="557222"/>
            <a:chOff x="20768" y="1140358"/>
            <a:chExt cx="1825482" cy="816815"/>
          </a:xfrm>
        </p:grpSpPr>
        <p:sp>
          <p:nvSpPr>
            <p:cNvPr id="47" name="Rektangel 46">
              <a:extLst>
                <a:ext uri="{FF2B5EF4-FFF2-40B4-BE49-F238E27FC236}">
                  <a16:creationId xmlns:a16="http://schemas.microsoft.com/office/drawing/2014/main" id="{6EC30483-9654-4A27-3DEC-10ED576338D9}"/>
                </a:ext>
              </a:extLst>
            </p:cNvPr>
            <p:cNvSpPr/>
            <p:nvPr/>
          </p:nvSpPr>
          <p:spPr>
            <a:xfrm>
              <a:off x="488874" y="1140359"/>
              <a:ext cx="1357376" cy="81681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sv-SE" sz="2000" b="1" dirty="0">
                  <a:solidFill>
                    <a:srgbClr val="0A3D1F"/>
                  </a:solidFill>
                  <a:latin typeface="Sen" pitchFamily="2" charset="0"/>
                </a:rPr>
                <a:t>TIPS</a:t>
              </a:r>
              <a:endParaRPr lang="sv-SE" b="1" dirty="0">
                <a:solidFill>
                  <a:srgbClr val="0A3D1F"/>
                </a:solidFill>
                <a:latin typeface="Sen" pitchFamily="2" charset="0"/>
              </a:endParaRPr>
            </a:p>
          </p:txBody>
        </p:sp>
        <p:pic>
          <p:nvPicPr>
            <p:cNvPr id="48" name="Bildobjekt 47" descr="En bild som visar Barnkonst&#10;&#10;AI-genererat innehåll kan vara felaktigt.">
              <a:extLst>
                <a:ext uri="{FF2B5EF4-FFF2-40B4-BE49-F238E27FC236}">
                  <a16:creationId xmlns:a16="http://schemas.microsoft.com/office/drawing/2014/main" id="{C67EF7A9-CE52-0713-1A27-CEC30C0DECBC}"/>
                </a:ext>
              </a:extLst>
            </p:cNvPr>
            <p:cNvPicPr>
              <a:picLocks noChangeAspect="1"/>
            </p:cNvPicPr>
            <p:nvPr/>
          </p:nvPicPr>
          <p:blipFill>
            <a:blip r:embed="rId4"/>
            <a:srcRect l="41522" t="15825" r="44531" b="69111"/>
            <a:stretch/>
          </p:blipFill>
          <p:spPr>
            <a:xfrm>
              <a:off x="20768" y="1140358"/>
              <a:ext cx="503616" cy="816814"/>
            </a:xfrm>
            <a:prstGeom prst="rect">
              <a:avLst/>
            </a:prstGeom>
          </p:spPr>
        </p:pic>
      </p:grpSp>
      <p:grpSp>
        <p:nvGrpSpPr>
          <p:cNvPr id="49" name="Grupp 48">
            <a:extLst>
              <a:ext uri="{FF2B5EF4-FFF2-40B4-BE49-F238E27FC236}">
                <a16:creationId xmlns:a16="http://schemas.microsoft.com/office/drawing/2014/main" id="{74D89AA9-A974-867D-F080-41C59347CDB1}"/>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50" name="Grupp 49">
              <a:extLst>
                <a:ext uri="{FF2B5EF4-FFF2-40B4-BE49-F238E27FC236}">
                  <a16:creationId xmlns:a16="http://schemas.microsoft.com/office/drawing/2014/main" id="{F03A228A-6C14-A551-9262-D88269950748}"/>
                </a:ext>
              </a:extLst>
            </p:cNvPr>
            <p:cNvGrpSpPr/>
            <p:nvPr/>
          </p:nvGrpSpPr>
          <p:grpSpPr>
            <a:xfrm>
              <a:off x="0" y="0"/>
              <a:ext cx="12198153" cy="216000"/>
              <a:chOff x="-480372" y="897076"/>
              <a:chExt cx="12198153" cy="216000"/>
            </a:xfrm>
          </p:grpSpPr>
          <p:sp>
            <p:nvSpPr>
              <p:cNvPr id="53" name="Rektangel 52">
                <a:extLst>
                  <a:ext uri="{FF2B5EF4-FFF2-40B4-BE49-F238E27FC236}">
                    <a16:creationId xmlns:a16="http://schemas.microsoft.com/office/drawing/2014/main" id="{9034BBB8-D27C-388E-E04C-1F5E9EAE2CAE}"/>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4" name="Rektangel 53">
                <a:extLst>
                  <a:ext uri="{FF2B5EF4-FFF2-40B4-BE49-F238E27FC236}">
                    <a16:creationId xmlns:a16="http://schemas.microsoft.com/office/drawing/2014/main" id="{C248D41A-22DE-9E5C-3ACF-064E9CCAEF72}"/>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5" name="Rektangel 54">
                <a:extLst>
                  <a:ext uri="{FF2B5EF4-FFF2-40B4-BE49-F238E27FC236}">
                    <a16:creationId xmlns:a16="http://schemas.microsoft.com/office/drawing/2014/main" id="{298E44B3-408F-2604-BD89-F9DDC051B294}"/>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56" name="Rektangel 55">
                <a:extLst>
                  <a:ext uri="{FF2B5EF4-FFF2-40B4-BE49-F238E27FC236}">
                    <a16:creationId xmlns:a16="http://schemas.microsoft.com/office/drawing/2014/main" id="{56B9BE31-D499-F873-2C01-2F26C5FDB0CE}"/>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51" name="textruta 50">
              <a:extLst>
                <a:ext uri="{FF2B5EF4-FFF2-40B4-BE49-F238E27FC236}">
                  <a16:creationId xmlns:a16="http://schemas.microsoft.com/office/drawing/2014/main" id="{2FF2CBE3-C0B1-D229-53C8-6E1A18A56987}"/>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52" name="textruta 51">
              <a:extLst>
                <a:ext uri="{FF2B5EF4-FFF2-40B4-BE49-F238E27FC236}">
                  <a16:creationId xmlns:a16="http://schemas.microsoft.com/office/drawing/2014/main" id="{81038E2E-DABC-EB24-356D-34B4CDF739D1}"/>
                </a:ext>
              </a:extLst>
            </p:cNvPr>
            <p:cNvSpPr txBox="1"/>
            <p:nvPr/>
          </p:nvSpPr>
          <p:spPr>
            <a:xfrm>
              <a:off x="7739994" y="0"/>
              <a:ext cx="2520000" cy="360850"/>
            </a:xfrm>
            <a:prstGeom prst="rect">
              <a:avLst/>
            </a:prstGeom>
            <a:solidFill>
              <a:srgbClr val="F6DD62"/>
            </a:solidFill>
          </p:spPr>
          <p:txBody>
            <a:bodyPr wrap="square" lIns="108000" tIns="72000" rIns="72000" bIns="72000" rtlCol="0">
              <a:spAutoFit/>
            </a:bodyPr>
            <a:lstStyle/>
            <a:p>
              <a:pPr algn="ctr"/>
              <a:r>
                <a:rPr lang="sv-SE" sz="1400" dirty="0">
                  <a:effectLst/>
                  <a:latin typeface="Europa-Bold" panose="02000000000000000000" pitchFamily="2" charset="77"/>
                </a:rPr>
                <a:t>Raajtere</a:t>
              </a:r>
              <a:r>
                <a:rPr lang="sv-SE" sz="1200" dirty="0">
                  <a:effectLst/>
                  <a:latin typeface="Europa-Bold" panose="02000000000000000000" pitchFamily="2" charset="77"/>
                </a:rPr>
                <a:t> </a:t>
              </a:r>
              <a:r>
                <a:rPr lang="sv-SE" sz="1100" dirty="0">
                  <a:latin typeface="Europa-Bold" panose="02000000000000000000" pitchFamily="2" charset="77"/>
                </a:rPr>
                <a:t>Trappan</a:t>
              </a:r>
              <a:endParaRPr lang="sv-SE" sz="1200" dirty="0">
                <a:effectLst/>
                <a:latin typeface="Europa-Bold" panose="02000000000000000000" pitchFamily="2" charset="77"/>
              </a:endParaRPr>
            </a:p>
          </p:txBody>
        </p:sp>
      </p:grpSp>
    </p:spTree>
    <p:extLst>
      <p:ext uri="{BB962C8B-B14F-4D97-AF65-F5344CB8AC3E}">
        <p14:creationId xmlns:p14="http://schemas.microsoft.com/office/powerpoint/2010/main" val="11413336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0A9D66-347F-1444-7159-135FF87E941C}"/>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0FBFB4AD-1C65-2CA9-05D8-A1C5005E8749}"/>
              </a:ext>
              <a:ext uri="{C183D7F6-B498-43B3-948B-1728B52AA6E4}">
                <adec:decorative xmlns:adec="http://schemas.microsoft.com/office/drawing/2017/decorative" val="1"/>
              </a:ext>
            </a:extLst>
          </p:cNvPr>
          <p:cNvSpPr/>
          <p:nvPr/>
        </p:nvSpPr>
        <p:spPr>
          <a:xfrm>
            <a:off x="0" y="0"/>
            <a:ext cx="7114479" cy="6858000"/>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3" name="Bildobjekt 2">
            <a:extLst>
              <a:ext uri="{FF2B5EF4-FFF2-40B4-BE49-F238E27FC236}">
                <a16:creationId xmlns:a16="http://schemas.microsoft.com/office/drawing/2014/main" id="{369F4844-75A1-585F-EC91-FA85499B4C10}"/>
              </a:ext>
              <a:ext uri="{C183D7F6-B498-43B3-948B-1728B52AA6E4}">
                <adec:decorative xmlns:adec="http://schemas.microsoft.com/office/drawing/2017/decorative" val="1"/>
              </a:ext>
            </a:extLst>
          </p:cNvPr>
          <p:cNvPicPr>
            <a:picLocks noChangeAspect="1"/>
          </p:cNvPicPr>
          <p:nvPr/>
        </p:nvPicPr>
        <p:blipFill>
          <a:blip r:embed="rId3"/>
          <a:srcRect b="25550"/>
          <a:stretch>
            <a:fillRect/>
          </a:stretch>
        </p:blipFill>
        <p:spPr>
          <a:xfrm>
            <a:off x="1" y="0"/>
            <a:ext cx="6517074" cy="6858000"/>
          </a:xfrm>
          <a:prstGeom prst="rect">
            <a:avLst/>
          </a:prstGeom>
        </p:spPr>
      </p:pic>
      <p:sp>
        <p:nvSpPr>
          <p:cNvPr id="11" name="Rektangel 10">
            <a:extLst>
              <a:ext uri="{FF2B5EF4-FFF2-40B4-BE49-F238E27FC236}">
                <a16:creationId xmlns:a16="http://schemas.microsoft.com/office/drawing/2014/main" id="{441BE31F-13CB-795B-4E40-004FBEEE2DAE}"/>
              </a:ext>
              <a:ext uri="{C183D7F6-B498-43B3-948B-1728B52AA6E4}">
                <adec:decorative xmlns:adec="http://schemas.microsoft.com/office/drawing/2017/decorative" val="1"/>
              </a:ext>
            </a:extLst>
          </p:cNvPr>
          <p:cNvSpPr/>
          <p:nvPr/>
        </p:nvSpPr>
        <p:spPr>
          <a:xfrm>
            <a:off x="6517075" y="0"/>
            <a:ext cx="5674925" cy="6858000"/>
          </a:xfrm>
          <a:prstGeom prst="rect">
            <a:avLst/>
          </a:prstGeom>
          <a:solidFill>
            <a:srgbClr val="F9C4B6"/>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4" name="Rubrik 3">
            <a:extLst>
              <a:ext uri="{FF2B5EF4-FFF2-40B4-BE49-F238E27FC236}">
                <a16:creationId xmlns:a16="http://schemas.microsoft.com/office/drawing/2014/main" id="{03A0379B-43E7-2067-3594-2A02BB77F808}"/>
              </a:ext>
            </a:extLst>
          </p:cNvPr>
          <p:cNvSpPr>
            <a:spLocks noGrp="1"/>
          </p:cNvSpPr>
          <p:nvPr>
            <p:ph type="title"/>
          </p:nvPr>
        </p:nvSpPr>
        <p:spPr>
          <a:xfrm>
            <a:off x="0" y="-1325562"/>
            <a:ext cx="11353800" cy="1103890"/>
          </a:xfrm>
        </p:spPr>
        <p:txBody>
          <a:bodyPr vert="horz" lIns="91440" tIns="45720" rIns="91440" bIns="45720" rtlCol="0" anchor="b">
            <a:normAutofit/>
          </a:bodyPr>
          <a:lstStyle/>
          <a:p>
            <a:pPr>
              <a:spcAft>
                <a:spcPts val="68"/>
              </a:spcAft>
            </a:pPr>
            <a:r>
              <a:rPr lang="sv-SE" sz="1000" dirty="0">
                <a:latin typeface="Europa-Regular" panose="02000000000000000000" pitchFamily="2" charset="77"/>
              </a:rPr>
              <a:t>Soptsestidie vædtsoesvoeten bïjre Bryt tystnaden om våld </a:t>
            </a:r>
          </a:p>
        </p:txBody>
      </p:sp>
      <p:sp>
        <p:nvSpPr>
          <p:cNvPr id="8" name="textruta 7">
            <a:extLst>
              <a:ext uri="{FF2B5EF4-FFF2-40B4-BE49-F238E27FC236}">
                <a16:creationId xmlns:a16="http://schemas.microsoft.com/office/drawing/2014/main" id="{F0B5DCE2-32F5-23EA-572C-71483B5D9C1E}"/>
              </a:ext>
            </a:extLst>
          </p:cNvPr>
          <p:cNvSpPr txBox="1"/>
          <p:nvPr/>
        </p:nvSpPr>
        <p:spPr>
          <a:xfrm>
            <a:off x="7035883" y="1146603"/>
            <a:ext cx="4351282" cy="830997"/>
          </a:xfrm>
          <a:prstGeom prst="rect">
            <a:avLst/>
          </a:prstGeom>
          <a:noFill/>
        </p:spPr>
        <p:txBody>
          <a:bodyPr wrap="square" rtlCol="0">
            <a:spAutoFit/>
          </a:bodyPr>
          <a:lstStyle/>
          <a:p>
            <a:r>
              <a:rPr lang="sv-SE" sz="2400" b="1" dirty="0">
                <a:effectLst/>
                <a:latin typeface="Europa-Bold" panose="02000000000000000000" pitchFamily="2" charset="77"/>
              </a:rPr>
              <a:t>Metod för att identifiera och förebygga våldsutsatthet.</a:t>
            </a:r>
          </a:p>
        </p:txBody>
      </p:sp>
      <p:sp>
        <p:nvSpPr>
          <p:cNvPr id="7" name="textruta 6">
            <a:extLst>
              <a:ext uri="{FF2B5EF4-FFF2-40B4-BE49-F238E27FC236}">
                <a16:creationId xmlns:a16="http://schemas.microsoft.com/office/drawing/2014/main" id="{74BC7880-10C3-3587-5EDA-865BBA589D3A}"/>
              </a:ext>
            </a:extLst>
          </p:cNvPr>
          <p:cNvSpPr txBox="1"/>
          <p:nvPr/>
        </p:nvSpPr>
        <p:spPr>
          <a:xfrm>
            <a:off x="7035883" y="2565556"/>
            <a:ext cx="4114800" cy="461665"/>
          </a:xfrm>
          <a:prstGeom prst="rect">
            <a:avLst/>
          </a:prstGeom>
          <a:noFill/>
        </p:spPr>
        <p:txBody>
          <a:bodyPr wrap="square" rtlCol="0">
            <a:spAutoFit/>
          </a:bodyPr>
          <a:lstStyle/>
          <a:p>
            <a:r>
              <a:rPr lang="sv-SE" sz="2400" b="1" dirty="0">
                <a:effectLst/>
                <a:latin typeface="Sen" pitchFamily="2" charset="0"/>
              </a:rPr>
              <a:t>INNEHÅLL</a:t>
            </a:r>
            <a:endParaRPr lang="sv-SE" sz="2800" b="1" dirty="0">
              <a:latin typeface="Sen" pitchFamily="2" charset="0"/>
            </a:endParaRPr>
          </a:p>
        </p:txBody>
      </p:sp>
      <p:sp>
        <p:nvSpPr>
          <p:cNvPr id="2" name="textruta 1">
            <a:extLst>
              <a:ext uri="{FF2B5EF4-FFF2-40B4-BE49-F238E27FC236}">
                <a16:creationId xmlns:a16="http://schemas.microsoft.com/office/drawing/2014/main" id="{EFFCEDAD-CF13-D1C1-BB72-161763D82E02}"/>
              </a:ext>
            </a:extLst>
          </p:cNvPr>
          <p:cNvSpPr txBox="1"/>
          <p:nvPr/>
        </p:nvSpPr>
        <p:spPr>
          <a:xfrm>
            <a:off x="7035883" y="3064890"/>
            <a:ext cx="4637308" cy="2323713"/>
          </a:xfrm>
          <a:prstGeom prst="rect">
            <a:avLst/>
          </a:prstGeom>
          <a:noFill/>
        </p:spPr>
        <p:txBody>
          <a:bodyPr wrap="square" rtlCol="0">
            <a:spAutoFit/>
          </a:bodyPr>
          <a:lstStyle/>
          <a:p>
            <a:pPr marL="285750" indent="-285750">
              <a:spcAft>
                <a:spcPts val="1000"/>
              </a:spcAft>
              <a:buFont typeface="Courier New" panose="02070309020205020404" pitchFamily="49" charset="0"/>
              <a:buChar char="o"/>
            </a:pPr>
            <a:r>
              <a:rPr lang="sv-SE" sz="2000" dirty="0">
                <a:latin typeface="Europa-Regular" panose="02000000000000000000" pitchFamily="2" charset="77"/>
              </a:rPr>
              <a:t>Våld mot samiska kvinnor </a:t>
            </a:r>
            <a:br>
              <a:rPr lang="sv-SE" sz="2000" dirty="0">
                <a:latin typeface="Europa-Regular" panose="02000000000000000000" pitchFamily="2" charset="77"/>
              </a:rPr>
            </a:br>
            <a:r>
              <a:rPr lang="sv-SE" sz="2000" dirty="0">
                <a:latin typeface="Europa-Regular" panose="02000000000000000000" pitchFamily="2" charset="77"/>
              </a:rPr>
              <a:t>och HBTQI-samer </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Våldets olika uttryck</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Rapporten "Våld mot samiska kvinnor"</a:t>
            </a:r>
          </a:p>
          <a:p>
            <a:pPr marL="285750" indent="-285750">
              <a:spcAft>
                <a:spcPts val="1000"/>
              </a:spcAft>
              <a:buFont typeface="Courier New" panose="02070309020205020404" pitchFamily="49" charset="0"/>
              <a:buChar char="o"/>
            </a:pPr>
            <a:r>
              <a:rPr lang="sv-SE" sz="2000" dirty="0">
                <a:latin typeface="Europa-Regular" panose="02000000000000000000" pitchFamily="2" charset="77"/>
              </a:rPr>
              <a:t>Vad kan vi göra om vi misstänker </a:t>
            </a:r>
            <a:br>
              <a:rPr lang="sv-SE" sz="2000" dirty="0">
                <a:latin typeface="Europa-Regular" panose="02000000000000000000" pitchFamily="2" charset="77"/>
              </a:rPr>
            </a:br>
            <a:r>
              <a:rPr lang="sv-SE" sz="2000" dirty="0">
                <a:latin typeface="Europa-Regular" panose="02000000000000000000" pitchFamily="2" charset="77"/>
              </a:rPr>
              <a:t>att någon utsätts? </a:t>
            </a:r>
            <a:endParaRPr lang="sv-SE" sz="2400" dirty="0">
              <a:latin typeface="Europa-Regular" panose="02000000000000000000" pitchFamily="2" charset="77"/>
            </a:endParaRPr>
          </a:p>
        </p:txBody>
      </p:sp>
    </p:spTree>
    <p:extLst>
      <p:ext uri="{BB962C8B-B14F-4D97-AF65-F5344CB8AC3E}">
        <p14:creationId xmlns:p14="http://schemas.microsoft.com/office/powerpoint/2010/main" val="301553881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44435-CFD2-5212-9407-95F1984EA052}"/>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E31BD4A0-74FC-B723-2B5D-B85512B94EAA}"/>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A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16" name="textruta 15">
            <a:extLst>
              <a:ext uri="{FF2B5EF4-FFF2-40B4-BE49-F238E27FC236}">
                <a16:creationId xmlns:a16="http://schemas.microsoft.com/office/drawing/2014/main" id="{6D706847-4AA7-C8B6-0A69-77B9DBAEBDE7}"/>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1</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13" name="Rubrik 12">
            <a:extLst>
              <a:ext uri="{FF2B5EF4-FFF2-40B4-BE49-F238E27FC236}">
                <a16:creationId xmlns:a16="http://schemas.microsoft.com/office/drawing/2014/main" id="{85E0F492-4661-3B7C-D120-56199A75601D}"/>
              </a:ext>
            </a:extLst>
          </p:cNvPr>
          <p:cNvSpPr txBox="1">
            <a:spLocks noGrp="1"/>
          </p:cNvSpPr>
          <p:nvPr>
            <p:ph type="title" idx="4294967295"/>
          </p:nvPr>
        </p:nvSpPr>
        <p:spPr>
          <a:xfrm>
            <a:off x="1547210" y="1388906"/>
            <a:ext cx="9097580" cy="1446550"/>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Våld mot samiska kvinnor och </a:t>
            </a:r>
            <a:r>
              <a:rPr lang="sv-SE" b="1" dirty="0">
                <a:solidFill>
                  <a:srgbClr val="0A3D1F"/>
                </a:solidFill>
                <a:latin typeface="Sen" pitchFamily="2" charset="0"/>
                <a:ea typeface="+mn-ea"/>
                <a:cs typeface="+mn-cs"/>
              </a:rPr>
              <a:t>hbtqi</a:t>
            </a: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-samer</a:t>
            </a:r>
          </a:p>
        </p:txBody>
      </p:sp>
      <p:sp>
        <p:nvSpPr>
          <p:cNvPr id="14" name="textruta 13">
            <a:extLst>
              <a:ext uri="{FF2B5EF4-FFF2-40B4-BE49-F238E27FC236}">
                <a16:creationId xmlns:a16="http://schemas.microsoft.com/office/drawing/2014/main" id="{78DFFC0E-AE9F-A1C9-791A-3CC43F755A47}"/>
              </a:ext>
            </a:extLst>
          </p:cNvPr>
          <p:cNvSpPr txBox="1"/>
          <p:nvPr/>
        </p:nvSpPr>
        <p:spPr>
          <a:xfrm>
            <a:off x="1547212" y="3089451"/>
            <a:ext cx="6897542" cy="1362104"/>
          </a:xfrm>
          <a:prstGeom prst="rect">
            <a:avLst/>
          </a:prstGeom>
          <a:noFill/>
        </p:spPr>
        <p:txBody>
          <a:bodyPr wrap="square" rtlCol="0">
            <a:spAutoFit/>
          </a:bodyPr>
          <a:lstStyle/>
          <a:p>
            <a:pPr lvl="0">
              <a:lnSpc>
                <a:spcPct val="107000"/>
              </a:lnSpc>
              <a:spcAft>
                <a:spcPts val="800"/>
              </a:spcAft>
              <a:buSzPts val="1000"/>
              <a:tabLst>
                <a:tab pos="457200" algn="l"/>
              </a:tabLst>
            </a:pPr>
            <a:r>
              <a:rPr lang="sv-SE" sz="2400" b="1" kern="100" dirty="0">
                <a:effectLst/>
                <a:latin typeface="Europa-Bold" panose="02000000000000000000" pitchFamily="2" charset="77"/>
                <a:ea typeface="Aptos" panose="020B0004020202020204" pitchFamily="34" charset="0"/>
                <a:cs typeface="Times New Roman" panose="02020603050405020304" pitchFamily="18" charset="0"/>
              </a:rPr>
              <a:t>En allvarlig samhällsfråga.</a:t>
            </a:r>
          </a:p>
          <a:p>
            <a:pPr lvl="0">
              <a:lnSpc>
                <a:spcPct val="107000"/>
              </a:lnSpc>
              <a:spcAft>
                <a:spcPts val="800"/>
              </a:spcAft>
              <a:buSzPts val="1000"/>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D</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en yttersta formen av ojämställdhet och män är generellt överrepresenterade som våldsutövare.</a:t>
            </a:r>
          </a:p>
        </p:txBody>
      </p:sp>
      <p:pic>
        <p:nvPicPr>
          <p:cNvPr id="18" name="Bildobjekt 17">
            <a:extLst>
              <a:ext uri="{FF2B5EF4-FFF2-40B4-BE49-F238E27FC236}">
                <a16:creationId xmlns:a16="http://schemas.microsoft.com/office/drawing/2014/main" id="{FAFC5705-0F08-9B3E-B7F0-BCA3DAE7B2AC}"/>
              </a:ext>
              <a:ext uri="{C183D7F6-B498-43B3-948B-1728B52AA6E4}">
                <adec:decorative xmlns:adec="http://schemas.microsoft.com/office/drawing/2017/decorative" val="1"/>
              </a:ext>
            </a:extLst>
          </p:cNvPr>
          <p:cNvPicPr>
            <a:picLocks noChangeAspect="1"/>
          </p:cNvPicPr>
          <p:nvPr/>
        </p:nvPicPr>
        <p:blipFill>
          <a:blip r:embed="rId3"/>
          <a:srcRect/>
          <a:stretch/>
        </p:blipFill>
        <p:spPr>
          <a:xfrm>
            <a:off x="-3567938" y="5746762"/>
            <a:ext cx="7772392" cy="519984"/>
          </a:xfrm>
          <a:prstGeom prst="rect">
            <a:avLst/>
          </a:prstGeom>
        </p:spPr>
      </p:pic>
      <p:sp>
        <p:nvSpPr>
          <p:cNvPr id="3" name="Ellips 2">
            <a:extLst>
              <a:ext uri="{FF2B5EF4-FFF2-40B4-BE49-F238E27FC236}">
                <a16:creationId xmlns:a16="http://schemas.microsoft.com/office/drawing/2014/main" id="{5431303F-631D-7946-C8D9-FFC2267783DC}"/>
              </a:ext>
            </a:extLst>
          </p:cNvPr>
          <p:cNvSpPr/>
          <p:nvPr/>
        </p:nvSpPr>
        <p:spPr>
          <a:xfrm>
            <a:off x="8704794" y="2659513"/>
            <a:ext cx="2537062" cy="2582387"/>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2400" b="1" kern="100" dirty="0">
                <a:solidFill>
                  <a:schemeClr val="bg1"/>
                </a:solidFill>
                <a:effectLst/>
                <a:latin typeface="Sen" pitchFamily="2" charset="0"/>
                <a:ea typeface="Aptos" panose="020B0004020202020204" pitchFamily="34" charset="0"/>
                <a:cs typeface="Times New Roman" panose="02020603050405020304" pitchFamily="18" charset="0"/>
              </a:rPr>
              <a:t>Begrepp</a:t>
            </a:r>
            <a:r>
              <a:rPr lang="sv-SE" sz="2400"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rPr>
              <a:t>: </a:t>
            </a:r>
          </a:p>
          <a:p>
            <a:pPr algn="ctr"/>
            <a:r>
              <a:rPr lang="sv-SE" sz="2000" dirty="0">
                <a:latin typeface="Europa-Regular" panose="02000000000000000000" pitchFamily="2" charset="77"/>
                <a:ea typeface="Aptos" panose="020B0004020202020204" pitchFamily="34" charset="0"/>
                <a:cs typeface="Times New Roman" panose="02020603050405020304" pitchFamily="18" charset="0"/>
              </a:rPr>
              <a:t>V</a:t>
            </a:r>
            <a:r>
              <a:rPr lang="sv-SE" sz="2000" dirty="0">
                <a:effectLst/>
                <a:latin typeface="Europa-Regular" panose="02000000000000000000" pitchFamily="2" charset="77"/>
                <a:ea typeface="Aptos" panose="020B0004020202020204" pitchFamily="34" charset="0"/>
                <a:cs typeface="Times New Roman" panose="02020603050405020304" pitchFamily="18" charset="0"/>
              </a:rPr>
              <a:t>åld i nära relation </a:t>
            </a:r>
            <a:endParaRPr lang="sv-SE"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grpSp>
        <p:nvGrpSpPr>
          <p:cNvPr id="4" name="Grupp 3">
            <a:extLst>
              <a:ext uri="{FF2B5EF4-FFF2-40B4-BE49-F238E27FC236}">
                <a16:creationId xmlns:a16="http://schemas.microsoft.com/office/drawing/2014/main" id="{BDDAA6E8-C4F2-9AEB-2D8B-099DCC2404F4}"/>
              </a:ext>
              <a:ext uri="{C183D7F6-B498-43B3-948B-1728B52AA6E4}">
                <adec:decorative xmlns:adec="http://schemas.microsoft.com/office/drawing/2017/decorative" val="1"/>
              </a:ext>
            </a:extLst>
          </p:cNvPr>
          <p:cNvGrpSpPr/>
          <p:nvPr/>
        </p:nvGrpSpPr>
        <p:grpSpPr>
          <a:xfrm>
            <a:off x="0" y="0"/>
            <a:ext cx="12212913" cy="576293"/>
            <a:chOff x="0" y="0"/>
            <a:chExt cx="12212913" cy="576293"/>
          </a:xfrm>
        </p:grpSpPr>
        <p:grpSp>
          <p:nvGrpSpPr>
            <p:cNvPr id="5" name="Grupp 4">
              <a:extLst>
                <a:ext uri="{FF2B5EF4-FFF2-40B4-BE49-F238E27FC236}">
                  <a16:creationId xmlns:a16="http://schemas.microsoft.com/office/drawing/2014/main" id="{7E48CB2C-B4B7-A1C8-D97E-264E0EB1805B}"/>
                </a:ext>
              </a:extLst>
            </p:cNvPr>
            <p:cNvGrpSpPr/>
            <p:nvPr/>
          </p:nvGrpSpPr>
          <p:grpSpPr>
            <a:xfrm>
              <a:off x="0" y="0"/>
              <a:ext cx="9673194" cy="216000"/>
              <a:chOff x="-480372" y="897076"/>
              <a:chExt cx="9673194" cy="216000"/>
            </a:xfrm>
          </p:grpSpPr>
          <p:sp>
            <p:nvSpPr>
              <p:cNvPr id="8" name="Rektangel 7">
                <a:extLst>
                  <a:ext uri="{FF2B5EF4-FFF2-40B4-BE49-F238E27FC236}">
                    <a16:creationId xmlns:a16="http://schemas.microsoft.com/office/drawing/2014/main" id="{CCA3AAA6-F9AF-985D-6ECF-6FEB0E8F587B}"/>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9" name="Rektangel 8">
                <a:extLst>
                  <a:ext uri="{FF2B5EF4-FFF2-40B4-BE49-F238E27FC236}">
                    <a16:creationId xmlns:a16="http://schemas.microsoft.com/office/drawing/2014/main" id="{10DA28D3-CBB3-7EE4-1F2A-2C083C00CB25}"/>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9">
                <a:extLst>
                  <a:ext uri="{FF2B5EF4-FFF2-40B4-BE49-F238E27FC236}">
                    <a16:creationId xmlns:a16="http://schemas.microsoft.com/office/drawing/2014/main" id="{E52E5E93-31F6-030B-BD38-3985E9208F51}"/>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98476D69-19EB-CC3C-E529-F60CBF667C62}"/>
                  </a:ext>
                </a:extLst>
              </p:cNvPr>
              <p:cNvSpPr/>
              <p:nvPr/>
            </p:nvSpPr>
            <p:spPr>
              <a:xfrm>
                <a:off x="7256022" y="897076"/>
                <a:ext cx="19368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6" name="textruta 5">
              <a:extLst>
                <a:ext uri="{FF2B5EF4-FFF2-40B4-BE49-F238E27FC236}">
                  <a16:creationId xmlns:a16="http://schemas.microsoft.com/office/drawing/2014/main" id="{C389862E-0BC4-A3E5-8EF1-09337E15198D}"/>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7" name="textruta 6">
              <a:extLst>
                <a:ext uri="{FF2B5EF4-FFF2-40B4-BE49-F238E27FC236}">
                  <a16:creationId xmlns:a16="http://schemas.microsoft.com/office/drawing/2014/main" id="{EDA31B3C-3A70-FFC4-20A7-4A24E42D6120}"/>
                </a:ext>
              </a:extLst>
            </p:cNvPr>
            <p:cNvSpPr txBox="1"/>
            <p:nvPr/>
          </p:nvSpPr>
          <p:spPr>
            <a:xfrm>
              <a:off x="9473319" y="0"/>
              <a:ext cx="2739594" cy="576293"/>
            </a:xfrm>
            <a:prstGeom prst="rect">
              <a:avLst/>
            </a:prstGeom>
            <a:solidFill>
              <a:srgbClr val="FBCDAC"/>
            </a:solidFill>
          </p:spPr>
          <p:txBody>
            <a:bodyPr wrap="square" lIns="144000" tIns="72000" rIns="72000" bIns="72000" rtlCol="0">
              <a:spAutoFit/>
            </a:bodyPr>
            <a:lstStyle/>
            <a:p>
              <a:r>
                <a:rPr lang="sv-SE" sz="1400" dirty="0">
                  <a:solidFill>
                    <a:srgbClr val="0A3D1F"/>
                  </a:solidFill>
                  <a:effectLst/>
                  <a:latin typeface="Europa-Bold" panose="02000000000000000000" pitchFamily="2" charset="77"/>
                </a:rPr>
                <a:t>Soptsestidie vædtsoesvoeten bïjre</a:t>
              </a:r>
              <a:r>
                <a:rPr lang="sv-SE" sz="1200" dirty="0">
                  <a:solidFill>
                    <a:srgbClr val="0A3D1F"/>
                  </a:solidFill>
                  <a:effectLst/>
                  <a:latin typeface="Europa-Bold" panose="02000000000000000000" pitchFamily="2" charset="77"/>
                </a:rPr>
                <a:t> </a:t>
              </a:r>
              <a:r>
                <a:rPr lang="sv-SE" sz="1100" dirty="0">
                  <a:solidFill>
                    <a:srgbClr val="0A3D1F"/>
                  </a:solidFill>
                  <a:latin typeface="Europa-Bold" panose="02000000000000000000" pitchFamily="2" charset="77"/>
                </a:rPr>
                <a:t>Bryt tystnaden om våld </a:t>
              </a:r>
              <a:endParaRPr lang="sv-SE" sz="1200" dirty="0">
                <a:solidFill>
                  <a:srgbClr val="0A3D1F"/>
                </a:solidFill>
                <a:effectLst/>
                <a:latin typeface="Europa-Bold" panose="02000000000000000000" pitchFamily="2" charset="77"/>
              </a:endParaRPr>
            </a:p>
          </p:txBody>
        </p:sp>
      </p:grpSp>
      <p:sp>
        <p:nvSpPr>
          <p:cNvPr id="12" name="textruta 11">
            <a:hlinkClick r:id="rId4" action="ppaction://hlinksldjump"/>
            <a:extLst>
              <a:ext uri="{FF2B5EF4-FFF2-40B4-BE49-F238E27FC236}">
                <a16:creationId xmlns:a16="http://schemas.microsoft.com/office/drawing/2014/main" id="{7F507489-CCF2-E7B8-9301-4C67A9031501}"/>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23911433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570FCD-7092-3DF9-AC75-13B15363935B}"/>
            </a:ext>
          </a:extLst>
        </p:cNvPr>
        <p:cNvGrpSpPr/>
        <p:nvPr/>
      </p:nvGrpSpPr>
      <p:grpSpPr>
        <a:xfrm>
          <a:off x="0" y="0"/>
          <a:ext cx="0" cy="0"/>
          <a:chOff x="0" y="0"/>
          <a:chExt cx="0" cy="0"/>
        </a:xfrm>
      </p:grpSpPr>
      <p:sp>
        <p:nvSpPr>
          <p:cNvPr id="4" name="Rektangel 3">
            <a:extLst>
              <a:ext uri="{FF2B5EF4-FFF2-40B4-BE49-F238E27FC236}">
                <a16:creationId xmlns:a16="http://schemas.microsoft.com/office/drawing/2014/main" id="{B31C4976-3326-28E9-2115-0CAD6F2CADB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A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9" name="textruta 38">
            <a:extLst>
              <a:ext uri="{FF2B5EF4-FFF2-40B4-BE49-F238E27FC236}">
                <a16:creationId xmlns:a16="http://schemas.microsoft.com/office/drawing/2014/main" id="{C8B9B0EC-B3CE-D618-17FB-4CD97044B8DA}"/>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2</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B3393073-E8F6-17FC-20DC-58CA45AF7C6D}"/>
              </a:ext>
            </a:extLst>
          </p:cNvPr>
          <p:cNvSpPr txBox="1">
            <a:spLocks noGrp="1"/>
          </p:cNvSpPr>
          <p:nvPr>
            <p:ph type="title" idx="4294967295"/>
          </p:nvPr>
        </p:nvSpPr>
        <p:spPr>
          <a:xfrm>
            <a:off x="1060012" y="990793"/>
            <a:ext cx="8901262"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v-SE" sz="4400" b="1" i="0" u="none" strike="noStrike" kern="1200" cap="none" spc="0" normalizeH="0" baseline="0" noProof="0" dirty="0">
                <a:ln>
                  <a:noFill/>
                </a:ln>
                <a:solidFill>
                  <a:srgbClr val="0A3D1F"/>
                </a:solidFill>
                <a:effectLst/>
                <a:uLnTx/>
                <a:uFillTx/>
                <a:latin typeface="Sen" pitchFamily="2" charset="0"/>
                <a:ea typeface="+mn-ea"/>
                <a:cs typeface="+mn-cs"/>
              </a:rPr>
              <a:t>Våldets olika uttryck   </a:t>
            </a:r>
          </a:p>
        </p:txBody>
      </p:sp>
      <p:sp>
        <p:nvSpPr>
          <p:cNvPr id="5" name="textruta 4">
            <a:extLst>
              <a:ext uri="{FF2B5EF4-FFF2-40B4-BE49-F238E27FC236}">
                <a16:creationId xmlns:a16="http://schemas.microsoft.com/office/drawing/2014/main" id="{EDDB6F42-7931-16C5-C171-59D4F895D48F}"/>
              </a:ext>
            </a:extLst>
          </p:cNvPr>
          <p:cNvSpPr txBox="1"/>
          <p:nvPr/>
        </p:nvSpPr>
        <p:spPr>
          <a:xfrm>
            <a:off x="1060012" y="1806312"/>
            <a:ext cx="9249400" cy="437812"/>
          </a:xfrm>
          <a:prstGeom prst="rect">
            <a:avLst/>
          </a:prstGeom>
          <a:noFill/>
        </p:spPr>
        <p:txBody>
          <a:bodyPr wrap="square" rtlCol="0">
            <a:spAutoFit/>
          </a:bodyPr>
          <a:lstStyle/>
          <a:p>
            <a:pPr>
              <a:lnSpc>
                <a:spcPct val="107000"/>
              </a:lnSpc>
              <a:spcAft>
                <a:spcPts val="800"/>
              </a:spcAf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Våld finns inte bara i fysiska handlingar. Det kan ta många olika uttryck.</a:t>
            </a:r>
          </a:p>
        </p:txBody>
      </p:sp>
      <p:sp>
        <p:nvSpPr>
          <p:cNvPr id="27" name="textruta 26">
            <a:hlinkClick r:id="rId3" action="ppaction://hlinksldjump"/>
            <a:extLst>
              <a:ext uri="{FF2B5EF4-FFF2-40B4-BE49-F238E27FC236}">
                <a16:creationId xmlns:a16="http://schemas.microsoft.com/office/drawing/2014/main" id="{AFE6C9C1-2D9F-D0ED-7E76-CE8B2C716996}"/>
              </a:ext>
            </a:extLst>
          </p:cNvPr>
          <p:cNvSpPr txBox="1"/>
          <p:nvPr/>
        </p:nvSpPr>
        <p:spPr>
          <a:xfrm>
            <a:off x="1060012" y="2426442"/>
            <a:ext cx="3261188" cy="1767844"/>
          </a:xfrm>
          <a:prstGeom prst="roundRect">
            <a:avLst/>
          </a:prstGeom>
          <a:solidFill>
            <a:srgbClr val="F9C4B6"/>
          </a:solidFill>
        </p:spPr>
        <p:txBody>
          <a:bodyPr wrap="square" lIns="288000" tIns="180000" rIns="0" bIns="0" rtlCol="0">
            <a:noAutofit/>
          </a:bodyPr>
          <a:lstStyle/>
          <a:p>
            <a:pPr>
              <a:spcAft>
                <a:spcPts val="68"/>
              </a:spcAft>
            </a:pPr>
            <a:r>
              <a:rPr lang="sv-SE" sz="2400" b="1" dirty="0">
                <a:effectLst/>
                <a:latin typeface="Sen" pitchFamily="2" charset="0"/>
              </a:rPr>
              <a:t>Fysiskt våld</a:t>
            </a:r>
          </a:p>
          <a:p>
            <a:pPr>
              <a:spcAft>
                <a:spcPts val="68"/>
              </a:spcAft>
            </a:pPr>
            <a:r>
              <a:rPr lang="sv-SE" sz="1800" dirty="0">
                <a:effectLst/>
                <a:latin typeface="Europa-Regular" panose="02000000000000000000" pitchFamily="2" charset="77"/>
                <a:ea typeface="Aptos" panose="020B0004020202020204" pitchFamily="34" charset="0"/>
                <a:cs typeface="Times New Roman" panose="02020603050405020304" pitchFamily="18" charset="0"/>
              </a:rPr>
              <a:t>Slag, knuffar, fasthållning.</a:t>
            </a:r>
            <a:r>
              <a:rPr lang="sv-SE" sz="1600" dirty="0">
                <a:effectLst/>
                <a:latin typeface="Europa-Regular" panose="02000000000000000000" pitchFamily="2" charset="77"/>
              </a:rPr>
              <a:t> </a:t>
            </a:r>
          </a:p>
        </p:txBody>
      </p:sp>
      <p:sp>
        <p:nvSpPr>
          <p:cNvPr id="34" name="textruta 33">
            <a:hlinkClick r:id="rId3" action="ppaction://hlinksldjump"/>
            <a:extLst>
              <a:ext uri="{FF2B5EF4-FFF2-40B4-BE49-F238E27FC236}">
                <a16:creationId xmlns:a16="http://schemas.microsoft.com/office/drawing/2014/main" id="{D86FA4B8-C3E0-C3B5-5590-FCE30A2CD569}"/>
              </a:ext>
            </a:extLst>
          </p:cNvPr>
          <p:cNvSpPr txBox="1"/>
          <p:nvPr/>
        </p:nvSpPr>
        <p:spPr>
          <a:xfrm>
            <a:off x="4519615" y="2404413"/>
            <a:ext cx="3261188" cy="1767844"/>
          </a:xfrm>
          <a:prstGeom prst="roundRect">
            <a:avLst/>
          </a:prstGeom>
          <a:solidFill>
            <a:srgbClr val="F9C4B6"/>
          </a:solidFill>
        </p:spPr>
        <p:txBody>
          <a:bodyPr wrap="square" lIns="288000" tIns="180000" rIns="0" bIns="0" rtlCol="0">
            <a:noAutofit/>
          </a:bodyPr>
          <a:lstStyle/>
          <a:p>
            <a:pPr>
              <a:spcAft>
                <a:spcPts val="68"/>
              </a:spcAft>
            </a:pPr>
            <a:r>
              <a:rPr lang="sv-SE" sz="2400" b="1" dirty="0">
                <a:effectLst/>
                <a:latin typeface="Sen" pitchFamily="2" charset="0"/>
              </a:rPr>
              <a:t>Sexuellt våld </a:t>
            </a:r>
          </a:p>
          <a:p>
            <a:pPr>
              <a:spcAft>
                <a:spcPts val="68"/>
              </a:spcAft>
            </a:pPr>
            <a:r>
              <a:rPr lang="sv-SE" sz="1800" dirty="0">
                <a:effectLst/>
                <a:latin typeface="Europa-Regular" panose="02000000000000000000" pitchFamily="2" charset="77"/>
                <a:ea typeface="Aptos" panose="020B0004020202020204" pitchFamily="34" charset="0"/>
                <a:cs typeface="Times New Roman" panose="02020603050405020304" pitchFamily="18" charset="0"/>
              </a:rPr>
              <a:t>Våldtäkter, sexuella trakasserier, ofrivillig beröring.</a:t>
            </a:r>
            <a:r>
              <a:rPr lang="sv-SE" sz="1600" dirty="0">
                <a:effectLst/>
                <a:latin typeface="Europa-Regular" panose="02000000000000000000" pitchFamily="2" charset="77"/>
              </a:rPr>
              <a:t> </a:t>
            </a:r>
          </a:p>
        </p:txBody>
      </p:sp>
      <p:sp>
        <p:nvSpPr>
          <p:cNvPr id="36" name="textruta 35">
            <a:hlinkClick r:id="rId3" action="ppaction://hlinksldjump"/>
            <a:extLst>
              <a:ext uri="{FF2B5EF4-FFF2-40B4-BE49-F238E27FC236}">
                <a16:creationId xmlns:a16="http://schemas.microsoft.com/office/drawing/2014/main" id="{68E84FDC-F32E-B9F6-F08E-505E56D39C8E}"/>
              </a:ext>
            </a:extLst>
          </p:cNvPr>
          <p:cNvSpPr txBox="1"/>
          <p:nvPr/>
        </p:nvSpPr>
        <p:spPr>
          <a:xfrm>
            <a:off x="7977277" y="2404413"/>
            <a:ext cx="3261188" cy="1767844"/>
          </a:xfrm>
          <a:prstGeom prst="roundRect">
            <a:avLst/>
          </a:prstGeom>
          <a:solidFill>
            <a:srgbClr val="F9C4B6"/>
          </a:solidFill>
        </p:spPr>
        <p:txBody>
          <a:bodyPr wrap="square" lIns="288000" tIns="180000" rIns="0" bIns="0" rtlCol="0">
            <a:noAutofit/>
          </a:bodyPr>
          <a:lstStyle/>
          <a:p>
            <a:pPr>
              <a:spcAft>
                <a:spcPts val="68"/>
              </a:spcAft>
            </a:pPr>
            <a:r>
              <a:rPr lang="sv-SE" sz="2400" b="1" dirty="0">
                <a:effectLst/>
                <a:latin typeface="Sen" pitchFamily="2" charset="0"/>
              </a:rPr>
              <a:t>Psykiskt våld </a:t>
            </a:r>
          </a:p>
          <a:p>
            <a:pPr>
              <a:spcAft>
                <a:spcPts val="68"/>
              </a:spcAft>
            </a:pPr>
            <a:r>
              <a:rPr lang="sv-SE" sz="1800" dirty="0">
                <a:effectLst/>
                <a:latin typeface="Europa-Regular" panose="02000000000000000000" pitchFamily="2" charset="77"/>
                <a:ea typeface="Aptos" panose="020B0004020202020204" pitchFamily="34" charset="0"/>
                <a:cs typeface="Times New Roman" panose="02020603050405020304" pitchFamily="18" charset="0"/>
              </a:rPr>
              <a:t>Verbala kränkningar, hot, manipulation.</a:t>
            </a:r>
            <a:r>
              <a:rPr lang="sv-SE" sz="1600" dirty="0">
                <a:effectLst/>
                <a:latin typeface="Europa-Regular" panose="02000000000000000000" pitchFamily="2" charset="77"/>
              </a:rPr>
              <a:t> </a:t>
            </a:r>
          </a:p>
        </p:txBody>
      </p:sp>
      <p:sp>
        <p:nvSpPr>
          <p:cNvPr id="35" name="textruta 34">
            <a:hlinkClick r:id="rId3" action="ppaction://hlinksldjump"/>
            <a:extLst>
              <a:ext uri="{FF2B5EF4-FFF2-40B4-BE49-F238E27FC236}">
                <a16:creationId xmlns:a16="http://schemas.microsoft.com/office/drawing/2014/main" id="{5ED948EA-F7F2-85F8-17B9-C2DA78648C4B}"/>
              </a:ext>
            </a:extLst>
          </p:cNvPr>
          <p:cNvSpPr txBox="1"/>
          <p:nvPr/>
        </p:nvSpPr>
        <p:spPr>
          <a:xfrm>
            <a:off x="2887080" y="4406801"/>
            <a:ext cx="3261188" cy="1767844"/>
          </a:xfrm>
          <a:prstGeom prst="roundRect">
            <a:avLst/>
          </a:prstGeom>
          <a:solidFill>
            <a:srgbClr val="F9C4B6"/>
          </a:solidFill>
        </p:spPr>
        <p:txBody>
          <a:bodyPr wrap="square" lIns="288000" tIns="180000" rIns="0" bIns="0" rtlCol="0">
            <a:noAutofit/>
          </a:bodyPr>
          <a:lstStyle/>
          <a:p>
            <a:pPr>
              <a:spcAft>
                <a:spcPts val="68"/>
              </a:spcAft>
            </a:pPr>
            <a:r>
              <a:rPr lang="sv-SE" sz="2400" b="1" dirty="0">
                <a:effectLst/>
                <a:latin typeface="Sen" pitchFamily="2" charset="0"/>
              </a:rPr>
              <a:t>Ekonomiskt våld </a:t>
            </a:r>
          </a:p>
          <a:p>
            <a:pPr>
              <a:spcAft>
                <a:spcPts val="68"/>
              </a:spcAft>
            </a:pPr>
            <a:r>
              <a:rPr lang="sv-SE" sz="1800" dirty="0">
                <a:effectLst/>
                <a:latin typeface="Europa-Regular" panose="02000000000000000000" pitchFamily="2" charset="77"/>
                <a:ea typeface="Aptos" panose="020B0004020202020204" pitchFamily="34" charset="0"/>
                <a:cs typeface="Times New Roman" panose="02020603050405020304" pitchFamily="18" charset="0"/>
              </a:rPr>
              <a:t>Kontroll över pengar och tillgångar, ekonomiskt beroende.</a:t>
            </a:r>
            <a:r>
              <a:rPr lang="sv-SE" sz="1600" dirty="0">
                <a:effectLst/>
                <a:latin typeface="Europa-Regular" panose="02000000000000000000" pitchFamily="2" charset="77"/>
              </a:rPr>
              <a:t> </a:t>
            </a:r>
          </a:p>
        </p:txBody>
      </p:sp>
      <p:sp>
        <p:nvSpPr>
          <p:cNvPr id="38" name="textruta 37">
            <a:hlinkClick r:id="rId3" action="ppaction://hlinksldjump"/>
            <a:extLst>
              <a:ext uri="{FF2B5EF4-FFF2-40B4-BE49-F238E27FC236}">
                <a16:creationId xmlns:a16="http://schemas.microsoft.com/office/drawing/2014/main" id="{D6732430-2CB1-A8BD-9D11-F56488B22A41}"/>
              </a:ext>
            </a:extLst>
          </p:cNvPr>
          <p:cNvSpPr txBox="1"/>
          <p:nvPr/>
        </p:nvSpPr>
        <p:spPr>
          <a:xfrm>
            <a:off x="6346683" y="4406801"/>
            <a:ext cx="3261188" cy="1767844"/>
          </a:xfrm>
          <a:prstGeom prst="roundRect">
            <a:avLst/>
          </a:prstGeom>
          <a:solidFill>
            <a:srgbClr val="F9C4B6"/>
          </a:solidFill>
        </p:spPr>
        <p:txBody>
          <a:bodyPr wrap="square" lIns="288000" tIns="180000" rIns="0" bIns="0" rtlCol="0">
            <a:noAutofit/>
          </a:bodyPr>
          <a:lstStyle/>
          <a:p>
            <a:pPr>
              <a:spcAft>
                <a:spcPts val="68"/>
              </a:spcAft>
            </a:pPr>
            <a:r>
              <a:rPr lang="sv-SE" sz="2400" b="1" dirty="0">
                <a:effectLst/>
                <a:latin typeface="Sen" pitchFamily="2" charset="0"/>
              </a:rPr>
              <a:t>Digitalt våld </a:t>
            </a:r>
          </a:p>
          <a:p>
            <a:pPr>
              <a:spcAft>
                <a:spcPts val="68"/>
              </a:spcAft>
            </a:pPr>
            <a:r>
              <a:rPr lang="sv-SE" sz="1800" dirty="0">
                <a:effectLst/>
                <a:latin typeface="Europa-Regular" panose="02000000000000000000" pitchFamily="2" charset="77"/>
                <a:ea typeface="Aptos" panose="020B0004020202020204" pitchFamily="34" charset="0"/>
                <a:cs typeface="Times New Roman" panose="02020603050405020304" pitchFamily="18" charset="0"/>
              </a:rPr>
              <a:t>Övervakning genom sociala medier, hot och publicering av privata bilder. </a:t>
            </a:r>
            <a:endParaRPr lang="sv-SE" sz="1600" dirty="0">
              <a:effectLst/>
              <a:latin typeface="Europa-Regular" panose="02000000000000000000" pitchFamily="2" charset="77"/>
            </a:endParaRPr>
          </a:p>
        </p:txBody>
      </p:sp>
      <p:grpSp>
        <p:nvGrpSpPr>
          <p:cNvPr id="23" name="Grupp 22">
            <a:extLst>
              <a:ext uri="{FF2B5EF4-FFF2-40B4-BE49-F238E27FC236}">
                <a16:creationId xmlns:a16="http://schemas.microsoft.com/office/drawing/2014/main" id="{5A463F1A-1BAB-4E41-8122-9210A067F76B}"/>
              </a:ext>
              <a:ext uri="{C183D7F6-B498-43B3-948B-1728B52AA6E4}">
                <adec:decorative xmlns:adec="http://schemas.microsoft.com/office/drawing/2017/decorative" val="1"/>
              </a:ext>
            </a:extLst>
          </p:cNvPr>
          <p:cNvGrpSpPr/>
          <p:nvPr/>
        </p:nvGrpSpPr>
        <p:grpSpPr>
          <a:xfrm>
            <a:off x="0" y="0"/>
            <a:ext cx="12212913" cy="576293"/>
            <a:chOff x="0" y="0"/>
            <a:chExt cx="12212913" cy="576293"/>
          </a:xfrm>
        </p:grpSpPr>
        <p:grpSp>
          <p:nvGrpSpPr>
            <p:cNvPr id="24" name="Grupp 23">
              <a:extLst>
                <a:ext uri="{FF2B5EF4-FFF2-40B4-BE49-F238E27FC236}">
                  <a16:creationId xmlns:a16="http://schemas.microsoft.com/office/drawing/2014/main" id="{B5C8FDC6-5836-92ED-7C14-236881E642E1}"/>
                </a:ext>
              </a:extLst>
            </p:cNvPr>
            <p:cNvGrpSpPr/>
            <p:nvPr/>
          </p:nvGrpSpPr>
          <p:grpSpPr>
            <a:xfrm>
              <a:off x="0" y="0"/>
              <a:ext cx="9673194" cy="216000"/>
              <a:chOff x="-480372" y="897076"/>
              <a:chExt cx="9673194" cy="216000"/>
            </a:xfrm>
          </p:grpSpPr>
          <p:sp>
            <p:nvSpPr>
              <p:cNvPr id="28" name="Rektangel 27">
                <a:extLst>
                  <a:ext uri="{FF2B5EF4-FFF2-40B4-BE49-F238E27FC236}">
                    <a16:creationId xmlns:a16="http://schemas.microsoft.com/office/drawing/2014/main" id="{4DE8042B-6569-E534-E5E7-8041B3884769}"/>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28">
                <a:extLst>
                  <a:ext uri="{FF2B5EF4-FFF2-40B4-BE49-F238E27FC236}">
                    <a16:creationId xmlns:a16="http://schemas.microsoft.com/office/drawing/2014/main" id="{AFEC3BB0-AB2B-D0DD-38A2-F485D757F7EF}"/>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41E4BBA2-0F53-132D-75BA-5028AF00FF6A}"/>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50DC4EA1-F91E-1761-36BE-B670C5F2D8F2}"/>
                  </a:ext>
                </a:extLst>
              </p:cNvPr>
              <p:cNvSpPr/>
              <p:nvPr/>
            </p:nvSpPr>
            <p:spPr>
              <a:xfrm>
                <a:off x="7256022" y="897076"/>
                <a:ext cx="19368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5" name="textruta 24">
              <a:extLst>
                <a:ext uri="{FF2B5EF4-FFF2-40B4-BE49-F238E27FC236}">
                  <a16:creationId xmlns:a16="http://schemas.microsoft.com/office/drawing/2014/main" id="{77E24526-9B1E-0DE7-89C6-8290BE6AEA1C}"/>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26" name="textruta 25">
              <a:extLst>
                <a:ext uri="{FF2B5EF4-FFF2-40B4-BE49-F238E27FC236}">
                  <a16:creationId xmlns:a16="http://schemas.microsoft.com/office/drawing/2014/main" id="{4CBA39D8-7250-849C-5617-FE56C97E8B0B}"/>
                </a:ext>
              </a:extLst>
            </p:cNvPr>
            <p:cNvSpPr txBox="1"/>
            <p:nvPr/>
          </p:nvSpPr>
          <p:spPr>
            <a:xfrm>
              <a:off x="9473319" y="0"/>
              <a:ext cx="2739594" cy="576293"/>
            </a:xfrm>
            <a:prstGeom prst="rect">
              <a:avLst/>
            </a:prstGeom>
            <a:solidFill>
              <a:srgbClr val="FBCDAC"/>
            </a:solidFill>
          </p:spPr>
          <p:txBody>
            <a:bodyPr wrap="square" lIns="144000" tIns="72000" rIns="72000" bIns="72000" rtlCol="0">
              <a:spAutoFit/>
            </a:bodyPr>
            <a:lstStyle/>
            <a:p>
              <a:r>
                <a:rPr lang="sv-SE" sz="1400" dirty="0">
                  <a:solidFill>
                    <a:srgbClr val="0A3D1F"/>
                  </a:solidFill>
                  <a:effectLst/>
                  <a:latin typeface="Europa-Bold" panose="02000000000000000000" pitchFamily="2" charset="77"/>
                </a:rPr>
                <a:t>Soptsestidie vædtsoesvoeten bïjre</a:t>
              </a:r>
              <a:r>
                <a:rPr lang="sv-SE" sz="1200" dirty="0">
                  <a:solidFill>
                    <a:srgbClr val="0A3D1F"/>
                  </a:solidFill>
                  <a:effectLst/>
                  <a:latin typeface="Europa-Bold" panose="02000000000000000000" pitchFamily="2" charset="77"/>
                </a:rPr>
                <a:t> </a:t>
              </a:r>
              <a:r>
                <a:rPr lang="sv-SE" sz="1100" dirty="0">
                  <a:solidFill>
                    <a:srgbClr val="0A3D1F"/>
                  </a:solidFill>
                  <a:latin typeface="Europa-Bold" panose="02000000000000000000" pitchFamily="2" charset="77"/>
                </a:rPr>
                <a:t>Bryt tystnaden om våld </a:t>
              </a:r>
              <a:endParaRPr lang="sv-SE" sz="1200" dirty="0">
                <a:solidFill>
                  <a:srgbClr val="0A3D1F"/>
                </a:solidFill>
                <a:effectLst/>
                <a:latin typeface="Europa-Bold" panose="02000000000000000000" pitchFamily="2" charset="77"/>
              </a:endParaRPr>
            </a:p>
          </p:txBody>
        </p:sp>
      </p:grpSp>
      <p:sp>
        <p:nvSpPr>
          <p:cNvPr id="33" name="textruta 32">
            <a:hlinkClick r:id="rId4" action="ppaction://hlinksldjump"/>
            <a:extLst>
              <a:ext uri="{FF2B5EF4-FFF2-40B4-BE49-F238E27FC236}">
                <a16:creationId xmlns:a16="http://schemas.microsoft.com/office/drawing/2014/main" id="{29142D16-1A9D-AB71-A500-2C45B42512D9}"/>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215888768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7368E7-BC73-9EF8-A3CB-F73BBD9C5E8D}"/>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519F17C5-4CEF-91AA-7845-903715658266}"/>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A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38" name="textruta 37">
            <a:extLst>
              <a:ext uri="{FF2B5EF4-FFF2-40B4-BE49-F238E27FC236}">
                <a16:creationId xmlns:a16="http://schemas.microsoft.com/office/drawing/2014/main" id="{E4015B43-201E-2C56-B228-BEB3C9BFF710}"/>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3</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4" name="textruta 3">
            <a:extLst>
              <a:ext uri="{FF2B5EF4-FFF2-40B4-BE49-F238E27FC236}">
                <a16:creationId xmlns:a16="http://schemas.microsoft.com/office/drawing/2014/main" id="{3019BAF3-C445-964E-B7A0-18E870A64320}"/>
              </a:ext>
            </a:extLst>
          </p:cNvPr>
          <p:cNvSpPr txBox="1"/>
          <p:nvPr/>
        </p:nvSpPr>
        <p:spPr>
          <a:xfrm>
            <a:off x="939070" y="1944064"/>
            <a:ext cx="8734124" cy="800091"/>
          </a:xfrm>
          <a:prstGeom prst="rect">
            <a:avLst/>
          </a:prstGeom>
          <a:noFill/>
        </p:spPr>
        <p:txBody>
          <a:bodyPr wrap="square" rtlCol="0">
            <a:spAutoFit/>
          </a:bodyPr>
          <a:lstStyle/>
          <a:p>
            <a:pPr>
              <a:lnSpc>
                <a:spcPct val="107000"/>
              </a:lnSpc>
              <a:spcAft>
                <a:spcPts val="800"/>
              </a:spcAf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Första kartläggningen av våld mot samiska kvinnor i Sverige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 några utdrag från forskningsresultaten.</a:t>
            </a:r>
          </a:p>
        </p:txBody>
      </p:sp>
      <p:sp>
        <p:nvSpPr>
          <p:cNvPr id="8" name="Rubrik 7">
            <a:extLst>
              <a:ext uri="{FF2B5EF4-FFF2-40B4-BE49-F238E27FC236}">
                <a16:creationId xmlns:a16="http://schemas.microsoft.com/office/drawing/2014/main" id="{96E8547D-9D1D-7EE0-246D-76962A7094CD}"/>
              </a:ext>
            </a:extLst>
          </p:cNvPr>
          <p:cNvSpPr txBox="1">
            <a:spLocks noGrp="1"/>
          </p:cNvSpPr>
          <p:nvPr>
            <p:ph type="title" idx="4294967295"/>
          </p:nvPr>
        </p:nvSpPr>
        <p:spPr>
          <a:xfrm>
            <a:off x="1028144" y="1184961"/>
            <a:ext cx="10135711" cy="707886"/>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0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Rapporten "Våld mot samiska kvinnor"</a:t>
            </a:r>
          </a:p>
        </p:txBody>
      </p:sp>
      <p:sp>
        <p:nvSpPr>
          <p:cNvPr id="12" name="textruta 11">
            <a:hlinkClick r:id="rId3" action="ppaction://hlinksldjump"/>
            <a:extLst>
              <a:ext uri="{FF2B5EF4-FFF2-40B4-BE49-F238E27FC236}">
                <a16:creationId xmlns:a16="http://schemas.microsoft.com/office/drawing/2014/main" id="{A37C0756-11E8-E7C1-5380-343874925585}"/>
              </a:ext>
            </a:extLst>
          </p:cNvPr>
          <p:cNvSpPr txBox="1"/>
          <p:nvPr/>
        </p:nvSpPr>
        <p:spPr>
          <a:xfrm>
            <a:off x="1371601" y="3018467"/>
            <a:ext cx="4477982" cy="2882675"/>
          </a:xfrm>
          <a:prstGeom prst="roundRect">
            <a:avLst/>
          </a:prstGeom>
          <a:solidFill>
            <a:srgbClr val="F9C4B6"/>
          </a:solidFill>
        </p:spPr>
        <p:txBody>
          <a:bodyPr wrap="square" lIns="144000" tIns="251999" rIns="144000" bIns="0" rtlCol="0">
            <a:noAutofit/>
          </a:bodyPr>
          <a:lstStyle/>
          <a:p>
            <a:pPr algn="ctr">
              <a:spcAft>
                <a:spcPts val="600"/>
              </a:spcAft>
            </a:pPr>
            <a:r>
              <a:rPr lang="sv-SE" sz="1900" i="1" dirty="0">
                <a:effectLst/>
                <a:latin typeface="Europa-Regular" panose="02000000000000000000" pitchFamily="2" charset="77"/>
                <a:ea typeface="Garamond" panose="02020404030301010803" pitchFamily="18" charset="0"/>
                <a:cs typeface="Garamond" panose="02020404030301010803" pitchFamily="18" charset="0"/>
              </a:rPr>
              <a:t>Enkätstudien visar att samiska kvinnor upplever mer av våld än samiska män och att samiska kvinnor uppger en högre våldsutsatthet än kvinnor i Sverige, för de flesta </a:t>
            </a:r>
            <a:br>
              <a:rPr lang="sv-SE" sz="1900" i="1" dirty="0">
                <a:effectLst/>
                <a:latin typeface="Europa-Regular" panose="02000000000000000000" pitchFamily="2" charset="77"/>
                <a:ea typeface="Garamond" panose="02020404030301010803" pitchFamily="18" charset="0"/>
                <a:cs typeface="Garamond" panose="02020404030301010803" pitchFamily="18" charset="0"/>
              </a:rPr>
            </a:br>
            <a:r>
              <a:rPr lang="sv-SE" sz="1900" i="1" dirty="0">
                <a:effectLst/>
                <a:latin typeface="Europa-Regular" panose="02000000000000000000" pitchFamily="2" charset="77"/>
                <a:ea typeface="Garamond" panose="02020404030301010803" pitchFamily="18" charset="0"/>
                <a:cs typeface="Garamond" panose="02020404030301010803" pitchFamily="18" charset="0"/>
              </a:rPr>
              <a:t>typer av våld.</a:t>
            </a:r>
          </a:p>
          <a:p>
            <a:pPr algn="ctr">
              <a:spcAft>
                <a:spcPts val="600"/>
              </a:spcAft>
            </a:pPr>
            <a:endParaRPr lang="sv-SE" sz="1900" i="1" dirty="0">
              <a:solidFill>
                <a:srgbClr val="0A3D1F"/>
              </a:solidFill>
              <a:effectLst/>
              <a:latin typeface="Europa-Regular" panose="02000000000000000000" pitchFamily="2" charset="77"/>
              <a:ea typeface="Garamond" panose="02020404030301010803" pitchFamily="18" charset="0"/>
              <a:cs typeface="Garamond" panose="02020404030301010803" pitchFamily="18" charset="0"/>
            </a:endParaRPr>
          </a:p>
        </p:txBody>
      </p:sp>
      <p:sp>
        <p:nvSpPr>
          <p:cNvPr id="18" name="textruta 17">
            <a:hlinkClick r:id="rId3" action="ppaction://hlinksldjump"/>
            <a:extLst>
              <a:ext uri="{FF2B5EF4-FFF2-40B4-BE49-F238E27FC236}">
                <a16:creationId xmlns:a16="http://schemas.microsoft.com/office/drawing/2014/main" id="{466C07FE-2B73-1153-EE4B-12041C5A9BE2}"/>
              </a:ext>
            </a:extLst>
          </p:cNvPr>
          <p:cNvSpPr txBox="1"/>
          <p:nvPr/>
        </p:nvSpPr>
        <p:spPr>
          <a:xfrm>
            <a:off x="6342418" y="3018467"/>
            <a:ext cx="4477982" cy="2882675"/>
          </a:xfrm>
          <a:prstGeom prst="roundRect">
            <a:avLst/>
          </a:prstGeom>
          <a:solidFill>
            <a:srgbClr val="F9C4B6"/>
          </a:solidFill>
        </p:spPr>
        <p:txBody>
          <a:bodyPr wrap="square" lIns="144000" tIns="251999" rIns="144000" bIns="0" rtlCol="0">
            <a:noAutofit/>
          </a:bodyPr>
          <a:lstStyle/>
          <a:p>
            <a:pPr algn="ctr">
              <a:spcAft>
                <a:spcPts val="600"/>
              </a:spcAft>
            </a:pPr>
            <a:r>
              <a:rPr lang="sv-SE" sz="1900" i="1" dirty="0">
                <a:effectLst/>
                <a:latin typeface="Europa-Regular" panose="02000000000000000000" pitchFamily="2" charset="77"/>
                <a:ea typeface="Aptos" panose="020B0004020202020204" pitchFamily="34" charset="0"/>
                <a:cs typeface="Times New Roman" panose="02020603050405020304" pitchFamily="18" charset="0"/>
              </a:rPr>
              <a:t>Över hälften av de samiska kvinnorna har utsatts för sexuellt våld , sju av tio har utsatts för psykiskt våld och nästan var tredje för fysiskt våld. </a:t>
            </a:r>
          </a:p>
          <a:p>
            <a:pPr algn="ctr">
              <a:spcAft>
                <a:spcPts val="600"/>
              </a:spcAft>
            </a:pPr>
            <a:r>
              <a:rPr lang="sv-SE" sz="1900" i="1" dirty="0">
                <a:effectLst/>
                <a:latin typeface="Europa-Regular" panose="02000000000000000000" pitchFamily="2" charset="77"/>
                <a:ea typeface="Aptos" panose="020B0004020202020204" pitchFamily="34" charset="0"/>
                <a:cs typeface="Times New Roman" panose="02020603050405020304" pitchFamily="18" charset="0"/>
              </a:rPr>
              <a:t>Hbtqi-samer uppger högre utsatthet för alla typer av våld.</a:t>
            </a:r>
          </a:p>
          <a:p>
            <a:pPr algn="ctr">
              <a:spcAft>
                <a:spcPts val="600"/>
              </a:spcAft>
            </a:pPr>
            <a:endParaRPr lang="sv-SE" sz="1900" i="1" dirty="0">
              <a:solidFill>
                <a:srgbClr val="0A3D1F"/>
              </a:solidFill>
              <a:effectLst/>
              <a:latin typeface="Europa-Regular" panose="02000000000000000000" pitchFamily="2" charset="77"/>
            </a:endParaRPr>
          </a:p>
        </p:txBody>
      </p:sp>
      <p:grpSp>
        <p:nvGrpSpPr>
          <p:cNvPr id="28" name="Grupp 27">
            <a:extLst>
              <a:ext uri="{FF2B5EF4-FFF2-40B4-BE49-F238E27FC236}">
                <a16:creationId xmlns:a16="http://schemas.microsoft.com/office/drawing/2014/main" id="{F07613CB-04F2-B4D1-E329-EBAF429C431F}"/>
              </a:ext>
              <a:ext uri="{C183D7F6-B498-43B3-948B-1728B52AA6E4}">
                <adec:decorative xmlns:adec="http://schemas.microsoft.com/office/drawing/2017/decorative" val="1"/>
              </a:ext>
            </a:extLst>
          </p:cNvPr>
          <p:cNvGrpSpPr/>
          <p:nvPr/>
        </p:nvGrpSpPr>
        <p:grpSpPr>
          <a:xfrm>
            <a:off x="0" y="0"/>
            <a:ext cx="12212913" cy="576293"/>
            <a:chOff x="0" y="0"/>
            <a:chExt cx="12212913" cy="576293"/>
          </a:xfrm>
        </p:grpSpPr>
        <p:grpSp>
          <p:nvGrpSpPr>
            <p:cNvPr id="29" name="Grupp 28">
              <a:extLst>
                <a:ext uri="{FF2B5EF4-FFF2-40B4-BE49-F238E27FC236}">
                  <a16:creationId xmlns:a16="http://schemas.microsoft.com/office/drawing/2014/main" id="{174780AE-61C3-D3A4-D747-2062366B08DE}"/>
                </a:ext>
              </a:extLst>
            </p:cNvPr>
            <p:cNvGrpSpPr/>
            <p:nvPr/>
          </p:nvGrpSpPr>
          <p:grpSpPr>
            <a:xfrm>
              <a:off x="0" y="0"/>
              <a:ext cx="9673194" cy="216000"/>
              <a:chOff x="-480372" y="897076"/>
              <a:chExt cx="9673194" cy="216000"/>
            </a:xfrm>
          </p:grpSpPr>
          <p:sp>
            <p:nvSpPr>
              <p:cNvPr id="32" name="Rektangel 31">
                <a:extLst>
                  <a:ext uri="{FF2B5EF4-FFF2-40B4-BE49-F238E27FC236}">
                    <a16:creationId xmlns:a16="http://schemas.microsoft.com/office/drawing/2014/main" id="{4DBD8766-298C-7153-1CE4-E670E3F0AE57}"/>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EA98D87E-3858-86C4-9CB0-945D9A676401}"/>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4ACB3EE8-3186-ED17-09D8-397E5D7F7A20}"/>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5" name="Rektangel 34">
                <a:extLst>
                  <a:ext uri="{FF2B5EF4-FFF2-40B4-BE49-F238E27FC236}">
                    <a16:creationId xmlns:a16="http://schemas.microsoft.com/office/drawing/2014/main" id="{CB813EFA-9B5C-E809-757F-9D7C1445D753}"/>
                  </a:ext>
                </a:extLst>
              </p:cNvPr>
              <p:cNvSpPr/>
              <p:nvPr/>
            </p:nvSpPr>
            <p:spPr>
              <a:xfrm>
                <a:off x="7256022" y="897076"/>
                <a:ext cx="19368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30" name="textruta 29">
              <a:extLst>
                <a:ext uri="{FF2B5EF4-FFF2-40B4-BE49-F238E27FC236}">
                  <a16:creationId xmlns:a16="http://schemas.microsoft.com/office/drawing/2014/main" id="{78E979AD-A3A5-8C5A-932F-1E9D2DBF5526}"/>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31" name="textruta 30">
              <a:extLst>
                <a:ext uri="{FF2B5EF4-FFF2-40B4-BE49-F238E27FC236}">
                  <a16:creationId xmlns:a16="http://schemas.microsoft.com/office/drawing/2014/main" id="{4271E193-3872-C9CF-7964-0F5C84BE324D}"/>
                </a:ext>
              </a:extLst>
            </p:cNvPr>
            <p:cNvSpPr txBox="1"/>
            <p:nvPr/>
          </p:nvSpPr>
          <p:spPr>
            <a:xfrm>
              <a:off x="9473319" y="0"/>
              <a:ext cx="2739594" cy="576293"/>
            </a:xfrm>
            <a:prstGeom prst="rect">
              <a:avLst/>
            </a:prstGeom>
            <a:solidFill>
              <a:srgbClr val="FBCDAC"/>
            </a:solidFill>
          </p:spPr>
          <p:txBody>
            <a:bodyPr wrap="square" lIns="144000" tIns="72000" rIns="72000" bIns="72000" rtlCol="0">
              <a:spAutoFit/>
            </a:bodyPr>
            <a:lstStyle/>
            <a:p>
              <a:r>
                <a:rPr lang="sv-SE" sz="1400" dirty="0">
                  <a:solidFill>
                    <a:srgbClr val="0A3D1F"/>
                  </a:solidFill>
                  <a:effectLst/>
                  <a:latin typeface="Europa-Bold" panose="02000000000000000000" pitchFamily="2" charset="77"/>
                </a:rPr>
                <a:t>Soptsestidie vædtsoesvoeten bïjre</a:t>
              </a:r>
              <a:r>
                <a:rPr lang="sv-SE" sz="1200" dirty="0">
                  <a:solidFill>
                    <a:srgbClr val="0A3D1F"/>
                  </a:solidFill>
                  <a:effectLst/>
                  <a:latin typeface="Europa-Bold" panose="02000000000000000000" pitchFamily="2" charset="77"/>
                </a:rPr>
                <a:t> </a:t>
              </a:r>
              <a:r>
                <a:rPr lang="sv-SE" sz="1100" dirty="0">
                  <a:solidFill>
                    <a:srgbClr val="0A3D1F"/>
                  </a:solidFill>
                  <a:latin typeface="Europa-Bold" panose="02000000000000000000" pitchFamily="2" charset="77"/>
                </a:rPr>
                <a:t>Bryt tystnaden om våld </a:t>
              </a:r>
              <a:endParaRPr lang="sv-SE" sz="1200" dirty="0">
                <a:solidFill>
                  <a:srgbClr val="0A3D1F"/>
                </a:solidFill>
                <a:effectLst/>
                <a:latin typeface="Europa-Bold" panose="02000000000000000000" pitchFamily="2" charset="77"/>
              </a:endParaRPr>
            </a:p>
          </p:txBody>
        </p:sp>
      </p:grpSp>
      <p:sp>
        <p:nvSpPr>
          <p:cNvPr id="37" name="textruta 36">
            <a:hlinkClick r:id="rId4" action="ppaction://hlinksldjump"/>
            <a:extLst>
              <a:ext uri="{FF2B5EF4-FFF2-40B4-BE49-F238E27FC236}">
                <a16:creationId xmlns:a16="http://schemas.microsoft.com/office/drawing/2014/main" id="{56B1849E-89CC-2E34-9B2D-D78FE3BB324F}"/>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432193966"/>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89ADB2-528A-9E3D-C113-773E623B4517}"/>
            </a:ext>
          </a:extLst>
        </p:cNvPr>
        <p:cNvGrpSpPr/>
        <p:nvPr/>
      </p:nvGrpSpPr>
      <p:grpSpPr>
        <a:xfrm>
          <a:off x="0" y="0"/>
          <a:ext cx="0" cy="0"/>
          <a:chOff x="0" y="0"/>
          <a:chExt cx="0" cy="0"/>
        </a:xfrm>
      </p:grpSpPr>
      <p:sp>
        <p:nvSpPr>
          <p:cNvPr id="6" name="Rektangel 5">
            <a:extLst>
              <a:ext uri="{FF2B5EF4-FFF2-40B4-BE49-F238E27FC236}">
                <a16:creationId xmlns:a16="http://schemas.microsoft.com/office/drawing/2014/main" id="{05C85326-B6FD-C06D-501F-42AEB2C804D3}"/>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A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grpSp>
        <p:nvGrpSpPr>
          <p:cNvPr id="28" name="Grupp 27">
            <a:extLst>
              <a:ext uri="{FF2B5EF4-FFF2-40B4-BE49-F238E27FC236}">
                <a16:creationId xmlns:a16="http://schemas.microsoft.com/office/drawing/2014/main" id="{CEEE9AD2-E991-BD1A-CA52-12EB03AB77CC}"/>
              </a:ext>
              <a:ext uri="{C183D7F6-B498-43B3-948B-1728B52AA6E4}">
                <adec:decorative xmlns:adec="http://schemas.microsoft.com/office/drawing/2017/decorative" val="1"/>
              </a:ext>
            </a:extLst>
          </p:cNvPr>
          <p:cNvGrpSpPr/>
          <p:nvPr/>
        </p:nvGrpSpPr>
        <p:grpSpPr>
          <a:xfrm>
            <a:off x="0" y="0"/>
            <a:ext cx="12212913" cy="576293"/>
            <a:chOff x="0" y="0"/>
            <a:chExt cx="12212913" cy="576293"/>
          </a:xfrm>
        </p:grpSpPr>
        <p:grpSp>
          <p:nvGrpSpPr>
            <p:cNvPr id="29" name="Grupp 28">
              <a:extLst>
                <a:ext uri="{FF2B5EF4-FFF2-40B4-BE49-F238E27FC236}">
                  <a16:creationId xmlns:a16="http://schemas.microsoft.com/office/drawing/2014/main" id="{36B95874-D2B8-31D3-5300-53A30D7E34E3}"/>
                </a:ext>
              </a:extLst>
            </p:cNvPr>
            <p:cNvGrpSpPr/>
            <p:nvPr/>
          </p:nvGrpSpPr>
          <p:grpSpPr>
            <a:xfrm>
              <a:off x="0" y="0"/>
              <a:ext cx="9673194" cy="216000"/>
              <a:chOff x="-480372" y="897076"/>
              <a:chExt cx="9673194" cy="216000"/>
            </a:xfrm>
          </p:grpSpPr>
          <p:sp>
            <p:nvSpPr>
              <p:cNvPr id="32" name="Rektangel 31">
                <a:extLst>
                  <a:ext uri="{FF2B5EF4-FFF2-40B4-BE49-F238E27FC236}">
                    <a16:creationId xmlns:a16="http://schemas.microsoft.com/office/drawing/2014/main" id="{04B4CAC5-3572-5A33-EED0-35102CF116C2}"/>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758912F8-25B6-6E4F-3CB1-60454EE4F7F7}"/>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EFF77616-3A9C-6379-5CFF-C9489C575860}"/>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5" name="Rektangel 34">
                <a:extLst>
                  <a:ext uri="{FF2B5EF4-FFF2-40B4-BE49-F238E27FC236}">
                    <a16:creationId xmlns:a16="http://schemas.microsoft.com/office/drawing/2014/main" id="{985E08B3-A590-E751-12E2-06283BFE2B40}"/>
                  </a:ext>
                </a:extLst>
              </p:cNvPr>
              <p:cNvSpPr/>
              <p:nvPr/>
            </p:nvSpPr>
            <p:spPr>
              <a:xfrm>
                <a:off x="7256022" y="897076"/>
                <a:ext cx="19368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30" name="textruta 29">
              <a:extLst>
                <a:ext uri="{FF2B5EF4-FFF2-40B4-BE49-F238E27FC236}">
                  <a16:creationId xmlns:a16="http://schemas.microsoft.com/office/drawing/2014/main" id="{E777D29D-490D-0E6F-FBD8-60C5DFCE0FE2}"/>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31" name="textruta 30">
              <a:extLst>
                <a:ext uri="{FF2B5EF4-FFF2-40B4-BE49-F238E27FC236}">
                  <a16:creationId xmlns:a16="http://schemas.microsoft.com/office/drawing/2014/main" id="{326EBD58-25D2-A117-43AD-1B6E73A94A77}"/>
                </a:ext>
              </a:extLst>
            </p:cNvPr>
            <p:cNvSpPr txBox="1"/>
            <p:nvPr/>
          </p:nvSpPr>
          <p:spPr>
            <a:xfrm>
              <a:off x="9473319" y="0"/>
              <a:ext cx="2739594" cy="576293"/>
            </a:xfrm>
            <a:prstGeom prst="rect">
              <a:avLst/>
            </a:prstGeom>
            <a:solidFill>
              <a:srgbClr val="FBCDAC"/>
            </a:solidFill>
          </p:spPr>
          <p:txBody>
            <a:bodyPr wrap="square" lIns="144000" tIns="72000" rIns="72000" bIns="72000" rtlCol="0">
              <a:spAutoFit/>
            </a:bodyPr>
            <a:lstStyle/>
            <a:p>
              <a:r>
                <a:rPr lang="sv-SE" sz="1400" dirty="0">
                  <a:solidFill>
                    <a:srgbClr val="0A3D1F"/>
                  </a:solidFill>
                  <a:effectLst/>
                  <a:latin typeface="Europa-Bold" panose="02000000000000000000" pitchFamily="2" charset="77"/>
                </a:rPr>
                <a:t>Soptsestidie vædtsoesvoeten bïjre</a:t>
              </a:r>
              <a:r>
                <a:rPr lang="sv-SE" sz="1200" dirty="0">
                  <a:solidFill>
                    <a:srgbClr val="0A3D1F"/>
                  </a:solidFill>
                  <a:effectLst/>
                  <a:latin typeface="Europa-Bold" panose="02000000000000000000" pitchFamily="2" charset="77"/>
                </a:rPr>
                <a:t> </a:t>
              </a:r>
              <a:r>
                <a:rPr lang="sv-SE" sz="1100" dirty="0">
                  <a:solidFill>
                    <a:srgbClr val="0A3D1F"/>
                  </a:solidFill>
                  <a:latin typeface="Europa-Bold" panose="02000000000000000000" pitchFamily="2" charset="77"/>
                </a:rPr>
                <a:t>Bryt tystnaden om våld </a:t>
              </a:r>
              <a:endParaRPr lang="sv-SE" sz="1200" dirty="0">
                <a:solidFill>
                  <a:srgbClr val="0A3D1F"/>
                </a:solidFill>
                <a:effectLst/>
                <a:latin typeface="Europa-Bold" panose="02000000000000000000" pitchFamily="2" charset="77"/>
              </a:endParaRPr>
            </a:p>
          </p:txBody>
        </p:sp>
      </p:grpSp>
      <p:sp>
        <p:nvSpPr>
          <p:cNvPr id="38" name="textruta 37">
            <a:extLst>
              <a:ext uri="{FF2B5EF4-FFF2-40B4-BE49-F238E27FC236}">
                <a16:creationId xmlns:a16="http://schemas.microsoft.com/office/drawing/2014/main" id="{B2CD0FE7-6884-2EAD-6606-7BB58ED855D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4</a:t>
            </a:r>
            <a:r>
              <a:rPr lang="sv-SE" sz="1400" dirty="0">
                <a:effectLst/>
                <a:latin typeface="Europa-Regular" panose="02000000000000000000" pitchFamily="2" charset="77"/>
              </a:rPr>
              <a:t>/6</a:t>
            </a:r>
            <a:endParaRPr lang="sv-SE" dirty="0">
              <a:latin typeface="Europa-Regular" panose="02000000000000000000" pitchFamily="2" charset="77"/>
            </a:endParaRPr>
          </a:p>
        </p:txBody>
      </p:sp>
      <p:pic>
        <p:nvPicPr>
          <p:cNvPr id="3" name="Bildobjekt 2">
            <a:extLst>
              <a:ext uri="{FF2B5EF4-FFF2-40B4-BE49-F238E27FC236}">
                <a16:creationId xmlns:a16="http://schemas.microsoft.com/office/drawing/2014/main" id="{E39B77AF-D2F8-8563-D105-E894C19A8402}"/>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6921648" y="864305"/>
            <a:ext cx="2492853" cy="1414863"/>
          </a:xfrm>
          <a:prstGeom prst="rect">
            <a:avLst/>
          </a:prstGeom>
        </p:spPr>
      </p:pic>
      <p:sp>
        <p:nvSpPr>
          <p:cNvPr id="2" name="Rubrik 1">
            <a:hlinkClick r:id="rId4" action="ppaction://hlinksldjump"/>
            <a:extLst>
              <a:ext uri="{FF2B5EF4-FFF2-40B4-BE49-F238E27FC236}">
                <a16:creationId xmlns:a16="http://schemas.microsoft.com/office/drawing/2014/main" id="{3E702706-8506-85F0-21E0-78DBEBF9F302}"/>
              </a:ext>
            </a:extLst>
          </p:cNvPr>
          <p:cNvSpPr txBox="1">
            <a:spLocks noGrp="1"/>
          </p:cNvSpPr>
          <p:nvPr>
            <p:ph type="title" idx="4294967295"/>
          </p:nvPr>
        </p:nvSpPr>
        <p:spPr>
          <a:xfrm>
            <a:off x="2061109" y="1854859"/>
            <a:ext cx="8069782" cy="4138835"/>
          </a:xfrm>
          <a:prstGeom prst="roundRect">
            <a:avLst/>
          </a:prstGeom>
          <a:solidFill>
            <a:srgbClr val="F9C4B6"/>
          </a:solidFill>
          <a:ln>
            <a:noFill/>
            <a:prstDash/>
          </a:ln>
          <a:effectLst/>
        </p:spPr>
        <p:txBody>
          <a:bodyPr rot="0" spcFirstLastPara="0" vertOverflow="overflow" horzOverflow="overflow" vert="horz" wrap="square" lIns="144000" tIns="251999" rIns="144000" bIns="0" numCol="1" spcCol="0" rtlCol="0" fromWordArt="0" anchor="t" anchorCtr="0" forceAA="0" compatLnSpc="1">
            <a:prstTxWarp prst="textNoShape">
              <a:avLst/>
            </a:prstTxWarp>
            <a:noAutofit/>
          </a:bodyPr>
          <a:lstStyle/>
          <a:p>
            <a:pPr marL="0" marR="0" lvl="0" indent="0" algn="l" defTabSz="914400" rtl="0" eaLnBrk="1" fontAlgn="auto" latinLnBrk="0" hangingPunct="1">
              <a:lnSpc>
                <a:spcPct val="100000"/>
              </a:lnSpc>
              <a:spcBef>
                <a:spcPts val="0"/>
              </a:spcBef>
              <a:spcAft>
                <a:spcPts val="600"/>
              </a:spcAft>
              <a:buClrTx/>
              <a:buSzTx/>
              <a:buFontTx/>
              <a:buNone/>
              <a:tabLst/>
              <a:defRPr/>
            </a:pPr>
            <a: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Intervjustudien visar: </a:t>
            </a:r>
          </a:p>
          <a:p>
            <a:pPr marL="342900" marR="0" lvl="0" indent="-3429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Låg kunskap och få med erfarenheter. </a:t>
            </a:r>
          </a:p>
          <a:p>
            <a:pPr marL="342900" marR="0" lvl="0" indent="-3429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Bristande ägarskap, prioritering och vilja. </a:t>
            </a:r>
          </a:p>
          <a:p>
            <a:pPr marL="342900" marR="0" lvl="0" indent="-3429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Svårigheter att adressera frågan.</a:t>
            </a:r>
          </a:p>
          <a:p>
            <a:pPr marL="342900" marR="0" lvl="0" indent="-3429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Bristande tillit till myndigheter och det offentliga.</a:t>
            </a:r>
          </a:p>
          <a:p>
            <a:pPr marL="342900" marR="0" lvl="0" indent="-3429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En ojämställdhet och en tystnad kring våld i det </a:t>
            </a:r>
            <a:b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br>
            <a: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samiska samhället.</a:t>
            </a:r>
          </a:p>
          <a:p>
            <a:pPr marL="342900" marR="0" lvl="0" indent="-3429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Rädsla att förlora sitt samiska sammanhang.</a:t>
            </a:r>
          </a:p>
          <a:p>
            <a:pPr marL="342900" marR="0" lvl="0" indent="-3429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r>
              <a:rPr kumimoji="0" lang="sv-SE" sz="20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rPr>
              <a:t>Små samhällen, starka relationella band och långa avstånd. </a:t>
            </a:r>
          </a:p>
          <a:p>
            <a:pPr marL="342900" marR="0" lvl="0" indent="-342900" algn="l" defTabSz="914400" rtl="0" eaLnBrk="1" fontAlgn="auto" latinLnBrk="0" hangingPunct="1">
              <a:lnSpc>
                <a:spcPct val="100000"/>
              </a:lnSpc>
              <a:spcBef>
                <a:spcPts val="0"/>
              </a:spcBef>
              <a:spcAft>
                <a:spcPts val="600"/>
              </a:spcAft>
              <a:buClrTx/>
              <a:buSzTx/>
              <a:buFont typeface="Courier New" panose="02070309020205020404" pitchFamily="49" charset="0"/>
              <a:buChar char="o"/>
              <a:tabLst/>
              <a:defRPr/>
            </a:pPr>
            <a:endParaRPr kumimoji="0" lang="sv-SE" sz="1900" b="0" i="1" u="none" strike="noStrike" kern="1200" cap="none" spc="0" normalizeH="0" baseline="0" noProof="0" dirty="0">
              <a:ln>
                <a:noFill/>
              </a:ln>
              <a:solidFill>
                <a:schemeClr val="tx1"/>
              </a:solidFill>
              <a:effectLst/>
              <a:uLnTx/>
              <a:uFillTx/>
              <a:latin typeface="Europa-Regular" panose="02000000000000000000" pitchFamily="2" charset="77"/>
              <a:ea typeface="Aptos" panose="020B0004020202020204" pitchFamily="34" charset="0"/>
              <a:cs typeface="Times New Roman" panose="02020603050405020304" pitchFamily="18" charset="0"/>
            </a:endParaRPr>
          </a:p>
        </p:txBody>
      </p:sp>
      <p:sp>
        <p:nvSpPr>
          <p:cNvPr id="5" name="Ellips 4">
            <a:extLst>
              <a:ext uri="{FF2B5EF4-FFF2-40B4-BE49-F238E27FC236}">
                <a16:creationId xmlns:a16="http://schemas.microsoft.com/office/drawing/2014/main" id="{600DCA2F-D134-C5B6-9288-0FA87C94D00F}"/>
              </a:ext>
            </a:extLst>
          </p:cNvPr>
          <p:cNvSpPr/>
          <p:nvPr/>
        </p:nvSpPr>
        <p:spPr>
          <a:xfrm>
            <a:off x="8220366" y="1611418"/>
            <a:ext cx="2320676" cy="2362135"/>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100" dirty="0">
                <a:solidFill>
                  <a:schemeClr val="bg1"/>
                </a:solidFill>
                <a:effectLst/>
                <a:latin typeface="Sen" pitchFamily="2" charset="0"/>
                <a:ea typeface="Aptos" panose="020B0004020202020204" pitchFamily="34" charset="0"/>
                <a:cs typeface="Times New Roman" panose="02020603050405020304" pitchFamily="18" charset="0"/>
              </a:rPr>
              <a:t>Läs mer i rapporten</a:t>
            </a:r>
          </a:p>
          <a:p>
            <a:pPr algn="ctr"/>
            <a:r>
              <a:rPr lang="sv-SE" sz="2000" b="1" kern="100" dirty="0">
                <a:solidFill>
                  <a:schemeClr val="bg1"/>
                </a:solidFill>
                <a:effectLst/>
                <a:latin typeface="Sen" pitchFamily="2" charset="0"/>
                <a:ea typeface="Aptos" panose="020B0004020202020204" pitchFamily="34" charset="0"/>
                <a:cs typeface="Times New Roman" panose="02020603050405020304" pitchFamily="18" charset="0"/>
              </a:rPr>
              <a:t> </a:t>
            </a:r>
          </a:p>
          <a:p>
            <a:pPr algn="ctr"/>
            <a:endParaRPr lang="sv-SE" sz="2000" b="1" i="1" kern="100" dirty="0">
              <a:solidFill>
                <a:schemeClr val="bg1"/>
              </a:solidFill>
              <a:latin typeface="Sen" pitchFamily="2" charset="0"/>
              <a:ea typeface="Aptos" panose="020B0004020202020204" pitchFamily="34" charset="0"/>
              <a:cs typeface="Times New Roman" panose="02020603050405020304" pitchFamily="18" charset="0"/>
            </a:endParaRPr>
          </a:p>
          <a:p>
            <a:pPr algn="ctr"/>
            <a:endParaRPr lang="sv-SE" sz="2000" b="1" i="1" kern="100" dirty="0">
              <a:solidFill>
                <a:schemeClr val="bg1"/>
              </a:solidFill>
              <a:effectLst/>
              <a:latin typeface="Sen" pitchFamily="2" charset="0"/>
              <a:ea typeface="Aptos" panose="020B0004020202020204" pitchFamily="34" charset="0"/>
              <a:cs typeface="Times New Roman" panose="02020603050405020304" pitchFamily="18" charset="0"/>
            </a:endParaRPr>
          </a:p>
          <a:p>
            <a:pPr algn="ct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pic>
        <p:nvPicPr>
          <p:cNvPr id="9" name="Bildobjekt 8" descr="QR-kod till rapporten Våld mot samiska kvinnor.">
            <a:extLst>
              <a:ext uri="{FF2B5EF4-FFF2-40B4-BE49-F238E27FC236}">
                <a16:creationId xmlns:a16="http://schemas.microsoft.com/office/drawing/2014/main" id="{AB58B978-3DDA-F869-74A9-2CE64C20E40B}"/>
              </a:ext>
            </a:extLst>
          </p:cNvPr>
          <p:cNvPicPr>
            <a:picLocks noChangeAspect="1"/>
          </p:cNvPicPr>
          <p:nvPr/>
        </p:nvPicPr>
        <p:blipFill>
          <a:blip r:embed="rId5"/>
          <a:srcRect t="288" b="288"/>
          <a:stretch/>
        </p:blipFill>
        <p:spPr>
          <a:xfrm>
            <a:off x="8867868" y="2559316"/>
            <a:ext cx="1025671" cy="1019771"/>
          </a:xfrm>
          <a:prstGeom prst="rect">
            <a:avLst/>
          </a:prstGeom>
        </p:spPr>
      </p:pic>
      <p:sp>
        <p:nvSpPr>
          <p:cNvPr id="37" name="textruta 36">
            <a:hlinkClick r:id="rId6" action="ppaction://hlinksldjump"/>
            <a:extLst>
              <a:ext uri="{FF2B5EF4-FFF2-40B4-BE49-F238E27FC236}">
                <a16:creationId xmlns:a16="http://schemas.microsoft.com/office/drawing/2014/main" id="{795E8BCB-9967-3D3F-4A6C-6D2084048B97}"/>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4994594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587CF-DEB0-EEB1-0228-07E4A3743A51}"/>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D5678337-4C8F-7CD5-7548-1FCAE665144F}"/>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A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17" name="textruta 16">
            <a:extLst>
              <a:ext uri="{FF2B5EF4-FFF2-40B4-BE49-F238E27FC236}">
                <a16:creationId xmlns:a16="http://schemas.microsoft.com/office/drawing/2014/main" id="{881CB821-FCAB-2E66-674B-3B413C30C22B}"/>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5</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30820577-93F6-6A54-222B-C48208CC65E1}"/>
              </a:ext>
            </a:extLst>
          </p:cNvPr>
          <p:cNvSpPr txBox="1">
            <a:spLocks noGrp="1"/>
          </p:cNvSpPr>
          <p:nvPr>
            <p:ph type="title" idx="4294967295"/>
          </p:nvPr>
        </p:nvSpPr>
        <p:spPr>
          <a:xfrm>
            <a:off x="1211978" y="1389939"/>
            <a:ext cx="9407825" cy="144655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Om du misstänker att någon utsätts </a:t>
            </a:r>
            <a:r>
              <a:rPr kumimoji="0" lang="sv-SE" sz="32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(på individnivå) </a:t>
            </a:r>
            <a:endParaRPr kumimoji="0" lang="sv-SE" sz="28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13" name="textruta 12">
            <a:extLst>
              <a:ext uri="{FF2B5EF4-FFF2-40B4-BE49-F238E27FC236}">
                <a16:creationId xmlns:a16="http://schemas.microsoft.com/office/drawing/2014/main" id="{0DCA6D82-CA6C-7CC0-A8A5-1C738A272318}"/>
              </a:ext>
            </a:extLst>
          </p:cNvPr>
          <p:cNvSpPr txBox="1"/>
          <p:nvPr/>
        </p:nvSpPr>
        <p:spPr>
          <a:xfrm>
            <a:off x="1129184" y="3148580"/>
            <a:ext cx="5224502" cy="3524939"/>
          </a:xfrm>
          <a:prstGeom prst="rect">
            <a:avLst/>
          </a:prstGeom>
          <a:noFill/>
        </p:spPr>
        <p:txBody>
          <a:bodyPr wrap="square" rtlCol="0">
            <a:spAutoFit/>
          </a:bodyPr>
          <a:lstStyle/>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Våga visa att du bryr dig.</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Ställ frågorna av omtanke. </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Förhåll dig neutralt till våldsutövaren.</a:t>
            </a:r>
          </a:p>
          <a:p>
            <a:pPr marL="342900" indent="-342900">
              <a:lnSpc>
                <a:spcPct val="107000"/>
              </a:lnSpc>
              <a:spcAft>
                <a:spcPts val="800"/>
              </a:spcAft>
              <a:buFont typeface="Courier New" panose="02070309020205020404" pitchFamily="49" charset="0"/>
              <a:buChar char="o"/>
            </a:pPr>
            <a:r>
              <a:rPr lang="sv-SE" sz="2200" kern="100" dirty="0">
                <a:latin typeface="Europa-Regular" panose="02000000000000000000" pitchFamily="2" charset="77"/>
                <a:ea typeface="Aptos" panose="020B0004020202020204" pitchFamily="34" charset="0"/>
                <a:cs typeface="Times New Roman" panose="02020603050405020304" pitchFamily="18" charset="0"/>
              </a:rPr>
              <a:t>Respektera den våldsutsattas syn på situationen och ge inte goda råd. </a:t>
            </a:r>
          </a:p>
          <a:p>
            <a:pPr marL="342900" indent="-342900">
              <a:lnSpc>
                <a:spcPct val="107000"/>
              </a:lnSpc>
              <a:spcAft>
                <a:spcPts val="800"/>
              </a:spcAft>
              <a:buFont typeface="Courier New" panose="02070309020205020404" pitchFamily="49" charset="0"/>
              <a:buChar char="o"/>
            </a:pPr>
            <a:r>
              <a:rPr lang="sv-SE" sz="2200" kern="100" dirty="0">
                <a:latin typeface="Europa-Regular" panose="02000000000000000000" pitchFamily="2" charset="77"/>
                <a:ea typeface="Aptos" panose="020B0004020202020204" pitchFamily="34" charset="0"/>
                <a:cs typeface="Times New Roman" panose="02020603050405020304" pitchFamily="18" charset="0"/>
              </a:rPr>
              <a:t>Ta inte ett avvisande personligt. </a:t>
            </a:r>
          </a:p>
          <a:p>
            <a:pPr marL="342900" indent="-342900">
              <a:lnSpc>
                <a:spcPct val="107000"/>
              </a:lnSpc>
              <a:spcAft>
                <a:spcPts val="800"/>
              </a:spcAft>
              <a:buFont typeface="Courier New" panose="02070309020205020404" pitchFamily="49" charset="0"/>
              <a:buChar char="o"/>
            </a:pPr>
            <a:endParaRPr lang="sv-SE" sz="2000" kern="100" dirty="0">
              <a:latin typeface="Europa-Regular" panose="02000000000000000000" pitchFamily="2" charset="77"/>
              <a:ea typeface="Aptos" panose="020B0004020202020204" pitchFamily="34" charset="0"/>
              <a:cs typeface="Times New Roman" panose="02020603050405020304" pitchFamily="18" charset="0"/>
            </a:endParaRPr>
          </a:p>
          <a:p>
            <a:pPr marL="342900" indent="-342900">
              <a:lnSpc>
                <a:spcPct val="107000"/>
              </a:lnSpc>
              <a:spcAft>
                <a:spcPts val="800"/>
              </a:spcAft>
              <a:buFont typeface="Courier New" panose="02070309020205020404" pitchFamily="49" charset="0"/>
              <a:buChar char="o"/>
            </a:pPr>
            <a:endParaRPr lang="sv-SE" sz="20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12" name="textruta 11">
            <a:extLst>
              <a:ext uri="{FF2B5EF4-FFF2-40B4-BE49-F238E27FC236}">
                <a16:creationId xmlns:a16="http://schemas.microsoft.com/office/drawing/2014/main" id="{35FB1501-9CA9-E4CA-2EBE-C54F199F00AF}"/>
              </a:ext>
            </a:extLst>
          </p:cNvPr>
          <p:cNvSpPr txBox="1"/>
          <p:nvPr/>
        </p:nvSpPr>
        <p:spPr>
          <a:xfrm>
            <a:off x="6371615" y="3148580"/>
            <a:ext cx="5067350" cy="2092111"/>
          </a:xfrm>
          <a:prstGeom prst="rect">
            <a:avLst/>
          </a:prstGeom>
          <a:noFill/>
        </p:spPr>
        <p:txBody>
          <a:bodyPr wrap="square" rtlCol="0">
            <a:spAutoFit/>
          </a:bodyPr>
          <a:lstStyle/>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Berätta vilket stöd du kan ge.</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Var tydlig med att du inte kommer göra något mot den utsattas vilja. </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Ha tålamod och erbjud hjälp i det tempo som den som är utsatt önskar.</a:t>
            </a:r>
          </a:p>
        </p:txBody>
      </p:sp>
      <p:grpSp>
        <p:nvGrpSpPr>
          <p:cNvPr id="4" name="Grupp 3">
            <a:extLst>
              <a:ext uri="{FF2B5EF4-FFF2-40B4-BE49-F238E27FC236}">
                <a16:creationId xmlns:a16="http://schemas.microsoft.com/office/drawing/2014/main" id="{E6FB68C0-D7FB-F368-C170-8356426D59BB}"/>
              </a:ext>
              <a:ext uri="{C183D7F6-B498-43B3-948B-1728B52AA6E4}">
                <adec:decorative xmlns:adec="http://schemas.microsoft.com/office/drawing/2017/decorative" val="1"/>
              </a:ext>
            </a:extLst>
          </p:cNvPr>
          <p:cNvGrpSpPr/>
          <p:nvPr/>
        </p:nvGrpSpPr>
        <p:grpSpPr>
          <a:xfrm>
            <a:off x="0" y="0"/>
            <a:ext cx="12212913" cy="576293"/>
            <a:chOff x="0" y="0"/>
            <a:chExt cx="12212913" cy="576293"/>
          </a:xfrm>
        </p:grpSpPr>
        <p:grpSp>
          <p:nvGrpSpPr>
            <p:cNvPr id="5" name="Grupp 4">
              <a:extLst>
                <a:ext uri="{FF2B5EF4-FFF2-40B4-BE49-F238E27FC236}">
                  <a16:creationId xmlns:a16="http://schemas.microsoft.com/office/drawing/2014/main" id="{1ECCC937-3361-4059-3634-8FDFBCEAF328}"/>
                </a:ext>
              </a:extLst>
            </p:cNvPr>
            <p:cNvGrpSpPr/>
            <p:nvPr/>
          </p:nvGrpSpPr>
          <p:grpSpPr>
            <a:xfrm>
              <a:off x="0" y="0"/>
              <a:ext cx="9673194" cy="216000"/>
              <a:chOff x="-480372" y="897076"/>
              <a:chExt cx="9673194" cy="216000"/>
            </a:xfrm>
          </p:grpSpPr>
          <p:sp>
            <p:nvSpPr>
              <p:cNvPr id="9" name="Rektangel 8">
                <a:extLst>
                  <a:ext uri="{FF2B5EF4-FFF2-40B4-BE49-F238E27FC236}">
                    <a16:creationId xmlns:a16="http://schemas.microsoft.com/office/drawing/2014/main" id="{E12EEC3F-6B39-9479-1DD1-991A38BFA53D}"/>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9">
                <a:extLst>
                  <a:ext uri="{FF2B5EF4-FFF2-40B4-BE49-F238E27FC236}">
                    <a16:creationId xmlns:a16="http://schemas.microsoft.com/office/drawing/2014/main" id="{CC45DDDD-DE93-C681-F0C4-E5FC25B69C31}"/>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C15ACFD7-75AF-6A1D-4D7D-8E6B28CCF147}"/>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13">
                <a:extLst>
                  <a:ext uri="{FF2B5EF4-FFF2-40B4-BE49-F238E27FC236}">
                    <a16:creationId xmlns:a16="http://schemas.microsoft.com/office/drawing/2014/main" id="{164A3263-3D9F-FFB3-57C0-F1C5974DCCA0}"/>
                  </a:ext>
                </a:extLst>
              </p:cNvPr>
              <p:cNvSpPr/>
              <p:nvPr/>
            </p:nvSpPr>
            <p:spPr>
              <a:xfrm>
                <a:off x="7256022" y="897076"/>
                <a:ext cx="19368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6" name="textruta 5">
              <a:extLst>
                <a:ext uri="{FF2B5EF4-FFF2-40B4-BE49-F238E27FC236}">
                  <a16:creationId xmlns:a16="http://schemas.microsoft.com/office/drawing/2014/main" id="{5F8C6AF4-91FD-55D4-6A55-B7FB4B2C795A}"/>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7" name="textruta 6">
              <a:extLst>
                <a:ext uri="{FF2B5EF4-FFF2-40B4-BE49-F238E27FC236}">
                  <a16:creationId xmlns:a16="http://schemas.microsoft.com/office/drawing/2014/main" id="{DBE9AC4F-C7E0-3978-7A35-672436AA04AE}"/>
                </a:ext>
              </a:extLst>
            </p:cNvPr>
            <p:cNvSpPr txBox="1"/>
            <p:nvPr/>
          </p:nvSpPr>
          <p:spPr>
            <a:xfrm>
              <a:off x="9473319" y="0"/>
              <a:ext cx="2739594" cy="576293"/>
            </a:xfrm>
            <a:prstGeom prst="rect">
              <a:avLst/>
            </a:prstGeom>
            <a:solidFill>
              <a:srgbClr val="FBCDAC"/>
            </a:solidFill>
          </p:spPr>
          <p:txBody>
            <a:bodyPr wrap="square" lIns="144000" tIns="72000" rIns="72000" bIns="72000" rtlCol="0">
              <a:spAutoFit/>
            </a:bodyPr>
            <a:lstStyle/>
            <a:p>
              <a:r>
                <a:rPr lang="sv-SE" sz="1400" dirty="0">
                  <a:solidFill>
                    <a:srgbClr val="0A3D1F"/>
                  </a:solidFill>
                  <a:effectLst/>
                  <a:latin typeface="Europa-Bold" panose="02000000000000000000" pitchFamily="2" charset="77"/>
                </a:rPr>
                <a:t>Soptsestidie vædtsoesvoeten bïjre</a:t>
              </a:r>
              <a:r>
                <a:rPr lang="sv-SE" sz="1200" dirty="0">
                  <a:solidFill>
                    <a:srgbClr val="0A3D1F"/>
                  </a:solidFill>
                  <a:effectLst/>
                  <a:latin typeface="Europa-Bold" panose="02000000000000000000" pitchFamily="2" charset="77"/>
                </a:rPr>
                <a:t> </a:t>
              </a:r>
              <a:r>
                <a:rPr lang="sv-SE" sz="1100" dirty="0">
                  <a:solidFill>
                    <a:srgbClr val="0A3D1F"/>
                  </a:solidFill>
                  <a:latin typeface="Europa-Bold" panose="02000000000000000000" pitchFamily="2" charset="77"/>
                </a:rPr>
                <a:t>Bryt tystnaden om våld </a:t>
              </a:r>
              <a:endParaRPr lang="sv-SE" sz="1200" dirty="0">
                <a:solidFill>
                  <a:srgbClr val="0A3D1F"/>
                </a:solidFill>
                <a:effectLst/>
                <a:latin typeface="Europa-Bold" panose="02000000000000000000" pitchFamily="2" charset="77"/>
              </a:endParaRPr>
            </a:p>
          </p:txBody>
        </p:sp>
      </p:grpSp>
      <p:sp>
        <p:nvSpPr>
          <p:cNvPr id="16" name="textruta 15">
            <a:hlinkClick r:id="rId3" action="ppaction://hlinksldjump"/>
            <a:extLst>
              <a:ext uri="{FF2B5EF4-FFF2-40B4-BE49-F238E27FC236}">
                <a16:creationId xmlns:a16="http://schemas.microsoft.com/office/drawing/2014/main" id="{55445F64-C202-496F-5802-2CFA77A58BA5}"/>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3018927713"/>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F8A6AC-23D3-709D-8F31-AEB35FE25531}"/>
            </a:ext>
          </a:extLst>
        </p:cNvPr>
        <p:cNvGrpSpPr/>
        <p:nvPr/>
      </p:nvGrpSpPr>
      <p:grpSpPr>
        <a:xfrm>
          <a:off x="0" y="0"/>
          <a:ext cx="0" cy="0"/>
          <a:chOff x="0" y="0"/>
          <a:chExt cx="0" cy="0"/>
        </a:xfrm>
      </p:grpSpPr>
      <p:sp>
        <p:nvSpPr>
          <p:cNvPr id="2" name="Rektangel 1">
            <a:extLst>
              <a:ext uri="{FF2B5EF4-FFF2-40B4-BE49-F238E27FC236}">
                <a16:creationId xmlns:a16="http://schemas.microsoft.com/office/drawing/2014/main" id="{5E19FF4E-344D-2B19-03EC-E7C78308EB96}"/>
              </a:ext>
              <a:ext uri="{C183D7F6-B498-43B3-948B-1728B52AA6E4}">
                <adec:decorative xmlns:adec="http://schemas.microsoft.com/office/drawing/2017/decorative" val="1"/>
              </a:ext>
            </a:extLst>
          </p:cNvPr>
          <p:cNvSpPr/>
          <p:nvPr/>
        </p:nvSpPr>
        <p:spPr>
          <a:xfrm>
            <a:off x="0" y="0"/>
            <a:ext cx="12192000" cy="6857999"/>
          </a:xfrm>
          <a:prstGeom prst="rect">
            <a:avLst/>
          </a:prstGeom>
          <a:solidFill>
            <a:srgbClr val="FAEC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EFF7EF"/>
              </a:solidFill>
            </a:endParaRPr>
          </a:p>
        </p:txBody>
      </p:sp>
      <p:sp>
        <p:nvSpPr>
          <p:cNvPr id="16" name="textruta 15">
            <a:extLst>
              <a:ext uri="{FF2B5EF4-FFF2-40B4-BE49-F238E27FC236}">
                <a16:creationId xmlns:a16="http://schemas.microsoft.com/office/drawing/2014/main" id="{6D0A9979-CD46-8AB1-ED01-B45A434ED36F}"/>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6</a:t>
            </a:r>
            <a:r>
              <a:rPr lang="sv-SE" sz="1400" dirty="0">
                <a:effectLst/>
                <a:latin typeface="Europa-Regular" panose="02000000000000000000" pitchFamily="2" charset="77"/>
              </a:rPr>
              <a:t>/6</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DDAB4AE1-522A-DF7E-5544-3D78611385E4}"/>
              </a:ext>
            </a:extLst>
          </p:cNvPr>
          <p:cNvSpPr txBox="1">
            <a:spLocks noGrp="1"/>
          </p:cNvSpPr>
          <p:nvPr>
            <p:ph type="title" idx="4294967295"/>
          </p:nvPr>
        </p:nvSpPr>
        <p:spPr>
          <a:xfrm>
            <a:off x="1142705" y="1388604"/>
            <a:ext cx="10716786" cy="1261884"/>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Vad kan vi göra? </a:t>
            </a:r>
            <a:br>
              <a:rPr kumimoji="0" lang="sv-SE" sz="44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br>
            <a:r>
              <a:rPr kumimoji="0" lang="sv-SE" sz="32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(på grupp- eller organisationsnivå)</a:t>
            </a:r>
            <a:endParaRPr kumimoji="0" lang="sv-SE" sz="44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13" name="textruta 12">
            <a:extLst>
              <a:ext uri="{FF2B5EF4-FFF2-40B4-BE49-F238E27FC236}">
                <a16:creationId xmlns:a16="http://schemas.microsoft.com/office/drawing/2014/main" id="{456576C7-D5D8-6E92-6023-542368804D60}"/>
              </a:ext>
            </a:extLst>
          </p:cNvPr>
          <p:cNvSpPr txBox="1"/>
          <p:nvPr/>
        </p:nvSpPr>
        <p:spPr>
          <a:xfrm>
            <a:off x="1077840" y="3009956"/>
            <a:ext cx="5159522" cy="3108543"/>
          </a:xfrm>
          <a:prstGeom prst="rect">
            <a:avLst/>
          </a:prstGeom>
          <a:noFill/>
        </p:spPr>
        <p:txBody>
          <a:bodyPr wrap="square" rtlCol="0">
            <a:spAutoFit/>
          </a:bodyPr>
          <a:lstStyle/>
          <a:p>
            <a:pPr marL="342900" lvl="0" indent="-342900">
              <a:spcAft>
                <a:spcPts val="800"/>
              </a:spcAft>
              <a:buSzPct val="100000"/>
              <a:buFont typeface="Courier New" panose="02070309020205020404" pitchFamily="49" charset="0"/>
              <a:buChar char="o"/>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Bryt tystnaden</a:t>
            </a: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 Våga tala om våld, både offentligt och privat.</a:t>
            </a:r>
          </a:p>
          <a:p>
            <a:pPr marL="800100" lvl="1" indent="-342900">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Utbilda medlemmar och yrkesverksamma.</a:t>
            </a:r>
          </a:p>
          <a:p>
            <a:pPr marL="800100" lvl="1" indent="-342900">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Erbjud tryggare rum.</a:t>
            </a:r>
          </a:p>
          <a:p>
            <a:pPr marL="800100" lvl="1" indent="-342900">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Bygga nätverk och samarbeta: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med andra organisationer och myndigheter</a:t>
            </a:r>
          </a:p>
        </p:txBody>
      </p:sp>
      <p:sp>
        <p:nvSpPr>
          <p:cNvPr id="12" name="textruta 11">
            <a:extLst>
              <a:ext uri="{FF2B5EF4-FFF2-40B4-BE49-F238E27FC236}">
                <a16:creationId xmlns:a16="http://schemas.microsoft.com/office/drawing/2014/main" id="{85BF4304-512B-4D3F-C502-BC988F5A4B07}"/>
              </a:ext>
            </a:extLst>
          </p:cNvPr>
          <p:cNvSpPr txBox="1"/>
          <p:nvPr/>
        </p:nvSpPr>
        <p:spPr>
          <a:xfrm>
            <a:off x="6237361" y="2929071"/>
            <a:ext cx="5379251" cy="1627240"/>
          </a:xfrm>
          <a:prstGeom prst="rect">
            <a:avLst/>
          </a:prstGeom>
          <a:noFill/>
        </p:spPr>
        <p:txBody>
          <a:bodyPr wrap="square" rtlCol="0">
            <a:spAutoFit/>
          </a:bodyPr>
          <a:lstStyle/>
          <a:p>
            <a:pPr marL="342900" indent="-342900">
              <a:lnSpc>
                <a:spcPct val="107000"/>
              </a:lnSpc>
              <a:spcAft>
                <a:spcPts val="800"/>
              </a:spcAft>
              <a:buSzPct val="100000"/>
              <a:buFont typeface="Courier New" panose="02070309020205020404" pitchFamily="49" charset="0"/>
              <a:buChar char="o"/>
              <a:tabLst>
                <a:tab pos="457200" algn="l"/>
              </a:tabLst>
            </a:pPr>
            <a:r>
              <a:rPr lang="sv-SE" sz="2200" b="1" kern="100" dirty="0">
                <a:latin typeface="Europa-Bold" panose="02000000000000000000" pitchFamily="2" charset="77"/>
                <a:ea typeface="Aptos" panose="020B0004020202020204" pitchFamily="34" charset="0"/>
                <a:cs typeface="Times New Roman" panose="02020603050405020304" pitchFamily="18" charset="0"/>
              </a:rPr>
              <a:t>Skapa tydliga rutiner </a:t>
            </a:r>
          </a:p>
          <a:p>
            <a:pPr marL="342900" indent="-342900">
              <a:lnSpc>
                <a:spcPct val="107000"/>
              </a:lnSpc>
              <a:spcAft>
                <a:spcPts val="800"/>
              </a:spcAft>
              <a:buSzPct val="100000"/>
              <a:buFont typeface="Courier New" panose="02070309020205020404" pitchFamily="49" charset="0"/>
              <a:buChar char="o"/>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Erbjud stöd: </a:t>
            </a: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Informera om stödlinjer såsom Kvinnofridslinjen (020 50 50 50) och Brottsofferjouren (116 006).</a:t>
            </a:r>
          </a:p>
        </p:txBody>
      </p:sp>
      <p:grpSp>
        <p:nvGrpSpPr>
          <p:cNvPr id="4" name="Grupp 3">
            <a:extLst>
              <a:ext uri="{FF2B5EF4-FFF2-40B4-BE49-F238E27FC236}">
                <a16:creationId xmlns:a16="http://schemas.microsoft.com/office/drawing/2014/main" id="{1E00F60B-44D7-4959-6AFF-F5BC19243D92}"/>
              </a:ext>
              <a:ext uri="{C183D7F6-B498-43B3-948B-1728B52AA6E4}">
                <adec:decorative xmlns:adec="http://schemas.microsoft.com/office/drawing/2017/decorative" val="1"/>
              </a:ext>
            </a:extLst>
          </p:cNvPr>
          <p:cNvGrpSpPr/>
          <p:nvPr/>
        </p:nvGrpSpPr>
        <p:grpSpPr>
          <a:xfrm>
            <a:off x="0" y="0"/>
            <a:ext cx="12212913" cy="576293"/>
            <a:chOff x="0" y="0"/>
            <a:chExt cx="12212913" cy="576293"/>
          </a:xfrm>
        </p:grpSpPr>
        <p:grpSp>
          <p:nvGrpSpPr>
            <p:cNvPr id="5" name="Grupp 4">
              <a:extLst>
                <a:ext uri="{FF2B5EF4-FFF2-40B4-BE49-F238E27FC236}">
                  <a16:creationId xmlns:a16="http://schemas.microsoft.com/office/drawing/2014/main" id="{54B0C0E7-9098-39E8-458A-D36ED62E8C1F}"/>
                </a:ext>
              </a:extLst>
            </p:cNvPr>
            <p:cNvGrpSpPr/>
            <p:nvPr/>
          </p:nvGrpSpPr>
          <p:grpSpPr>
            <a:xfrm>
              <a:off x="0" y="0"/>
              <a:ext cx="9673194" cy="216000"/>
              <a:chOff x="-480372" y="897076"/>
              <a:chExt cx="9673194" cy="216000"/>
            </a:xfrm>
          </p:grpSpPr>
          <p:sp>
            <p:nvSpPr>
              <p:cNvPr id="9" name="Rektangel 8">
                <a:extLst>
                  <a:ext uri="{FF2B5EF4-FFF2-40B4-BE49-F238E27FC236}">
                    <a16:creationId xmlns:a16="http://schemas.microsoft.com/office/drawing/2014/main" id="{722A3E6D-A2CE-AB1C-D396-EF3D56C379AE}"/>
                  </a:ext>
                </a:extLst>
              </p:cNvPr>
              <p:cNvSpPr/>
              <p:nvPr/>
            </p:nvSpPr>
            <p:spPr>
              <a:xfrm>
                <a:off x="1452828" y="897076"/>
                <a:ext cx="19368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0" name="Rektangel 9">
                <a:extLst>
                  <a:ext uri="{FF2B5EF4-FFF2-40B4-BE49-F238E27FC236}">
                    <a16:creationId xmlns:a16="http://schemas.microsoft.com/office/drawing/2014/main" id="{5158D31A-B9F7-68BF-E1C4-BF4ED635FE78}"/>
                  </a:ext>
                </a:extLst>
              </p:cNvPr>
              <p:cNvSpPr/>
              <p:nvPr/>
            </p:nvSpPr>
            <p:spPr>
              <a:xfrm>
                <a:off x="53228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1" name="Rektangel 10">
                <a:extLst>
                  <a:ext uri="{FF2B5EF4-FFF2-40B4-BE49-F238E27FC236}">
                    <a16:creationId xmlns:a16="http://schemas.microsoft.com/office/drawing/2014/main" id="{16602F62-BCDB-A1E8-68A3-3A382456FAD3}"/>
                  </a:ext>
                </a:extLst>
              </p:cNvPr>
              <p:cNvSpPr/>
              <p:nvPr/>
            </p:nvSpPr>
            <p:spPr>
              <a:xfrm>
                <a:off x="-480372" y="897076"/>
                <a:ext cx="1933200" cy="216000"/>
              </a:xfrm>
              <a:prstGeom prst="rect">
                <a:avLst/>
              </a:prstGeom>
              <a:solidFill>
                <a:srgbClr val="B5CA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14" name="Rektangel 13">
                <a:extLst>
                  <a:ext uri="{FF2B5EF4-FFF2-40B4-BE49-F238E27FC236}">
                    <a16:creationId xmlns:a16="http://schemas.microsoft.com/office/drawing/2014/main" id="{C65F8701-A809-7223-3719-7DF68D4118F1}"/>
                  </a:ext>
                </a:extLst>
              </p:cNvPr>
              <p:cNvSpPr/>
              <p:nvPr/>
            </p:nvSpPr>
            <p:spPr>
              <a:xfrm>
                <a:off x="7256022" y="897076"/>
                <a:ext cx="19368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6" name="textruta 5">
              <a:extLst>
                <a:ext uri="{FF2B5EF4-FFF2-40B4-BE49-F238E27FC236}">
                  <a16:creationId xmlns:a16="http://schemas.microsoft.com/office/drawing/2014/main" id="{C9E6B784-7CB6-BB8F-1FA3-B598B92926BE}"/>
                </a:ext>
              </a:extLst>
            </p:cNvPr>
            <p:cNvSpPr txBox="1"/>
            <p:nvPr/>
          </p:nvSpPr>
          <p:spPr>
            <a:xfrm>
              <a:off x="3870000" y="0"/>
              <a:ext cx="1933200" cy="216000"/>
            </a:xfrm>
            <a:prstGeom prst="rect">
              <a:avLst/>
            </a:prstGeom>
            <a:solidFill>
              <a:srgbClr val="F28E51"/>
            </a:solidFill>
          </p:spPr>
          <p:txBody>
            <a:bodyPr wrap="square" lIns="36000" tIns="72000" rIns="36000" bIns="72000" rtlCol="0">
              <a:spAutoFit/>
            </a:bodyPr>
            <a:lstStyle/>
            <a:p>
              <a:pPr algn="ctr"/>
              <a:endParaRPr lang="sv-SE" sz="1100" dirty="0">
                <a:solidFill>
                  <a:schemeClr val="bg1"/>
                </a:solidFill>
                <a:effectLst/>
                <a:latin typeface="Europa-Bold" panose="02000000000000000000" pitchFamily="2" charset="77"/>
              </a:endParaRPr>
            </a:p>
          </p:txBody>
        </p:sp>
        <p:sp>
          <p:nvSpPr>
            <p:cNvPr id="7" name="textruta 6">
              <a:extLst>
                <a:ext uri="{FF2B5EF4-FFF2-40B4-BE49-F238E27FC236}">
                  <a16:creationId xmlns:a16="http://schemas.microsoft.com/office/drawing/2014/main" id="{FC067546-720A-BB80-7956-4238BD3A97DA}"/>
                </a:ext>
              </a:extLst>
            </p:cNvPr>
            <p:cNvSpPr txBox="1"/>
            <p:nvPr/>
          </p:nvSpPr>
          <p:spPr>
            <a:xfrm>
              <a:off x="9473319" y="0"/>
              <a:ext cx="2739594" cy="576293"/>
            </a:xfrm>
            <a:prstGeom prst="rect">
              <a:avLst/>
            </a:prstGeom>
            <a:solidFill>
              <a:srgbClr val="FBCDAC"/>
            </a:solidFill>
          </p:spPr>
          <p:txBody>
            <a:bodyPr wrap="square" lIns="144000" tIns="72000" rIns="72000" bIns="72000" rtlCol="0">
              <a:spAutoFit/>
            </a:bodyPr>
            <a:lstStyle/>
            <a:p>
              <a:r>
                <a:rPr lang="sv-SE" sz="1400" dirty="0">
                  <a:solidFill>
                    <a:srgbClr val="0A3D1F"/>
                  </a:solidFill>
                  <a:effectLst/>
                  <a:latin typeface="Europa-Bold" panose="02000000000000000000" pitchFamily="2" charset="77"/>
                </a:rPr>
                <a:t>Soptsestidie vædtsoesvoeten bïjre</a:t>
              </a:r>
              <a:r>
                <a:rPr lang="sv-SE" sz="1200" dirty="0">
                  <a:solidFill>
                    <a:srgbClr val="0A3D1F"/>
                  </a:solidFill>
                  <a:effectLst/>
                  <a:latin typeface="Europa-Bold" panose="02000000000000000000" pitchFamily="2" charset="77"/>
                </a:rPr>
                <a:t> </a:t>
              </a:r>
              <a:r>
                <a:rPr lang="sv-SE" sz="1100" dirty="0">
                  <a:solidFill>
                    <a:srgbClr val="0A3D1F"/>
                  </a:solidFill>
                  <a:latin typeface="Europa-Bold" panose="02000000000000000000" pitchFamily="2" charset="77"/>
                </a:rPr>
                <a:t>Bryt tystnaden om våld </a:t>
              </a:r>
              <a:endParaRPr lang="sv-SE" sz="1200" dirty="0">
                <a:solidFill>
                  <a:srgbClr val="0A3D1F"/>
                </a:solidFill>
                <a:effectLst/>
                <a:latin typeface="Europa-Bold" panose="02000000000000000000" pitchFamily="2" charset="77"/>
              </a:endParaRPr>
            </a:p>
          </p:txBody>
        </p:sp>
      </p:grpSp>
      <p:sp>
        <p:nvSpPr>
          <p:cNvPr id="15" name="textruta 14">
            <a:hlinkClick r:id="rId3" action="ppaction://hlinksldjump"/>
            <a:extLst>
              <a:ext uri="{FF2B5EF4-FFF2-40B4-BE49-F238E27FC236}">
                <a16:creationId xmlns:a16="http://schemas.microsoft.com/office/drawing/2014/main" id="{49C9D55C-38DD-397E-EAC5-D907685FA8BD}"/>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182381664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3A9426-BF91-E207-641D-730450EBA6AC}"/>
            </a:ext>
          </a:extLst>
        </p:cNvPr>
        <p:cNvGrpSpPr/>
        <p:nvPr/>
      </p:nvGrpSpPr>
      <p:grpSpPr>
        <a:xfrm>
          <a:off x="0" y="0"/>
          <a:ext cx="0" cy="0"/>
          <a:chOff x="0" y="0"/>
          <a:chExt cx="0" cy="0"/>
        </a:xfrm>
      </p:grpSpPr>
      <p:pic>
        <p:nvPicPr>
          <p:cNvPr id="26" name="Bildobjekt 25">
            <a:extLst>
              <a:ext uri="{FF2B5EF4-FFF2-40B4-BE49-F238E27FC236}">
                <a16:creationId xmlns:a16="http://schemas.microsoft.com/office/drawing/2014/main" id="{23F18374-1DFC-C915-C8DE-D58714C62F68}"/>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1" y="5868870"/>
            <a:ext cx="12192001" cy="1496088"/>
          </a:xfrm>
          <a:prstGeom prst="rect">
            <a:avLst/>
          </a:prstGeom>
        </p:spPr>
      </p:pic>
      <p:sp>
        <p:nvSpPr>
          <p:cNvPr id="20" name="Rubrik 19">
            <a:extLst>
              <a:ext uri="{FF2B5EF4-FFF2-40B4-BE49-F238E27FC236}">
                <a16:creationId xmlns:a16="http://schemas.microsoft.com/office/drawing/2014/main" id="{8F520267-CC85-63C8-54B6-3D4586E3A32B}"/>
              </a:ext>
            </a:extLst>
          </p:cNvPr>
          <p:cNvSpPr txBox="1">
            <a:spLocks noGrp="1"/>
          </p:cNvSpPr>
          <p:nvPr>
            <p:ph type="title" idx="4294967295"/>
          </p:nvPr>
        </p:nvSpPr>
        <p:spPr>
          <a:xfrm>
            <a:off x="1278068" y="1089565"/>
            <a:ext cx="10155351" cy="707886"/>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0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Nyfiken på att lära dig mer?</a:t>
            </a:r>
          </a:p>
        </p:txBody>
      </p:sp>
      <p:sp>
        <p:nvSpPr>
          <p:cNvPr id="21" name="textruta 20">
            <a:extLst>
              <a:ext uri="{FF2B5EF4-FFF2-40B4-BE49-F238E27FC236}">
                <a16:creationId xmlns:a16="http://schemas.microsoft.com/office/drawing/2014/main" id="{D6B33119-635F-D7B8-D666-3D2F6B0F97F5}"/>
              </a:ext>
            </a:extLst>
          </p:cNvPr>
          <p:cNvSpPr txBox="1"/>
          <p:nvPr/>
        </p:nvSpPr>
        <p:spPr>
          <a:xfrm>
            <a:off x="1292489" y="2009650"/>
            <a:ext cx="7933914" cy="3520461"/>
          </a:xfrm>
          <a:prstGeom prst="rect">
            <a:avLst/>
          </a:prstGeom>
          <a:noFill/>
        </p:spPr>
        <p:txBody>
          <a:bodyPr wrap="square" lIns="0" rtlCol="0">
            <a:noAutofit/>
          </a:bodyPr>
          <a:lstStyle/>
          <a:p>
            <a:pPr>
              <a:lnSpc>
                <a:spcPct val="107000"/>
              </a:lnSpc>
              <a:spcAft>
                <a:spcPts val="800"/>
              </a:spcAft>
              <a:buSzPts val="1000"/>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I handboken finns utbildningar och filmer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som tar upp:</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Samisk hälsa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Våld mot samiska kvinnor </a:t>
            </a:r>
            <a:b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och hbtqi-samer </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Minoritetsstress</a:t>
            </a:r>
          </a:p>
          <a:p>
            <a:pPr marL="34290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Att arbeta för jämställdhet</a:t>
            </a:r>
          </a:p>
        </p:txBody>
      </p:sp>
      <p:pic>
        <p:nvPicPr>
          <p:cNvPr id="23" name="Bildobjekt 22">
            <a:extLst>
              <a:ext uri="{FF2B5EF4-FFF2-40B4-BE49-F238E27FC236}">
                <a16:creationId xmlns:a16="http://schemas.microsoft.com/office/drawing/2014/main" id="{B6F02771-9A2C-031E-21B3-B9F824C1609B}"/>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8681013" y="1245573"/>
            <a:ext cx="2917429" cy="4128530"/>
          </a:xfrm>
          <a:prstGeom prst="rect">
            <a:avLst/>
          </a:prstGeom>
        </p:spPr>
      </p:pic>
      <p:sp>
        <p:nvSpPr>
          <p:cNvPr id="24" name="Ellips 23">
            <a:extLst>
              <a:ext uri="{FF2B5EF4-FFF2-40B4-BE49-F238E27FC236}">
                <a16:creationId xmlns:a16="http://schemas.microsoft.com/office/drawing/2014/main" id="{A696B7A5-55C9-AA34-EF0E-1FB590B697A9}"/>
              </a:ext>
            </a:extLst>
          </p:cNvPr>
          <p:cNvSpPr/>
          <p:nvPr/>
        </p:nvSpPr>
        <p:spPr>
          <a:xfrm>
            <a:off x="6689341" y="2420931"/>
            <a:ext cx="2537062" cy="2582387"/>
          </a:xfrm>
          <a:prstGeom prst="ellipse">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1600" b="1" kern="100" dirty="0">
                <a:solidFill>
                  <a:schemeClr val="bg1"/>
                </a:solidFill>
                <a:effectLst/>
                <a:latin typeface="Sen" pitchFamily="2" charset="0"/>
                <a:ea typeface="Aptos" panose="020B0004020202020204" pitchFamily="34" charset="0"/>
                <a:cs typeface="Times New Roman" panose="02020603050405020304" pitchFamily="18" charset="0"/>
              </a:rPr>
              <a:t>Digital handbok för nedladdning</a:t>
            </a:r>
          </a:p>
          <a:p>
            <a:pPr algn="ctr"/>
            <a:r>
              <a:rPr lang="sv-SE" sz="2000" b="1" kern="100" dirty="0">
                <a:solidFill>
                  <a:schemeClr val="bg1"/>
                </a:solidFill>
                <a:effectLst/>
                <a:latin typeface="Sen" pitchFamily="2" charset="0"/>
                <a:ea typeface="Aptos" panose="020B0004020202020204" pitchFamily="34" charset="0"/>
                <a:cs typeface="Times New Roman" panose="02020603050405020304" pitchFamily="18" charset="0"/>
              </a:rPr>
              <a:t> </a:t>
            </a:r>
          </a:p>
          <a:p>
            <a:pPr algn="ctr"/>
            <a:endParaRPr lang="sv-SE" sz="2000" b="1" i="1" kern="100" dirty="0">
              <a:solidFill>
                <a:schemeClr val="bg1"/>
              </a:solidFill>
              <a:latin typeface="Sen" pitchFamily="2" charset="0"/>
              <a:ea typeface="Aptos" panose="020B0004020202020204" pitchFamily="34" charset="0"/>
              <a:cs typeface="Times New Roman" panose="02020603050405020304" pitchFamily="18" charset="0"/>
            </a:endParaRPr>
          </a:p>
          <a:p>
            <a:pPr algn="ctr"/>
            <a:endParaRPr lang="sv-SE" sz="2000" b="1" i="1" kern="100" dirty="0">
              <a:solidFill>
                <a:schemeClr val="bg1"/>
              </a:solidFill>
              <a:effectLst/>
              <a:latin typeface="Sen" pitchFamily="2" charset="0"/>
              <a:ea typeface="Aptos" panose="020B0004020202020204" pitchFamily="34" charset="0"/>
              <a:cs typeface="Times New Roman" panose="02020603050405020304" pitchFamily="18" charset="0"/>
            </a:endParaRPr>
          </a:p>
          <a:p>
            <a:pPr algn="ctr"/>
            <a:endParaRPr lang="sv-SE" sz="1600" i="1" kern="100" dirty="0">
              <a:solidFill>
                <a:schemeClr val="bg1"/>
              </a:solidFill>
              <a:effectLst/>
              <a:latin typeface="Europa-Regular" panose="02000000000000000000" pitchFamily="2" charset="77"/>
              <a:ea typeface="Aptos" panose="020B0004020202020204" pitchFamily="34" charset="0"/>
              <a:cs typeface="Times New Roman" panose="02020603050405020304" pitchFamily="18" charset="0"/>
            </a:endParaRPr>
          </a:p>
        </p:txBody>
      </p:sp>
      <p:pic>
        <p:nvPicPr>
          <p:cNvPr id="25" name="Bildobjekt 24" descr="QR-kod till nedladdning av handboken.">
            <a:extLst>
              <a:ext uri="{FF2B5EF4-FFF2-40B4-BE49-F238E27FC236}">
                <a16:creationId xmlns:a16="http://schemas.microsoft.com/office/drawing/2014/main" id="{0C6AB699-BFED-1138-6A9C-0CE72689B835}"/>
              </a:ext>
            </a:extLst>
          </p:cNvPr>
          <p:cNvPicPr>
            <a:picLocks noChangeAspect="1"/>
          </p:cNvPicPr>
          <p:nvPr/>
        </p:nvPicPr>
        <p:blipFill>
          <a:blip r:embed="rId5"/>
          <a:srcRect t="288" b="288"/>
          <a:stretch/>
        </p:blipFill>
        <p:spPr>
          <a:xfrm>
            <a:off x="7445036" y="3553825"/>
            <a:ext cx="1025671" cy="1019771"/>
          </a:xfrm>
          <a:prstGeom prst="rect">
            <a:avLst/>
          </a:prstGeom>
        </p:spPr>
      </p:pic>
    </p:spTree>
    <p:extLst>
      <p:ext uri="{BB962C8B-B14F-4D97-AF65-F5344CB8AC3E}">
        <p14:creationId xmlns:p14="http://schemas.microsoft.com/office/powerpoint/2010/main" val="798019639"/>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6913E9AD-8DEF-5633-2771-7D6D4813D83F}"/>
              </a:ext>
              <a:ext uri="{C183D7F6-B498-43B3-948B-1728B52AA6E4}">
                <adec:decorative xmlns:adec="http://schemas.microsoft.com/office/drawing/2017/decorative" val="1"/>
              </a:ext>
            </a:extLst>
          </p:cNvPr>
          <p:cNvSpPr>
            <a:spLocks noGrp="1"/>
          </p:cNvSpPr>
          <p:nvPr>
            <p:ph type="title"/>
          </p:nvPr>
        </p:nvSpPr>
        <p:spPr>
          <a:xfrm>
            <a:off x="0" y="-400110"/>
            <a:ext cx="10515600" cy="400110"/>
          </a:xfrm>
        </p:spPr>
        <p:txBody>
          <a:bodyPr>
            <a:normAutofit/>
          </a:bodyPr>
          <a:lstStyle/>
          <a:p>
            <a:r>
              <a:rPr lang="sv-SE" sz="1000" dirty="0"/>
              <a:t>Tack</a:t>
            </a:r>
          </a:p>
        </p:txBody>
      </p:sp>
      <p:pic>
        <p:nvPicPr>
          <p:cNvPr id="5" name="Platshållare för innehåll 4">
            <a:extLst>
              <a:ext uri="{FF2B5EF4-FFF2-40B4-BE49-F238E27FC236}">
                <a16:creationId xmlns:a16="http://schemas.microsoft.com/office/drawing/2014/main" id="{B51C293C-3E17-4A20-D5DF-42C30567794F}"/>
              </a:ext>
              <a:ext uri="{C183D7F6-B498-43B3-948B-1728B52AA6E4}">
                <adec:decorative xmlns:adec="http://schemas.microsoft.com/office/drawing/2017/decorative" val="1"/>
              </a:ext>
            </a:extLst>
          </p:cNvPr>
          <p:cNvPicPr>
            <a:picLocks noGrp="1" noChangeAspect="1"/>
          </p:cNvPicPr>
          <p:nvPr>
            <p:ph idx="1"/>
          </p:nvPr>
        </p:nvPicPr>
        <p:blipFill>
          <a:blip r:embed="rId3"/>
          <a:srcRect t="7141" b="55403"/>
          <a:stretch/>
        </p:blipFill>
        <p:spPr>
          <a:xfrm>
            <a:off x="0" y="0"/>
            <a:ext cx="12192000" cy="6858000"/>
          </a:xfrm>
        </p:spPr>
      </p:pic>
      <p:pic>
        <p:nvPicPr>
          <p:cNvPr id="9" name="Bildobjekt 8" descr="Sametingets logotyp.">
            <a:extLst>
              <a:ext uri="{FF2B5EF4-FFF2-40B4-BE49-F238E27FC236}">
                <a16:creationId xmlns:a16="http://schemas.microsoft.com/office/drawing/2014/main" id="{1BE38ECA-F746-E9E0-B9DC-25EDFD146235}"/>
              </a:ext>
            </a:extLst>
          </p:cNvPr>
          <p:cNvPicPr>
            <a:picLocks noChangeAspect="1"/>
          </p:cNvPicPr>
          <p:nvPr/>
        </p:nvPicPr>
        <p:blipFill>
          <a:blip r:embed="rId4"/>
          <a:stretch>
            <a:fillRect/>
          </a:stretch>
        </p:blipFill>
        <p:spPr>
          <a:xfrm>
            <a:off x="3200400" y="2986890"/>
            <a:ext cx="5791200" cy="1287453"/>
          </a:xfrm>
          <a:prstGeom prst="rect">
            <a:avLst/>
          </a:prstGeom>
        </p:spPr>
      </p:pic>
      <p:sp>
        <p:nvSpPr>
          <p:cNvPr id="10" name="textruta 9">
            <a:extLst>
              <a:ext uri="{FF2B5EF4-FFF2-40B4-BE49-F238E27FC236}">
                <a16:creationId xmlns:a16="http://schemas.microsoft.com/office/drawing/2014/main" id="{93809485-3FDA-A887-CAC6-B5205C67F018}"/>
              </a:ext>
            </a:extLst>
          </p:cNvPr>
          <p:cNvSpPr txBox="1"/>
          <p:nvPr/>
        </p:nvSpPr>
        <p:spPr>
          <a:xfrm>
            <a:off x="2874710" y="6193155"/>
            <a:ext cx="6442579" cy="400110"/>
          </a:xfrm>
          <a:prstGeom prst="rect">
            <a:avLst/>
          </a:prstGeom>
          <a:noFill/>
        </p:spPr>
        <p:txBody>
          <a:bodyPr wrap="square" rtlCol="0">
            <a:spAutoFit/>
          </a:bodyPr>
          <a:lstStyle/>
          <a:p>
            <a:pPr algn="ctr"/>
            <a:r>
              <a:rPr lang="sv-SE" sz="2000" dirty="0" err="1">
                <a:solidFill>
                  <a:srgbClr val="0A3D1F"/>
                </a:solidFill>
                <a:latin typeface="Sen" pitchFamily="2" charset="0"/>
              </a:rPr>
              <a:t>sametinget.se</a:t>
            </a:r>
            <a:endParaRPr lang="sv-SE" sz="2000" dirty="0">
              <a:solidFill>
                <a:srgbClr val="0A3D1F"/>
              </a:solidFill>
              <a:latin typeface="Sen" pitchFamily="2" charset="0"/>
            </a:endParaRPr>
          </a:p>
        </p:txBody>
      </p:sp>
    </p:spTree>
    <p:extLst>
      <p:ext uri="{BB962C8B-B14F-4D97-AF65-F5344CB8AC3E}">
        <p14:creationId xmlns:p14="http://schemas.microsoft.com/office/powerpoint/2010/main" val="32234519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16E511-BA63-44FE-C90E-2D43A90EB0F4}"/>
            </a:ext>
          </a:extLst>
        </p:cNvPr>
        <p:cNvGrpSpPr/>
        <p:nvPr/>
      </p:nvGrpSpPr>
      <p:grpSpPr>
        <a:xfrm>
          <a:off x="0" y="0"/>
          <a:ext cx="0" cy="0"/>
          <a:chOff x="0" y="0"/>
          <a:chExt cx="0" cy="0"/>
        </a:xfrm>
      </p:grpSpPr>
      <p:sp>
        <p:nvSpPr>
          <p:cNvPr id="10" name="Rektangel 9">
            <a:extLst>
              <a:ext uri="{FF2B5EF4-FFF2-40B4-BE49-F238E27FC236}">
                <a16:creationId xmlns:a16="http://schemas.microsoft.com/office/drawing/2014/main" id="{1E3ADE25-C9CC-1515-9F5B-5A9B87259469}"/>
              </a:ext>
              <a:ext uri="{C183D7F6-B498-43B3-948B-1728B52AA6E4}">
                <adec:decorative xmlns:adec="http://schemas.microsoft.com/office/drawing/2017/decorative" val="1"/>
              </a:ext>
            </a:extLst>
          </p:cNvPr>
          <p:cNvSpPr/>
          <p:nvPr/>
        </p:nvSpPr>
        <p:spPr>
          <a:xfrm>
            <a:off x="0" y="0"/>
            <a:ext cx="7114479" cy="6858000"/>
          </a:xfrm>
          <a:prstGeom prst="rect">
            <a:avLst/>
          </a:prstGeom>
          <a:solidFill>
            <a:srgbClr val="E7EFE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pic>
        <p:nvPicPr>
          <p:cNvPr id="3" name="Bildobjekt 2">
            <a:extLst>
              <a:ext uri="{FF2B5EF4-FFF2-40B4-BE49-F238E27FC236}">
                <a16:creationId xmlns:a16="http://schemas.microsoft.com/office/drawing/2014/main" id="{3842BD25-35CB-0FF8-50A6-A876502F54F1}"/>
              </a:ext>
              <a:ext uri="{C183D7F6-B498-43B3-948B-1728B52AA6E4}">
                <adec:decorative xmlns:adec="http://schemas.microsoft.com/office/drawing/2017/decorative" val="1"/>
              </a:ext>
            </a:extLst>
          </p:cNvPr>
          <p:cNvPicPr>
            <a:picLocks noChangeAspect="1"/>
          </p:cNvPicPr>
          <p:nvPr/>
        </p:nvPicPr>
        <p:blipFill>
          <a:blip r:embed="rId3"/>
          <a:srcRect r="-102" b="25853"/>
          <a:stretch>
            <a:fillRect/>
          </a:stretch>
        </p:blipFill>
        <p:spPr>
          <a:xfrm>
            <a:off x="0" y="0"/>
            <a:ext cx="6550273" cy="6858000"/>
          </a:xfrm>
          <a:prstGeom prst="rect">
            <a:avLst/>
          </a:prstGeom>
        </p:spPr>
      </p:pic>
      <p:sp>
        <p:nvSpPr>
          <p:cNvPr id="11" name="Rektangel 10">
            <a:extLst>
              <a:ext uri="{FF2B5EF4-FFF2-40B4-BE49-F238E27FC236}">
                <a16:creationId xmlns:a16="http://schemas.microsoft.com/office/drawing/2014/main" id="{6B9B9F96-DA7A-B9D0-B122-5B8349F82D97}"/>
              </a:ext>
              <a:ext uri="{C183D7F6-B498-43B3-948B-1728B52AA6E4}">
                <adec:decorative xmlns:adec="http://schemas.microsoft.com/office/drawing/2017/decorative" val="1"/>
              </a:ext>
            </a:extLst>
          </p:cNvPr>
          <p:cNvSpPr/>
          <p:nvPr/>
        </p:nvSpPr>
        <p:spPr>
          <a:xfrm>
            <a:off x="6550274" y="0"/>
            <a:ext cx="5641726" cy="6858000"/>
          </a:xfrm>
          <a:prstGeom prst="rect">
            <a:avLst/>
          </a:prstGeom>
          <a:solidFill>
            <a:srgbClr val="B5CB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B5CA57"/>
              </a:solidFill>
            </a:endParaRPr>
          </a:p>
        </p:txBody>
      </p:sp>
      <p:sp>
        <p:nvSpPr>
          <p:cNvPr id="2" name="Rubrik 1">
            <a:extLst>
              <a:ext uri="{FF2B5EF4-FFF2-40B4-BE49-F238E27FC236}">
                <a16:creationId xmlns:a16="http://schemas.microsoft.com/office/drawing/2014/main" id="{47C0FAA4-18FA-1CA6-CC4F-99C712D6EA9A}"/>
              </a:ext>
            </a:extLst>
          </p:cNvPr>
          <p:cNvSpPr>
            <a:spLocks noGrp="1"/>
          </p:cNvSpPr>
          <p:nvPr>
            <p:ph type="title"/>
          </p:nvPr>
        </p:nvSpPr>
        <p:spPr>
          <a:xfrm>
            <a:off x="0" y="-1445841"/>
            <a:ext cx="10515600" cy="1325563"/>
          </a:xfrm>
        </p:spPr>
        <p:txBody>
          <a:bodyPr vert="horz" lIns="91440" tIns="45720" rIns="91440" bIns="45720" rtlCol="0" anchor="b">
            <a:normAutofit/>
          </a:bodyPr>
          <a:lstStyle/>
          <a:p>
            <a:r>
              <a:rPr lang="sv-SE" sz="1000" dirty="0">
                <a:latin typeface="Europa-Regular" panose="02000000000000000000" pitchFamily="2" charset="77"/>
              </a:rPr>
              <a:t>Dålle-bealesne Vid elden </a:t>
            </a:r>
          </a:p>
        </p:txBody>
      </p:sp>
      <p:sp>
        <p:nvSpPr>
          <p:cNvPr id="8" name="textruta 7">
            <a:extLst>
              <a:ext uri="{FF2B5EF4-FFF2-40B4-BE49-F238E27FC236}">
                <a16:creationId xmlns:a16="http://schemas.microsoft.com/office/drawing/2014/main" id="{9F1B0FE5-4083-55DE-AAB0-2558B510B388}"/>
              </a:ext>
            </a:extLst>
          </p:cNvPr>
          <p:cNvSpPr txBox="1"/>
          <p:nvPr/>
        </p:nvSpPr>
        <p:spPr>
          <a:xfrm>
            <a:off x="7035883" y="1313889"/>
            <a:ext cx="4114800" cy="830997"/>
          </a:xfrm>
          <a:prstGeom prst="rect">
            <a:avLst/>
          </a:prstGeom>
          <a:noFill/>
        </p:spPr>
        <p:txBody>
          <a:bodyPr wrap="square" rtlCol="0">
            <a:spAutoFit/>
          </a:bodyPr>
          <a:lstStyle/>
          <a:p>
            <a:r>
              <a:rPr lang="sv-SE" sz="2400" b="1" dirty="0">
                <a:effectLst/>
                <a:latin typeface="Europa-Bold" panose="02000000000000000000" pitchFamily="2" charset="77"/>
              </a:rPr>
              <a:t>Metod för att skapa tryggare rum </a:t>
            </a:r>
          </a:p>
        </p:txBody>
      </p:sp>
      <p:sp>
        <p:nvSpPr>
          <p:cNvPr id="7" name="textruta 6">
            <a:extLst>
              <a:ext uri="{FF2B5EF4-FFF2-40B4-BE49-F238E27FC236}">
                <a16:creationId xmlns:a16="http://schemas.microsoft.com/office/drawing/2014/main" id="{F3DFFF47-E997-D10E-D6BF-A4D86EEDC99E}"/>
              </a:ext>
            </a:extLst>
          </p:cNvPr>
          <p:cNvSpPr txBox="1"/>
          <p:nvPr/>
        </p:nvSpPr>
        <p:spPr>
          <a:xfrm>
            <a:off x="7035883" y="2672475"/>
            <a:ext cx="4114800" cy="461665"/>
          </a:xfrm>
          <a:prstGeom prst="rect">
            <a:avLst/>
          </a:prstGeom>
          <a:noFill/>
        </p:spPr>
        <p:txBody>
          <a:bodyPr wrap="square" rtlCol="0">
            <a:spAutoFit/>
          </a:bodyPr>
          <a:lstStyle/>
          <a:p>
            <a:r>
              <a:rPr lang="sv-SE" sz="2400" b="1" dirty="0">
                <a:effectLst/>
                <a:latin typeface="Sen" pitchFamily="2" charset="0"/>
              </a:rPr>
              <a:t>INNEHÅLL</a:t>
            </a:r>
            <a:endParaRPr lang="sv-SE" sz="2800" b="1" dirty="0">
              <a:latin typeface="Sen" pitchFamily="2" charset="0"/>
            </a:endParaRPr>
          </a:p>
        </p:txBody>
      </p:sp>
      <p:sp>
        <p:nvSpPr>
          <p:cNvPr id="15" name="textruta 14">
            <a:extLst>
              <a:ext uri="{FF2B5EF4-FFF2-40B4-BE49-F238E27FC236}">
                <a16:creationId xmlns:a16="http://schemas.microsoft.com/office/drawing/2014/main" id="{82B01D06-918D-0994-03B7-CDABF2548412}"/>
              </a:ext>
            </a:extLst>
          </p:cNvPr>
          <p:cNvSpPr txBox="1"/>
          <p:nvPr/>
        </p:nvSpPr>
        <p:spPr>
          <a:xfrm>
            <a:off x="7035882" y="3134140"/>
            <a:ext cx="4250211" cy="2759730"/>
          </a:xfrm>
          <a:prstGeom prst="rect">
            <a:avLst/>
          </a:prstGeom>
          <a:noFill/>
        </p:spPr>
        <p:txBody>
          <a:bodyPr wrap="square" rtlCol="0">
            <a:spAutoFit/>
          </a:bodyPr>
          <a:lstStyle/>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Grunder för tryggare rum </a:t>
            </a:r>
          </a:p>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Sociala och fysiska förutsättningar</a:t>
            </a:r>
          </a:p>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Så skapar ni gemensamma riktlinjer </a:t>
            </a:r>
          </a:p>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Förslag på trygghetsskapande</a:t>
            </a:r>
          </a:p>
          <a:p>
            <a:pPr marL="285750" indent="-285750">
              <a:spcAft>
                <a:spcPts val="1000"/>
              </a:spcAft>
              <a:buFont typeface="Courier New" panose="02070309020205020404" pitchFamily="49" charset="0"/>
              <a:buChar char="o"/>
              <a:tabLst>
                <a:tab pos="3597275" algn="l"/>
              </a:tabLst>
            </a:pPr>
            <a:r>
              <a:rPr lang="sv-SE" sz="2000" dirty="0">
                <a:latin typeface="Europa-Regular" panose="02000000000000000000" pitchFamily="2" charset="77"/>
              </a:rPr>
              <a:t>Frågor för reflektion och samtal</a:t>
            </a:r>
          </a:p>
        </p:txBody>
      </p:sp>
    </p:spTree>
    <p:extLst>
      <p:ext uri="{BB962C8B-B14F-4D97-AF65-F5344CB8AC3E}">
        <p14:creationId xmlns:p14="http://schemas.microsoft.com/office/powerpoint/2010/main" val="31091497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FE1D1-F987-07BC-C984-13A79C41A888}"/>
            </a:ext>
          </a:extLst>
        </p:cNvPr>
        <p:cNvGrpSpPr/>
        <p:nvPr/>
      </p:nvGrpSpPr>
      <p:grpSpPr>
        <a:xfrm>
          <a:off x="0" y="0"/>
          <a:ext cx="0" cy="0"/>
          <a:chOff x="0" y="0"/>
          <a:chExt cx="0" cy="0"/>
        </a:xfrm>
      </p:grpSpPr>
      <p:sp>
        <p:nvSpPr>
          <p:cNvPr id="33" name="Rektangel 32">
            <a:extLst>
              <a:ext uri="{FF2B5EF4-FFF2-40B4-BE49-F238E27FC236}">
                <a16:creationId xmlns:a16="http://schemas.microsoft.com/office/drawing/2014/main" id="{37B648ED-4AF1-CEFF-C2E8-C64BD0A4A03F}"/>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solidFill>
                <a:srgbClr val="B5CA57"/>
              </a:solidFill>
            </a:endParaRPr>
          </a:p>
        </p:txBody>
      </p:sp>
      <p:sp>
        <p:nvSpPr>
          <p:cNvPr id="43" name="textruta 42">
            <a:extLst>
              <a:ext uri="{FF2B5EF4-FFF2-40B4-BE49-F238E27FC236}">
                <a16:creationId xmlns:a16="http://schemas.microsoft.com/office/drawing/2014/main" id="{63185EA6-F123-805A-259B-53A09EDF8607}"/>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1</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C897F9D7-E54E-F3A8-AFF8-11876BF5DDC9}"/>
              </a:ext>
            </a:extLst>
          </p:cNvPr>
          <p:cNvSpPr txBox="1">
            <a:spLocks noGrp="1"/>
          </p:cNvSpPr>
          <p:nvPr>
            <p:ph type="title" idx="4294967295"/>
          </p:nvPr>
        </p:nvSpPr>
        <p:spPr>
          <a:xfrm>
            <a:off x="1808313" y="1791203"/>
            <a:ext cx="9097580" cy="769441"/>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100000"/>
              </a:lnSpc>
              <a:spcBef>
                <a:spcPts val="0"/>
              </a:spcBef>
              <a:defRPr/>
            </a:pPr>
            <a:r>
              <a:rPr kumimoji="0" lang="sv-SE" b="1" i="0" u="none" strike="noStrike" kern="1200" cap="none" spc="0" normalizeH="0" baseline="0" noProof="0" dirty="0">
                <a:ln>
                  <a:noFill/>
                </a:ln>
                <a:solidFill>
                  <a:srgbClr val="0A3D1F"/>
                </a:solidFill>
                <a:effectLst/>
                <a:uLnTx/>
                <a:uFillTx/>
                <a:latin typeface="Sen" panose="020B0604020202020204" charset="0"/>
                <a:ea typeface="+mn-ea"/>
                <a:cs typeface="+mn-cs"/>
              </a:rPr>
              <a:t>Dålle-bealesne</a:t>
            </a:r>
          </a:p>
        </p:txBody>
      </p:sp>
      <p:sp>
        <p:nvSpPr>
          <p:cNvPr id="4" name="textruta 3">
            <a:extLst>
              <a:ext uri="{FF2B5EF4-FFF2-40B4-BE49-F238E27FC236}">
                <a16:creationId xmlns:a16="http://schemas.microsoft.com/office/drawing/2014/main" id="{24D5638A-9072-7633-9FB4-A8B23DD28758}"/>
              </a:ext>
            </a:extLst>
          </p:cNvPr>
          <p:cNvSpPr txBox="1"/>
          <p:nvPr/>
        </p:nvSpPr>
        <p:spPr>
          <a:xfrm>
            <a:off x="1808313" y="2808606"/>
            <a:ext cx="8445840" cy="1859933"/>
          </a:xfrm>
          <a:prstGeom prst="rect">
            <a:avLst/>
          </a:prstGeom>
          <a:noFill/>
        </p:spPr>
        <p:txBody>
          <a:bodyPr wrap="square" rtlCol="0">
            <a:spAutoFit/>
          </a:bodyPr>
          <a:lstStyle/>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E</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lden symboliserar gemenskap och jämlikhet.</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Den cirkulära formen återskapar en inkluderande atmosfär fri från diskriminering (rasism, sexism, homofobi osv)</a:t>
            </a:r>
            <a:r>
              <a:rPr lang="sv-SE" sz="2400" b="1" kern="100" dirty="0">
                <a:effectLst/>
                <a:latin typeface="Europa-Regular" panose="02000000000000000000" pitchFamily="2" charset="77"/>
                <a:ea typeface="Aptos" panose="020B0004020202020204" pitchFamily="34" charset="0"/>
                <a:cs typeface="Times New Roman" panose="02020603050405020304" pitchFamily="18" charset="0"/>
              </a:rPr>
              <a:t>.</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T</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ryggare samiska rum - </a:t>
            </a:r>
            <a:r>
              <a:rPr lang="sv-SE" sz="2400" i="1" kern="100" dirty="0">
                <a:effectLst/>
                <a:latin typeface="Europa-Regular" panose="02000000000000000000" pitchFamily="2" charset="77"/>
                <a:ea typeface="Aptos" panose="020B0004020202020204" pitchFamily="34" charset="0"/>
                <a:cs typeface="Times New Roman" panose="02020603050405020304" pitchFamily="18" charset="0"/>
              </a:rPr>
              <a:t>tryggare</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 är en process</a:t>
            </a:r>
            <a:r>
              <a:rPr lang="sv-SE" sz="2400" b="1" kern="100" dirty="0">
                <a:latin typeface="Europa-Regular" panose="02000000000000000000" pitchFamily="2" charset="77"/>
                <a:ea typeface="Aptos" panose="020B0004020202020204" pitchFamily="34" charset="0"/>
                <a:cs typeface="Times New Roman" panose="02020603050405020304" pitchFamily="18" charset="0"/>
              </a:rPr>
              <a:t>.</a:t>
            </a:r>
            <a:endParaRPr lang="sv-SE" sz="2400" b="1"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pic>
        <p:nvPicPr>
          <p:cNvPr id="14" name="Bildobjekt 13">
            <a:extLst>
              <a:ext uri="{FF2B5EF4-FFF2-40B4-BE49-F238E27FC236}">
                <a16:creationId xmlns:a16="http://schemas.microsoft.com/office/drawing/2014/main" id="{A4DF5B8C-203F-C658-2F3A-DBF2F0A8546B}"/>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5017757" y="5730462"/>
            <a:ext cx="7772400" cy="519984"/>
          </a:xfrm>
          <a:prstGeom prst="rect">
            <a:avLst/>
          </a:prstGeom>
        </p:spPr>
      </p:pic>
      <p:grpSp>
        <p:nvGrpSpPr>
          <p:cNvPr id="34" name="Grupp 33">
            <a:extLst>
              <a:ext uri="{FF2B5EF4-FFF2-40B4-BE49-F238E27FC236}">
                <a16:creationId xmlns:a16="http://schemas.microsoft.com/office/drawing/2014/main" id="{69C0AB0D-6573-CF8F-8F15-E2C6BF0E126D}"/>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35" name="Grupp 34">
              <a:extLst>
                <a:ext uri="{FF2B5EF4-FFF2-40B4-BE49-F238E27FC236}">
                  <a16:creationId xmlns:a16="http://schemas.microsoft.com/office/drawing/2014/main" id="{F1587105-2E7D-867C-74F3-F5C1C67A7AF5}"/>
                </a:ext>
              </a:extLst>
            </p:cNvPr>
            <p:cNvGrpSpPr/>
            <p:nvPr/>
          </p:nvGrpSpPr>
          <p:grpSpPr>
            <a:xfrm>
              <a:off x="2517600" y="0"/>
              <a:ext cx="9680553" cy="216000"/>
              <a:chOff x="2037228" y="897076"/>
              <a:chExt cx="9680553" cy="216000"/>
            </a:xfrm>
          </p:grpSpPr>
          <p:sp>
            <p:nvSpPr>
              <p:cNvPr id="37" name="Rektangel 36">
                <a:extLst>
                  <a:ext uri="{FF2B5EF4-FFF2-40B4-BE49-F238E27FC236}">
                    <a16:creationId xmlns:a16="http://schemas.microsoft.com/office/drawing/2014/main" id="{806FC125-79C1-A340-7DF8-6438450AA4BB}"/>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8" name="Rektangel 37">
                <a:extLst>
                  <a:ext uri="{FF2B5EF4-FFF2-40B4-BE49-F238E27FC236}">
                    <a16:creationId xmlns:a16="http://schemas.microsoft.com/office/drawing/2014/main" id="{C91F527F-097E-F8F1-1494-CB7209399882}"/>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9" name="Rektangel 38">
                <a:extLst>
                  <a:ext uri="{FF2B5EF4-FFF2-40B4-BE49-F238E27FC236}">
                    <a16:creationId xmlns:a16="http://schemas.microsoft.com/office/drawing/2014/main" id="{FE3D3E02-C79B-8677-7BCE-E35197F35B64}"/>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0" name="Rektangel 39">
                <a:extLst>
                  <a:ext uri="{FF2B5EF4-FFF2-40B4-BE49-F238E27FC236}">
                    <a16:creationId xmlns:a16="http://schemas.microsoft.com/office/drawing/2014/main" id="{B9B4AAA1-62C1-E8E5-EB05-CD715C9AD913}"/>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41" name="Rektangel 40">
                <a:extLst>
                  <a:ext uri="{FF2B5EF4-FFF2-40B4-BE49-F238E27FC236}">
                    <a16:creationId xmlns:a16="http://schemas.microsoft.com/office/drawing/2014/main" id="{5D09B43C-CA47-D39E-F59B-8A1B6331CA5F}"/>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36" name="textruta 35">
              <a:extLst>
                <a:ext uri="{FF2B5EF4-FFF2-40B4-BE49-F238E27FC236}">
                  <a16:creationId xmlns:a16="http://schemas.microsoft.com/office/drawing/2014/main" id="{5A1D8265-B966-2B4E-89DB-1839D62D2037}"/>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 </a:t>
              </a:r>
              <a:endParaRPr lang="sv-SE" sz="1200" dirty="0">
                <a:effectLst/>
                <a:latin typeface="Europa-Bold" panose="02000000000000000000" pitchFamily="2" charset="77"/>
              </a:endParaRPr>
            </a:p>
          </p:txBody>
        </p:sp>
      </p:grpSp>
      <p:sp>
        <p:nvSpPr>
          <p:cNvPr id="42" name="textruta 41">
            <a:hlinkClick r:id="rId4" action="ppaction://hlinksldjump"/>
            <a:extLst>
              <a:ext uri="{FF2B5EF4-FFF2-40B4-BE49-F238E27FC236}">
                <a16:creationId xmlns:a16="http://schemas.microsoft.com/office/drawing/2014/main" id="{A0B654BA-5852-4F05-ED7E-85359552A34D}"/>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42801990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02749-0E3B-2678-5290-2A0435DF7D87}"/>
            </a:ext>
          </a:extLst>
        </p:cNvPr>
        <p:cNvGrpSpPr/>
        <p:nvPr/>
      </p:nvGrpSpPr>
      <p:grpSpPr>
        <a:xfrm>
          <a:off x="0" y="0"/>
          <a:ext cx="0" cy="0"/>
          <a:chOff x="0" y="0"/>
          <a:chExt cx="0" cy="0"/>
        </a:xfrm>
      </p:grpSpPr>
      <p:sp>
        <p:nvSpPr>
          <p:cNvPr id="23" name="Rektangel 22">
            <a:extLst>
              <a:ext uri="{FF2B5EF4-FFF2-40B4-BE49-F238E27FC236}">
                <a16:creationId xmlns:a16="http://schemas.microsoft.com/office/drawing/2014/main" id="{9DE26206-7909-4BDC-EE50-2A915044471B}"/>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35" name="textruta 34">
            <a:extLst>
              <a:ext uri="{FF2B5EF4-FFF2-40B4-BE49-F238E27FC236}">
                <a16:creationId xmlns:a16="http://schemas.microsoft.com/office/drawing/2014/main" id="{EBB720B2-9C9B-091E-297A-2AE5A110B870}"/>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2</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2" name="Rubrik 1">
            <a:extLst>
              <a:ext uri="{FF2B5EF4-FFF2-40B4-BE49-F238E27FC236}">
                <a16:creationId xmlns:a16="http://schemas.microsoft.com/office/drawing/2014/main" id="{F442EE19-602E-5FA9-D2ED-96039CB55E34}"/>
              </a:ext>
            </a:extLst>
          </p:cNvPr>
          <p:cNvSpPr txBox="1">
            <a:spLocks noGrp="1"/>
          </p:cNvSpPr>
          <p:nvPr>
            <p:ph type="title" idx="4294967295"/>
          </p:nvPr>
        </p:nvSpPr>
        <p:spPr>
          <a:xfrm>
            <a:off x="1507534" y="1598559"/>
            <a:ext cx="6276321" cy="144655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t>Den fysiska och </a:t>
            </a:r>
            <a:b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br>
            <a: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t>sociala miljön</a:t>
            </a:r>
            <a:endParaRPr kumimoji="0" lang="sv-SE" sz="4400" b="0"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endParaRPr>
          </a:p>
        </p:txBody>
      </p:sp>
      <p:sp>
        <p:nvSpPr>
          <p:cNvPr id="4" name="textruta 3">
            <a:extLst>
              <a:ext uri="{FF2B5EF4-FFF2-40B4-BE49-F238E27FC236}">
                <a16:creationId xmlns:a16="http://schemas.microsoft.com/office/drawing/2014/main" id="{4F2CCFEA-E072-A459-0387-AC76770578E9}"/>
              </a:ext>
            </a:extLst>
          </p:cNvPr>
          <p:cNvSpPr txBox="1"/>
          <p:nvPr/>
        </p:nvSpPr>
        <p:spPr>
          <a:xfrm>
            <a:off x="1521956" y="3244137"/>
            <a:ext cx="5857688" cy="2422240"/>
          </a:xfrm>
          <a:prstGeom prst="rect">
            <a:avLst/>
          </a:prstGeom>
          <a:noFill/>
        </p:spPr>
        <p:txBody>
          <a:bodyPr wrap="square" lIns="0" rtlCol="0">
            <a:noAutofit/>
          </a:bodyPr>
          <a:lstStyle/>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Trygghet handlar både om hur vi beter oss mot varandra och var vi befinner oss. </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latin typeface="Europa-Regular" panose="02000000000000000000" pitchFamily="2" charset="77"/>
                <a:ea typeface="Aptos" panose="020B0004020202020204" pitchFamily="34" charset="0"/>
                <a:cs typeface="Times New Roman" panose="02020603050405020304" pitchFamily="18" charset="0"/>
              </a:rPr>
              <a:t>I</a:t>
            </a: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ndividuellt – alla känner sig trygga i olika miljöer. </a:t>
            </a:r>
          </a:p>
          <a:p>
            <a:pPr marL="342900" lvl="0" indent="-342900">
              <a:lnSpc>
                <a:spcPct val="107000"/>
              </a:lnSpc>
              <a:spcAft>
                <a:spcPts val="800"/>
              </a:spcAft>
              <a:buSzPct val="100000"/>
              <a:buFont typeface="Courier New" panose="02070309020205020404" pitchFamily="49" charset="0"/>
              <a:buChar char="o"/>
              <a:tabLst>
                <a:tab pos="457200" algn="l"/>
              </a:tabLst>
            </a:pPr>
            <a:r>
              <a:rPr lang="sv-SE" sz="2400" kern="100" dirty="0">
                <a:effectLst/>
                <a:latin typeface="Europa-Regular" panose="02000000000000000000" pitchFamily="2" charset="77"/>
                <a:ea typeface="Aptos" panose="020B0004020202020204" pitchFamily="34" charset="0"/>
                <a:cs typeface="Times New Roman" panose="02020603050405020304" pitchFamily="18" charset="0"/>
              </a:rPr>
              <a:t>Lyssna in gruppen och anpassa platsen.</a:t>
            </a:r>
            <a:endParaRPr lang="sv-SE" sz="2400" strike="sngStrike" kern="100" dirty="0">
              <a:effectLst/>
              <a:latin typeface="Europa-Regular" panose="02000000000000000000" pitchFamily="2" charset="77"/>
              <a:ea typeface="Aptos" panose="020B0004020202020204" pitchFamily="34" charset="0"/>
              <a:cs typeface="Times New Roman" panose="02020603050405020304" pitchFamily="18" charset="0"/>
            </a:endParaRPr>
          </a:p>
          <a:p>
            <a:pPr lvl="0">
              <a:lnSpc>
                <a:spcPct val="107000"/>
              </a:lnSpc>
              <a:spcAft>
                <a:spcPts val="800"/>
              </a:spcAft>
              <a:buSzPct val="100000"/>
              <a:tabLst>
                <a:tab pos="457200" algn="l"/>
              </a:tabLst>
            </a:pPr>
            <a:endParaRPr lang="sv-SE" sz="2400" kern="100" dirty="0">
              <a:effectLst/>
              <a:latin typeface="Europa-Regular" panose="02000000000000000000" pitchFamily="2" charset="77"/>
              <a:ea typeface="Aptos" panose="020B0004020202020204" pitchFamily="34" charset="0"/>
              <a:cs typeface="Times New Roman" panose="02020603050405020304" pitchFamily="18" charset="0"/>
            </a:endParaRPr>
          </a:p>
        </p:txBody>
      </p:sp>
      <p:sp>
        <p:nvSpPr>
          <p:cNvPr id="3" name="Ellips 2">
            <a:extLst>
              <a:ext uri="{FF2B5EF4-FFF2-40B4-BE49-F238E27FC236}">
                <a16:creationId xmlns:a16="http://schemas.microsoft.com/office/drawing/2014/main" id="{EF4EA75D-9B99-D096-3BFB-54431C2E699D}"/>
              </a:ext>
              <a:ext uri="{C183D7F6-B498-43B3-948B-1728B52AA6E4}">
                <adec:decorative xmlns:adec="http://schemas.microsoft.com/office/drawing/2017/decorative" val="1"/>
              </a:ext>
            </a:extLst>
          </p:cNvPr>
          <p:cNvSpPr/>
          <p:nvPr/>
        </p:nvSpPr>
        <p:spPr>
          <a:xfrm>
            <a:off x="7449013" y="-1031599"/>
            <a:ext cx="5506888" cy="5605270"/>
          </a:xfrm>
          <a:prstGeom prst="ellipse">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6" name="textruta 5">
            <a:extLst>
              <a:ext uri="{FF2B5EF4-FFF2-40B4-BE49-F238E27FC236}">
                <a16:creationId xmlns:a16="http://schemas.microsoft.com/office/drawing/2014/main" id="{C2125AD3-17D8-C126-254E-C57E13FDBDF6}"/>
              </a:ext>
            </a:extLst>
          </p:cNvPr>
          <p:cNvSpPr txBox="1"/>
          <p:nvPr/>
        </p:nvSpPr>
        <p:spPr>
          <a:xfrm>
            <a:off x="8434040" y="1075853"/>
            <a:ext cx="3757960" cy="469680"/>
          </a:xfrm>
          <a:prstGeom prst="rect">
            <a:avLst/>
          </a:prstGeom>
          <a:noFill/>
        </p:spPr>
        <p:txBody>
          <a:bodyPr wrap="square" rtlCol="0">
            <a:spAutoFit/>
          </a:bodyPr>
          <a:lstStyle/>
          <a:p>
            <a:pPr lvl="0">
              <a:lnSpc>
                <a:spcPct val="107000"/>
              </a:lnSpc>
              <a:spcAft>
                <a:spcPts val="800"/>
              </a:spcAft>
            </a:pPr>
            <a:r>
              <a:rPr lang="sv-SE" sz="2400" b="1" kern="100" dirty="0">
                <a:solidFill>
                  <a:srgbClr val="0A3D1F"/>
                </a:solidFill>
                <a:effectLst/>
                <a:latin typeface="Sen" pitchFamily="2" charset="0"/>
                <a:ea typeface="Aptos" panose="020B0004020202020204" pitchFamily="34" charset="0"/>
                <a:cs typeface="Times New Roman" panose="02020603050405020304" pitchFamily="18" charset="0"/>
              </a:rPr>
              <a:t>EXEMPEL</a:t>
            </a:r>
            <a:endParaRPr lang="sv-SE" sz="3200" b="1" kern="100" dirty="0">
              <a:solidFill>
                <a:srgbClr val="0A3D1F"/>
              </a:solidFill>
              <a:effectLst/>
              <a:latin typeface="Sen" pitchFamily="2" charset="0"/>
              <a:ea typeface="Aptos" panose="020B0004020202020204" pitchFamily="34" charset="0"/>
              <a:cs typeface="Times New Roman" panose="02020603050405020304" pitchFamily="18" charset="0"/>
            </a:endParaRPr>
          </a:p>
        </p:txBody>
      </p:sp>
      <p:sp>
        <p:nvSpPr>
          <p:cNvPr id="7" name="textruta 6">
            <a:extLst>
              <a:ext uri="{FF2B5EF4-FFF2-40B4-BE49-F238E27FC236}">
                <a16:creationId xmlns:a16="http://schemas.microsoft.com/office/drawing/2014/main" id="{1412E34B-6F06-FA3B-D974-17628AA5EB97}"/>
              </a:ext>
            </a:extLst>
          </p:cNvPr>
          <p:cNvSpPr txBox="1"/>
          <p:nvPr/>
        </p:nvSpPr>
        <p:spPr>
          <a:xfrm>
            <a:off x="8434040" y="1520460"/>
            <a:ext cx="3437934" cy="1723677"/>
          </a:xfrm>
          <a:prstGeom prst="rect">
            <a:avLst/>
          </a:prstGeom>
          <a:noFill/>
        </p:spPr>
        <p:txBody>
          <a:bodyPr wrap="square" rtlCol="0">
            <a:spAutoFit/>
          </a:bodyPr>
          <a:lstStyle/>
          <a:p>
            <a:pPr>
              <a:lnSpc>
                <a:spcPct val="107000"/>
              </a:lnSpc>
              <a:spcAft>
                <a:spcPts val="800"/>
              </a:spcAft>
            </a:pP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För vissa kan en plats i naturen kännas tryggare än ett rum i en föreningslokal, medan det för andra kan </a:t>
            </a:r>
            <a:b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000" kern="100" dirty="0">
                <a:effectLst/>
                <a:latin typeface="Europa-Regular" panose="02000000000000000000" pitchFamily="2" charset="77"/>
                <a:ea typeface="Aptos" panose="020B0004020202020204" pitchFamily="34" charset="0"/>
                <a:cs typeface="Times New Roman" panose="02020603050405020304" pitchFamily="18" charset="0"/>
              </a:rPr>
              <a:t>vara tvärtom.</a:t>
            </a:r>
          </a:p>
        </p:txBody>
      </p:sp>
      <p:grpSp>
        <p:nvGrpSpPr>
          <p:cNvPr id="25" name="Grupp 24">
            <a:extLst>
              <a:ext uri="{FF2B5EF4-FFF2-40B4-BE49-F238E27FC236}">
                <a16:creationId xmlns:a16="http://schemas.microsoft.com/office/drawing/2014/main" id="{72436E8B-E368-8B0C-1009-F394DB9FD84E}"/>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6" name="Grupp 25">
              <a:extLst>
                <a:ext uri="{FF2B5EF4-FFF2-40B4-BE49-F238E27FC236}">
                  <a16:creationId xmlns:a16="http://schemas.microsoft.com/office/drawing/2014/main" id="{7861917E-9B8E-018B-BE80-2D75F463CED3}"/>
                </a:ext>
              </a:extLst>
            </p:cNvPr>
            <p:cNvGrpSpPr/>
            <p:nvPr/>
          </p:nvGrpSpPr>
          <p:grpSpPr>
            <a:xfrm>
              <a:off x="2517600" y="0"/>
              <a:ext cx="9680553" cy="216000"/>
              <a:chOff x="2037228" y="897076"/>
              <a:chExt cx="9680553" cy="216000"/>
            </a:xfrm>
          </p:grpSpPr>
          <p:sp>
            <p:nvSpPr>
              <p:cNvPr id="28" name="Rektangel 27">
                <a:extLst>
                  <a:ext uri="{FF2B5EF4-FFF2-40B4-BE49-F238E27FC236}">
                    <a16:creationId xmlns:a16="http://schemas.microsoft.com/office/drawing/2014/main" id="{BB9425CE-7355-D368-CE02-62244E991F21}"/>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9" name="Rektangel 28">
                <a:extLst>
                  <a:ext uri="{FF2B5EF4-FFF2-40B4-BE49-F238E27FC236}">
                    <a16:creationId xmlns:a16="http://schemas.microsoft.com/office/drawing/2014/main" id="{1A18ED3A-B1B0-2725-91E1-077EFF497F02}"/>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0" name="Rektangel 29">
                <a:extLst>
                  <a:ext uri="{FF2B5EF4-FFF2-40B4-BE49-F238E27FC236}">
                    <a16:creationId xmlns:a16="http://schemas.microsoft.com/office/drawing/2014/main" id="{E223255C-EF35-1DDE-BC39-2B0D34913010}"/>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1" name="Rektangel 30">
                <a:extLst>
                  <a:ext uri="{FF2B5EF4-FFF2-40B4-BE49-F238E27FC236}">
                    <a16:creationId xmlns:a16="http://schemas.microsoft.com/office/drawing/2014/main" id="{0B03C92A-409F-A90C-E66D-75B2B4CFD497}"/>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2" name="Rektangel 31">
                <a:extLst>
                  <a:ext uri="{FF2B5EF4-FFF2-40B4-BE49-F238E27FC236}">
                    <a16:creationId xmlns:a16="http://schemas.microsoft.com/office/drawing/2014/main" id="{DD718D86-0FB1-BDAD-BA4E-14B569C7EE7F}"/>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7" name="textruta 26">
              <a:extLst>
                <a:ext uri="{FF2B5EF4-FFF2-40B4-BE49-F238E27FC236}">
                  <a16:creationId xmlns:a16="http://schemas.microsoft.com/office/drawing/2014/main" id="{605CC5ED-6E2F-DEB1-F11A-933806514AC6}"/>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 </a:t>
              </a:r>
              <a:endParaRPr lang="sv-SE" sz="1200" dirty="0">
                <a:effectLst/>
                <a:latin typeface="Europa-Bold" panose="02000000000000000000" pitchFamily="2" charset="77"/>
              </a:endParaRPr>
            </a:p>
          </p:txBody>
        </p:sp>
      </p:grpSp>
      <p:sp>
        <p:nvSpPr>
          <p:cNvPr id="33" name="textruta 32">
            <a:hlinkClick r:id="rId3" action="ppaction://hlinksldjump"/>
            <a:extLst>
              <a:ext uri="{FF2B5EF4-FFF2-40B4-BE49-F238E27FC236}">
                <a16:creationId xmlns:a16="http://schemas.microsoft.com/office/drawing/2014/main" id="{A1842308-D3C8-9D3F-E843-EB2C61E6CE87}"/>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28585875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F6C3BE-2AD4-C344-7711-1DC13E91ED04}"/>
            </a:ext>
          </a:extLst>
        </p:cNvPr>
        <p:cNvGrpSpPr/>
        <p:nvPr/>
      </p:nvGrpSpPr>
      <p:grpSpPr>
        <a:xfrm>
          <a:off x="0" y="0"/>
          <a:ext cx="0" cy="0"/>
          <a:chOff x="0" y="0"/>
          <a:chExt cx="0" cy="0"/>
        </a:xfrm>
      </p:grpSpPr>
      <p:sp>
        <p:nvSpPr>
          <p:cNvPr id="27" name="Rektangel 26">
            <a:extLst>
              <a:ext uri="{FF2B5EF4-FFF2-40B4-BE49-F238E27FC236}">
                <a16:creationId xmlns:a16="http://schemas.microsoft.com/office/drawing/2014/main" id="{EDD25AD0-DB4E-4F15-FACF-62126E08466C}"/>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39" name="textruta 38">
            <a:extLst>
              <a:ext uri="{FF2B5EF4-FFF2-40B4-BE49-F238E27FC236}">
                <a16:creationId xmlns:a16="http://schemas.microsoft.com/office/drawing/2014/main" id="{EE16F341-5281-CE7E-D830-38EA7CDDED2F}"/>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3</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480E9735-C011-1BE0-0AC7-628D87869AC1}"/>
              </a:ext>
            </a:extLst>
          </p:cNvPr>
          <p:cNvSpPr txBox="1">
            <a:spLocks noGrp="1"/>
          </p:cNvSpPr>
          <p:nvPr>
            <p:ph type="title" idx="4294967295"/>
          </p:nvPr>
        </p:nvSpPr>
        <p:spPr>
          <a:xfrm>
            <a:off x="1274650" y="1557881"/>
            <a:ext cx="9370683" cy="1446550"/>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t>Skapa gemensamma </a:t>
            </a:r>
            <a:b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br>
            <a:r>
              <a:rPr kumimoji="0" lang="sv-SE" sz="4400" b="1" i="0" u="none" strike="noStrike" kern="100" cap="none" spc="0" normalizeH="0" baseline="0" noProof="0" dirty="0">
                <a:ln>
                  <a:noFill/>
                </a:ln>
                <a:solidFill>
                  <a:srgbClr val="0A3D1F"/>
                </a:solidFill>
                <a:effectLst/>
                <a:uLnTx/>
                <a:uFillTx/>
                <a:latin typeface="Sen" panose="020B0604020202020204" charset="0"/>
                <a:ea typeface="Aptos" panose="020B0004020202020204" pitchFamily="34" charset="0"/>
                <a:cs typeface="Times New Roman" panose="02020603050405020304" pitchFamily="18" charset="0"/>
              </a:rPr>
              <a:t>riktlinjer</a:t>
            </a:r>
          </a:p>
        </p:txBody>
      </p:sp>
      <p:sp>
        <p:nvSpPr>
          <p:cNvPr id="13" name="textruta 12">
            <a:extLst>
              <a:ext uri="{FF2B5EF4-FFF2-40B4-BE49-F238E27FC236}">
                <a16:creationId xmlns:a16="http://schemas.microsoft.com/office/drawing/2014/main" id="{82891D94-91BF-6B35-ECAB-BF270448F151}"/>
              </a:ext>
            </a:extLst>
          </p:cNvPr>
          <p:cNvSpPr txBox="1"/>
          <p:nvPr/>
        </p:nvSpPr>
        <p:spPr>
          <a:xfrm>
            <a:off x="1168633" y="3334040"/>
            <a:ext cx="4763455" cy="2351798"/>
          </a:xfrm>
          <a:prstGeom prst="rect">
            <a:avLst/>
          </a:prstGeom>
          <a:noFill/>
        </p:spPr>
        <p:txBody>
          <a:bodyPr wrap="square" rtlCol="0">
            <a:spAutoFit/>
          </a:bodyPr>
          <a:lstStyle/>
          <a:p>
            <a:pPr lvl="0">
              <a:lnSpc>
                <a:spcPct val="107000"/>
              </a:lnSpc>
              <a:spcAft>
                <a:spcPts val="800"/>
              </a:spcAft>
              <a:buSzPts val="1000"/>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Mötesstruktur och samtalskultur: </a:t>
            </a:r>
          </a:p>
          <a:p>
            <a:pPr lvl="0">
              <a:lnSpc>
                <a:spcPct val="107000"/>
              </a:lnSpc>
              <a:spcAft>
                <a:spcPts val="800"/>
              </a:spcAft>
              <a:buSzPts val="1000"/>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Riktlinjerna bör sträcka sig bortom enbart mötesstrukturen och även ta upp viktiga frågeställningar som: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"Vad betyder en god feedbackkultur </a:t>
            </a:r>
            <a:b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b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för oss?"</a:t>
            </a:r>
          </a:p>
        </p:txBody>
      </p:sp>
      <p:sp>
        <p:nvSpPr>
          <p:cNvPr id="12" name="textruta 11">
            <a:extLst>
              <a:ext uri="{FF2B5EF4-FFF2-40B4-BE49-F238E27FC236}">
                <a16:creationId xmlns:a16="http://schemas.microsoft.com/office/drawing/2014/main" id="{ABAC6C10-9902-8F51-DFE4-8843C013B51D}"/>
              </a:ext>
            </a:extLst>
          </p:cNvPr>
          <p:cNvSpPr txBox="1"/>
          <p:nvPr/>
        </p:nvSpPr>
        <p:spPr>
          <a:xfrm>
            <a:off x="6113092" y="3362887"/>
            <a:ext cx="4763455" cy="1627240"/>
          </a:xfrm>
          <a:prstGeom prst="rect">
            <a:avLst/>
          </a:prstGeom>
          <a:noFill/>
        </p:spPr>
        <p:txBody>
          <a:bodyPr wrap="square" rtlCol="0">
            <a:spAutoFit/>
          </a:bodyPr>
          <a:lstStyle/>
          <a:p>
            <a:pPr lvl="0">
              <a:lnSpc>
                <a:spcPct val="107000"/>
              </a:lnSpc>
              <a:spcAft>
                <a:spcPts val="800"/>
              </a:spcAft>
              <a:buSzPts val="1000"/>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Fokusera på det positiva: </a:t>
            </a:r>
          </a:p>
          <a:p>
            <a:pPr lvl="0">
              <a:lnSpc>
                <a:spcPct val="107000"/>
              </a:lnSpc>
              <a:spcAft>
                <a:spcPts val="800"/>
              </a:spcAft>
              <a:buSzPts val="1000"/>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När vi skapar gemensamma riktlinjer, formulera gärna vad vi vill ha snarare än vad vi inte vill ha.</a:t>
            </a:r>
          </a:p>
        </p:txBody>
      </p:sp>
      <p:sp>
        <p:nvSpPr>
          <p:cNvPr id="16" name="Ellips 15">
            <a:extLst>
              <a:ext uri="{FF2B5EF4-FFF2-40B4-BE49-F238E27FC236}">
                <a16:creationId xmlns:a16="http://schemas.microsoft.com/office/drawing/2014/main" id="{87DEF9DD-2477-C2E6-3893-B09F32230C56}"/>
              </a:ext>
            </a:extLst>
          </p:cNvPr>
          <p:cNvSpPr/>
          <p:nvPr/>
        </p:nvSpPr>
        <p:spPr>
          <a:xfrm>
            <a:off x="8985622" y="676535"/>
            <a:ext cx="2537062" cy="2582387"/>
          </a:xfrm>
          <a:prstGeom prst="ellipse">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lIns="0" tIns="0" rIns="0" bIns="0" rtlCol="0" anchor="ctr"/>
          <a:lstStyle/>
          <a:p>
            <a:pPr algn="ctr"/>
            <a:r>
              <a:rPr lang="sv-SE" sz="2000" b="1" kern="100" dirty="0">
                <a:solidFill>
                  <a:schemeClr val="tx1"/>
                </a:solidFill>
                <a:effectLst/>
                <a:latin typeface="Sen" pitchFamily="2" charset="0"/>
                <a:ea typeface="Aptos" panose="020B0004020202020204" pitchFamily="34" charset="0"/>
                <a:cs typeface="Times New Roman" panose="02020603050405020304" pitchFamily="18" charset="0"/>
              </a:rPr>
              <a:t>EXEMPEL</a:t>
            </a:r>
            <a:r>
              <a:rPr lang="sv-SE" sz="2000"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 </a:t>
            </a:r>
          </a:p>
          <a:p>
            <a:pPr algn="ctr"/>
            <a:r>
              <a:rPr lang="sv-SE" i="1" kern="100" dirty="0">
                <a:solidFill>
                  <a:schemeClr val="tx1"/>
                </a:solidFill>
                <a:effectLst/>
                <a:latin typeface="Europa-Regular" panose="02000000000000000000" pitchFamily="2" charset="77"/>
                <a:ea typeface="Aptos" panose="020B0004020202020204" pitchFamily="34" charset="0"/>
                <a:cs typeface="Times New Roman" panose="02020603050405020304" pitchFamily="18" charset="0"/>
              </a:rPr>
              <a:t>"Alla får tala till punkt" istället för "Vi avbryter inte."</a:t>
            </a:r>
          </a:p>
        </p:txBody>
      </p:sp>
      <p:grpSp>
        <p:nvGrpSpPr>
          <p:cNvPr id="29" name="Grupp 28">
            <a:extLst>
              <a:ext uri="{FF2B5EF4-FFF2-40B4-BE49-F238E27FC236}">
                <a16:creationId xmlns:a16="http://schemas.microsoft.com/office/drawing/2014/main" id="{7842AEE9-CAEC-87FD-0F28-8C33D240B294}"/>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30" name="Grupp 29">
              <a:extLst>
                <a:ext uri="{FF2B5EF4-FFF2-40B4-BE49-F238E27FC236}">
                  <a16:creationId xmlns:a16="http://schemas.microsoft.com/office/drawing/2014/main" id="{009398FC-8457-30D3-8AE2-FFCEA7AC989D}"/>
                </a:ext>
              </a:extLst>
            </p:cNvPr>
            <p:cNvGrpSpPr/>
            <p:nvPr/>
          </p:nvGrpSpPr>
          <p:grpSpPr>
            <a:xfrm>
              <a:off x="2517600" y="0"/>
              <a:ext cx="9680553" cy="216000"/>
              <a:chOff x="2037228" y="897076"/>
              <a:chExt cx="9680553" cy="216000"/>
            </a:xfrm>
          </p:grpSpPr>
          <p:sp>
            <p:nvSpPr>
              <p:cNvPr id="32" name="Rektangel 31">
                <a:extLst>
                  <a:ext uri="{FF2B5EF4-FFF2-40B4-BE49-F238E27FC236}">
                    <a16:creationId xmlns:a16="http://schemas.microsoft.com/office/drawing/2014/main" id="{7FE5D74A-3A14-4B05-D519-4986D40C9734}"/>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3" name="Rektangel 32">
                <a:extLst>
                  <a:ext uri="{FF2B5EF4-FFF2-40B4-BE49-F238E27FC236}">
                    <a16:creationId xmlns:a16="http://schemas.microsoft.com/office/drawing/2014/main" id="{BF0F31CA-9263-6432-6F51-9945F593543F}"/>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4" name="Rektangel 33">
                <a:extLst>
                  <a:ext uri="{FF2B5EF4-FFF2-40B4-BE49-F238E27FC236}">
                    <a16:creationId xmlns:a16="http://schemas.microsoft.com/office/drawing/2014/main" id="{B53DBB74-10A3-4C6F-D7F1-309C7472DC76}"/>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5" name="Rektangel 34">
                <a:extLst>
                  <a:ext uri="{FF2B5EF4-FFF2-40B4-BE49-F238E27FC236}">
                    <a16:creationId xmlns:a16="http://schemas.microsoft.com/office/drawing/2014/main" id="{053B9A92-C857-49C6-1149-496E2E24A6A8}"/>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36" name="Rektangel 35">
                <a:extLst>
                  <a:ext uri="{FF2B5EF4-FFF2-40B4-BE49-F238E27FC236}">
                    <a16:creationId xmlns:a16="http://schemas.microsoft.com/office/drawing/2014/main" id="{8992E50D-0471-26AD-298B-FDBD96B3CDB7}"/>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31" name="textruta 30">
              <a:extLst>
                <a:ext uri="{FF2B5EF4-FFF2-40B4-BE49-F238E27FC236}">
                  <a16:creationId xmlns:a16="http://schemas.microsoft.com/office/drawing/2014/main" id="{0696523B-BEF1-D454-7213-32728E8F607C}"/>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 </a:t>
              </a:r>
              <a:endParaRPr lang="sv-SE" sz="1200" dirty="0">
                <a:effectLst/>
                <a:latin typeface="Europa-Bold" panose="02000000000000000000" pitchFamily="2" charset="77"/>
              </a:endParaRPr>
            </a:p>
          </p:txBody>
        </p:sp>
      </p:grpSp>
      <p:sp>
        <p:nvSpPr>
          <p:cNvPr id="37" name="textruta 36">
            <a:hlinkClick r:id="rId3" action="ppaction://hlinksldjump"/>
            <a:extLst>
              <a:ext uri="{FF2B5EF4-FFF2-40B4-BE49-F238E27FC236}">
                <a16:creationId xmlns:a16="http://schemas.microsoft.com/office/drawing/2014/main" id="{FC6B0100-E7B3-7450-E1D6-A50BE580216E}"/>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82424849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113B8-A74E-596A-820C-0BAF51B5A1D4}"/>
            </a:ext>
          </a:extLst>
        </p:cNvPr>
        <p:cNvGrpSpPr/>
        <p:nvPr/>
      </p:nvGrpSpPr>
      <p:grpSpPr>
        <a:xfrm>
          <a:off x="0" y="0"/>
          <a:ext cx="0" cy="0"/>
          <a:chOff x="0" y="0"/>
          <a:chExt cx="0" cy="0"/>
        </a:xfrm>
      </p:grpSpPr>
      <p:sp>
        <p:nvSpPr>
          <p:cNvPr id="18" name="Rektangel 17">
            <a:extLst>
              <a:ext uri="{FF2B5EF4-FFF2-40B4-BE49-F238E27FC236}">
                <a16:creationId xmlns:a16="http://schemas.microsoft.com/office/drawing/2014/main" id="{0A7831BB-0ACE-4FC6-792A-5F8F9C9CBAAE}"/>
              </a:ext>
              <a:ext uri="{C183D7F6-B498-43B3-948B-1728B52AA6E4}">
                <adec:decorative xmlns:adec="http://schemas.microsoft.com/office/drawing/2017/decorative" val="1"/>
              </a:ext>
            </a:extLst>
          </p:cNvPr>
          <p:cNvSpPr/>
          <p:nvPr/>
        </p:nvSpPr>
        <p:spPr>
          <a:xfrm>
            <a:off x="0" y="0"/>
            <a:ext cx="12191999" cy="6858000"/>
          </a:xfrm>
          <a:prstGeom prst="rect">
            <a:avLst/>
          </a:prstGeom>
          <a:solidFill>
            <a:srgbClr val="CCCC65">
              <a:alpha val="12030"/>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solidFill>
                <a:srgbClr val="B5CA57"/>
              </a:solidFill>
            </a:endParaRPr>
          </a:p>
        </p:txBody>
      </p:sp>
      <p:sp>
        <p:nvSpPr>
          <p:cNvPr id="31" name="textruta 30">
            <a:extLst>
              <a:ext uri="{FF2B5EF4-FFF2-40B4-BE49-F238E27FC236}">
                <a16:creationId xmlns:a16="http://schemas.microsoft.com/office/drawing/2014/main" id="{54FE44C3-3BB5-74FC-E550-C04C8637AA78}"/>
              </a:ext>
            </a:extLst>
          </p:cNvPr>
          <p:cNvSpPr txBox="1"/>
          <p:nvPr/>
        </p:nvSpPr>
        <p:spPr>
          <a:xfrm>
            <a:off x="264577" y="421502"/>
            <a:ext cx="1390603" cy="307777"/>
          </a:xfrm>
          <a:prstGeom prst="rect">
            <a:avLst/>
          </a:prstGeom>
          <a:noFill/>
        </p:spPr>
        <p:txBody>
          <a:bodyPr wrap="square" rtlCol="0">
            <a:spAutoFit/>
          </a:bodyPr>
          <a:lstStyle/>
          <a:p>
            <a:r>
              <a:rPr lang="sv-SE" sz="1400" dirty="0">
                <a:latin typeface="Europa-Regular" panose="02000000000000000000" pitchFamily="2" charset="77"/>
              </a:rPr>
              <a:t>Del 4</a:t>
            </a:r>
            <a:r>
              <a:rPr lang="sv-SE" sz="1400" dirty="0">
                <a:effectLst/>
                <a:latin typeface="Europa-Regular" panose="02000000000000000000" pitchFamily="2" charset="77"/>
              </a:rPr>
              <a:t>/5</a:t>
            </a:r>
            <a:endParaRPr lang="sv-SE" dirty="0">
              <a:latin typeface="Europa-Regular" panose="02000000000000000000" pitchFamily="2" charset="77"/>
            </a:endParaRPr>
          </a:p>
        </p:txBody>
      </p:sp>
      <p:sp>
        <p:nvSpPr>
          <p:cNvPr id="8" name="Rubrik 7">
            <a:extLst>
              <a:ext uri="{FF2B5EF4-FFF2-40B4-BE49-F238E27FC236}">
                <a16:creationId xmlns:a16="http://schemas.microsoft.com/office/drawing/2014/main" id="{6B9F53CC-040C-0FC5-3464-337B123AF946}"/>
              </a:ext>
            </a:extLst>
          </p:cNvPr>
          <p:cNvSpPr txBox="1">
            <a:spLocks noGrp="1"/>
          </p:cNvSpPr>
          <p:nvPr>
            <p:ph type="title" idx="4294967295"/>
          </p:nvPr>
        </p:nvSpPr>
        <p:spPr>
          <a:xfrm>
            <a:off x="1196655" y="1721563"/>
            <a:ext cx="10120634" cy="677108"/>
          </a:xfrm>
          <a:prstGeom prst="rect">
            <a:avLst/>
          </a:prstGeom>
          <a:noFill/>
          <a:ln>
            <a:noFill/>
            <a:prstDash/>
          </a:ln>
          <a:effectLst/>
        </p:spPr>
        <p:txBody>
          <a:bodyPr rot="0" spcFirstLastPara="0" vertOverflow="overflow" horzOverflow="overflow" vert="horz" wrap="square" lIns="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800"/>
              </a:spcAft>
              <a:buClrTx/>
              <a:buSzTx/>
              <a:buFontTx/>
              <a:buNone/>
              <a:tabLst/>
              <a:defRPr/>
            </a:pPr>
            <a:r>
              <a:rPr kumimoji="0" lang="sv-SE" sz="3800" b="1"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rPr>
              <a:t>Förslag på riktlinjer/kommunikationsstilar  </a:t>
            </a:r>
            <a:endParaRPr kumimoji="0" lang="sv-SE" sz="3800" b="0" i="0" u="none" strike="noStrike" kern="100" cap="none" spc="0" normalizeH="0" baseline="0" noProof="0" dirty="0">
              <a:ln>
                <a:noFill/>
              </a:ln>
              <a:solidFill>
                <a:srgbClr val="0A3D1F"/>
              </a:solidFill>
              <a:effectLst/>
              <a:uLnTx/>
              <a:uFillTx/>
              <a:latin typeface="Sen" pitchFamily="2" charset="0"/>
              <a:ea typeface="Aptos" panose="020B0004020202020204" pitchFamily="34" charset="0"/>
              <a:cs typeface="Times New Roman" panose="02020603050405020304" pitchFamily="18" charset="0"/>
            </a:endParaRPr>
          </a:p>
        </p:txBody>
      </p:sp>
      <p:sp>
        <p:nvSpPr>
          <p:cNvPr id="13" name="textruta 12">
            <a:extLst>
              <a:ext uri="{FF2B5EF4-FFF2-40B4-BE49-F238E27FC236}">
                <a16:creationId xmlns:a16="http://schemas.microsoft.com/office/drawing/2014/main" id="{1EB84F83-837A-4CA3-560F-3752CE28A560}"/>
              </a:ext>
            </a:extLst>
          </p:cNvPr>
          <p:cNvSpPr txBox="1"/>
          <p:nvPr/>
        </p:nvSpPr>
        <p:spPr>
          <a:xfrm>
            <a:off x="1206447" y="2706352"/>
            <a:ext cx="4346549" cy="3124445"/>
          </a:xfrm>
          <a:prstGeom prst="rect">
            <a:avLst/>
          </a:prstGeom>
          <a:noFill/>
        </p:spPr>
        <p:txBody>
          <a:bodyPr wrap="square" lIns="0" rtlCol="0">
            <a:spAutoFit/>
          </a:bodyPr>
          <a:lstStyle/>
          <a:p>
            <a:pPr>
              <a:lnSpc>
                <a:spcPct val="107000"/>
              </a:lnSpc>
              <a:spcAft>
                <a:spcPts val="800"/>
              </a:spcAft>
              <a:buSzPts val="1000"/>
              <a:tabLst>
                <a:tab pos="457200" algn="l"/>
              </a:tabLst>
            </a:pP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Behövs kanske?</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Presentationsrunda</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Kommunikationsriktlinjer</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En tydlig mötesstruktur </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Möteslängd</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Annan utformning av mötesrummet</a:t>
            </a:r>
          </a:p>
        </p:txBody>
      </p:sp>
      <p:sp>
        <p:nvSpPr>
          <p:cNvPr id="12" name="textruta 11">
            <a:extLst>
              <a:ext uri="{FF2B5EF4-FFF2-40B4-BE49-F238E27FC236}">
                <a16:creationId xmlns:a16="http://schemas.microsoft.com/office/drawing/2014/main" id="{1B8B971B-AAA8-3B83-A1BD-B49690833119}"/>
              </a:ext>
            </a:extLst>
          </p:cNvPr>
          <p:cNvSpPr txBox="1"/>
          <p:nvPr/>
        </p:nvSpPr>
        <p:spPr>
          <a:xfrm>
            <a:off x="5812960" y="2706352"/>
            <a:ext cx="5504329" cy="3021853"/>
          </a:xfrm>
          <a:prstGeom prst="rect">
            <a:avLst/>
          </a:prstGeom>
          <a:noFill/>
        </p:spPr>
        <p:txBody>
          <a:bodyPr wrap="square" lIns="0" rtlCol="0">
            <a:spAutoFit/>
          </a:bodyPr>
          <a:lstStyle/>
          <a:p>
            <a:pPr>
              <a:lnSpc>
                <a:spcPct val="107000"/>
              </a:lnSpc>
              <a:spcAft>
                <a:spcPts val="800"/>
              </a:spcAft>
              <a:buSzPts val="1000"/>
              <a:tabLst>
                <a:tab pos="457200" algn="l"/>
              </a:tabLst>
            </a:pPr>
            <a:r>
              <a:rPr lang="sv-SE" sz="2200" b="1" kern="100" dirty="0">
                <a:latin typeface="Europa-Bold" panose="02000000000000000000" pitchFamily="2" charset="77"/>
                <a:ea typeface="Aptos" panose="020B0004020202020204" pitchFamily="34" charset="0"/>
                <a:cs typeface="Times New Roman" panose="02020603050405020304" pitchFamily="18" charset="0"/>
              </a:rPr>
              <a:t>K</a:t>
            </a:r>
            <a:r>
              <a:rPr lang="sv-SE" sz="2200" b="1" kern="100" dirty="0">
                <a:effectLst/>
                <a:latin typeface="Europa-Bold" panose="02000000000000000000" pitchFamily="2" charset="77"/>
                <a:ea typeface="Aptos" panose="020B0004020202020204" pitchFamily="34" charset="0"/>
                <a:cs typeface="Times New Roman" panose="02020603050405020304" pitchFamily="18" charset="0"/>
              </a:rPr>
              <a:t>ommunikationsriktlinjer: </a:t>
            </a:r>
          </a:p>
          <a:p>
            <a:pPr marL="342900" indent="-342900">
              <a:lnSpc>
                <a:spcPct val="107000"/>
              </a:lnSpc>
              <a:spcAft>
                <a:spcPts val="800"/>
              </a:spcAft>
              <a:buSzPct val="100000"/>
              <a:buFont typeface="Courier New" panose="02070309020205020404" pitchFamily="49" charset="0"/>
              <a:buChar char="o"/>
              <a:tabLst>
                <a:tab pos="457200" algn="l"/>
              </a:tabLst>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får tala till punkt</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ska få möjlighet att uttrycka sin mening/uppfattning/aspekt/infallsvinkel utan att dömas</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Vi ska uppmuntra varandras idéer</a:t>
            </a:r>
          </a:p>
          <a:p>
            <a:pPr marL="342900" indent="-342900">
              <a:lnSpc>
                <a:spcPct val="107000"/>
              </a:lnSpc>
              <a:spcAft>
                <a:spcPts val="800"/>
              </a:spcAft>
              <a:buFont typeface="Courier New" panose="02070309020205020404" pitchFamily="49" charset="0"/>
              <a:buChar char="o"/>
            </a:pPr>
            <a:r>
              <a:rPr lang="sv-SE" sz="2200" kern="100" dirty="0">
                <a:effectLst/>
                <a:latin typeface="Europa-Regular" panose="02000000000000000000" pitchFamily="2" charset="77"/>
                <a:ea typeface="Aptos" panose="020B0004020202020204" pitchFamily="34" charset="0"/>
                <a:cs typeface="Times New Roman" panose="02020603050405020304" pitchFamily="18" charset="0"/>
              </a:rPr>
              <a:t>Alla ska respektera varandra</a:t>
            </a:r>
          </a:p>
        </p:txBody>
      </p:sp>
      <p:grpSp>
        <p:nvGrpSpPr>
          <p:cNvPr id="20" name="Grupp 19">
            <a:extLst>
              <a:ext uri="{FF2B5EF4-FFF2-40B4-BE49-F238E27FC236}">
                <a16:creationId xmlns:a16="http://schemas.microsoft.com/office/drawing/2014/main" id="{2814377E-D4F0-FC7E-69AF-E792F6993B99}"/>
              </a:ext>
              <a:ext uri="{C183D7F6-B498-43B3-948B-1728B52AA6E4}">
                <adec:decorative xmlns:adec="http://schemas.microsoft.com/office/drawing/2017/decorative" val="1"/>
              </a:ext>
            </a:extLst>
          </p:cNvPr>
          <p:cNvGrpSpPr/>
          <p:nvPr/>
        </p:nvGrpSpPr>
        <p:grpSpPr>
          <a:xfrm>
            <a:off x="0" y="0"/>
            <a:ext cx="12198153" cy="360850"/>
            <a:chOff x="0" y="0"/>
            <a:chExt cx="12198153" cy="360850"/>
          </a:xfrm>
        </p:grpSpPr>
        <p:grpSp>
          <p:nvGrpSpPr>
            <p:cNvPr id="21" name="Grupp 20">
              <a:extLst>
                <a:ext uri="{FF2B5EF4-FFF2-40B4-BE49-F238E27FC236}">
                  <a16:creationId xmlns:a16="http://schemas.microsoft.com/office/drawing/2014/main" id="{342CE221-26AE-C3CD-8270-2CE0886EF68A}"/>
                </a:ext>
              </a:extLst>
            </p:cNvPr>
            <p:cNvGrpSpPr/>
            <p:nvPr/>
          </p:nvGrpSpPr>
          <p:grpSpPr>
            <a:xfrm>
              <a:off x="2517600" y="0"/>
              <a:ext cx="9680553" cy="216000"/>
              <a:chOff x="2037228" y="897076"/>
              <a:chExt cx="9680553" cy="216000"/>
            </a:xfrm>
          </p:grpSpPr>
          <p:sp>
            <p:nvSpPr>
              <p:cNvPr id="23" name="Rektangel 22">
                <a:extLst>
                  <a:ext uri="{FF2B5EF4-FFF2-40B4-BE49-F238E27FC236}">
                    <a16:creationId xmlns:a16="http://schemas.microsoft.com/office/drawing/2014/main" id="{94207159-0D6D-A423-5C3E-EC145E355622}"/>
                  </a:ext>
                </a:extLst>
              </p:cNvPr>
              <p:cNvSpPr/>
              <p:nvPr/>
            </p:nvSpPr>
            <p:spPr>
              <a:xfrm>
                <a:off x="3970428" y="897076"/>
                <a:ext cx="1936800" cy="216000"/>
              </a:xfrm>
              <a:prstGeom prst="rect">
                <a:avLst/>
              </a:prstGeom>
              <a:solidFill>
                <a:srgbClr val="DB8D54"/>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4" name="Rektangel 23">
                <a:extLst>
                  <a:ext uri="{FF2B5EF4-FFF2-40B4-BE49-F238E27FC236}">
                    <a16:creationId xmlns:a16="http://schemas.microsoft.com/office/drawing/2014/main" id="{34AEECBA-757E-141B-8D8E-F85B99BDA601}"/>
                  </a:ext>
                </a:extLst>
              </p:cNvPr>
              <p:cNvSpPr/>
              <p:nvPr/>
            </p:nvSpPr>
            <p:spPr>
              <a:xfrm>
                <a:off x="5909628" y="897076"/>
                <a:ext cx="1933200" cy="216000"/>
              </a:xfrm>
              <a:prstGeom prst="rect">
                <a:avLst/>
              </a:prstGeom>
              <a:solidFill>
                <a:srgbClr val="3DAE6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5" name="Rektangel 24">
                <a:extLst>
                  <a:ext uri="{FF2B5EF4-FFF2-40B4-BE49-F238E27FC236}">
                    <a16:creationId xmlns:a16="http://schemas.microsoft.com/office/drawing/2014/main" id="{A77F408F-0BAA-B6E5-0A92-EF7FB9F6A1B3}"/>
                  </a:ext>
                </a:extLst>
              </p:cNvPr>
              <p:cNvSpPr/>
              <p:nvPr/>
            </p:nvSpPr>
            <p:spPr>
              <a:xfrm>
                <a:off x="7845228" y="897076"/>
                <a:ext cx="1933200" cy="216000"/>
              </a:xfrm>
              <a:prstGeom prst="rect">
                <a:avLst/>
              </a:prstGeom>
              <a:solidFill>
                <a:srgbClr val="F6DD6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6" name="Rektangel 25">
                <a:extLst>
                  <a:ext uri="{FF2B5EF4-FFF2-40B4-BE49-F238E27FC236}">
                    <a16:creationId xmlns:a16="http://schemas.microsoft.com/office/drawing/2014/main" id="{414AFE5C-91A9-52C6-71DA-D26EFE3D6F1E}"/>
                  </a:ext>
                </a:extLst>
              </p:cNvPr>
              <p:cNvSpPr/>
              <p:nvPr/>
            </p:nvSpPr>
            <p:spPr>
              <a:xfrm>
                <a:off x="2037228" y="897076"/>
                <a:ext cx="1933200" cy="216000"/>
              </a:xfrm>
              <a:prstGeom prst="rect">
                <a:avLst/>
              </a:prstGeom>
              <a:solidFill>
                <a:srgbClr val="0A3D1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sp>
            <p:nvSpPr>
              <p:cNvPr id="27" name="Rektangel 26">
                <a:extLst>
                  <a:ext uri="{FF2B5EF4-FFF2-40B4-BE49-F238E27FC236}">
                    <a16:creationId xmlns:a16="http://schemas.microsoft.com/office/drawing/2014/main" id="{5B1780E8-5BD7-63DC-4B8F-EC67D652F0AA}"/>
                  </a:ext>
                </a:extLst>
              </p:cNvPr>
              <p:cNvSpPr/>
              <p:nvPr/>
            </p:nvSpPr>
            <p:spPr>
              <a:xfrm>
                <a:off x="9773781" y="897076"/>
                <a:ext cx="1944000" cy="216000"/>
              </a:xfrm>
              <a:prstGeom prst="rect">
                <a:avLst/>
              </a:prstGeom>
              <a:solidFill>
                <a:srgbClr val="FACC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dirty="0"/>
              </a:p>
            </p:txBody>
          </p:sp>
        </p:grpSp>
        <p:sp>
          <p:nvSpPr>
            <p:cNvPr id="22" name="textruta 21">
              <a:extLst>
                <a:ext uri="{FF2B5EF4-FFF2-40B4-BE49-F238E27FC236}">
                  <a16:creationId xmlns:a16="http://schemas.microsoft.com/office/drawing/2014/main" id="{72C7DAC3-3878-57CB-DC05-DB6A04C425BF}"/>
                </a:ext>
              </a:extLst>
            </p:cNvPr>
            <p:cNvSpPr txBox="1"/>
            <p:nvPr/>
          </p:nvSpPr>
          <p:spPr>
            <a:xfrm>
              <a:off x="0" y="0"/>
              <a:ext cx="2520000" cy="360850"/>
            </a:xfrm>
            <a:prstGeom prst="rect">
              <a:avLst/>
            </a:prstGeom>
            <a:solidFill>
              <a:srgbClr val="B5CB57"/>
            </a:solidFill>
          </p:spPr>
          <p:txBody>
            <a:bodyPr wrap="square" lIns="36000" tIns="72000" rIns="36000" bIns="72000" rtlCol="0">
              <a:spAutoFit/>
            </a:bodyPr>
            <a:lstStyle/>
            <a:p>
              <a:pPr algn="ctr"/>
              <a:r>
                <a:rPr lang="sv-SE" sz="1400" dirty="0">
                  <a:effectLst/>
                  <a:latin typeface="Europa-Bold" panose="02000000000000000000" pitchFamily="2" charset="77"/>
                </a:rPr>
                <a:t>Dålle-bealesne</a:t>
              </a:r>
              <a:r>
                <a:rPr lang="sv-SE" sz="1200" dirty="0">
                  <a:effectLst/>
                  <a:latin typeface="Europa-Bold" panose="02000000000000000000" pitchFamily="2" charset="77"/>
                </a:rPr>
                <a:t> </a:t>
              </a:r>
              <a:r>
                <a:rPr lang="sv-SE" sz="1100" dirty="0">
                  <a:effectLst/>
                  <a:latin typeface="Europa-Bold" panose="02000000000000000000" pitchFamily="2" charset="77"/>
                </a:rPr>
                <a:t>Vid elden</a:t>
              </a:r>
              <a:endParaRPr lang="sv-SE" sz="1200" dirty="0">
                <a:effectLst/>
                <a:latin typeface="Europa-Regular" panose="02000000000000000000" pitchFamily="2" charset="77"/>
              </a:endParaRPr>
            </a:p>
          </p:txBody>
        </p:sp>
      </p:grpSp>
      <p:sp>
        <p:nvSpPr>
          <p:cNvPr id="28" name="textruta 27">
            <a:hlinkClick r:id="rId3" action="ppaction://hlinksldjump"/>
            <a:extLst>
              <a:ext uri="{FF2B5EF4-FFF2-40B4-BE49-F238E27FC236}">
                <a16:creationId xmlns:a16="http://schemas.microsoft.com/office/drawing/2014/main" id="{4E975539-0530-B46C-4273-19B503F4F8BB}"/>
              </a:ext>
            </a:extLst>
          </p:cNvPr>
          <p:cNvSpPr txBox="1"/>
          <p:nvPr/>
        </p:nvSpPr>
        <p:spPr>
          <a:xfrm>
            <a:off x="9709346" y="6301846"/>
            <a:ext cx="2273728" cy="475478"/>
          </a:xfrm>
          <a:prstGeom prst="rect">
            <a:avLst/>
          </a:prstGeom>
          <a:noFill/>
          <a:ln>
            <a:noFill/>
          </a:ln>
        </p:spPr>
        <p:txBody>
          <a:bodyPr wrap="none" lIns="144000" tIns="144000" rIns="144000" bIns="144000" rtlCol="0">
            <a:spAutoFit/>
          </a:bodyPr>
          <a:lstStyle/>
          <a:p>
            <a:r>
              <a:rPr lang="sv-SE" sz="1200" b="1" dirty="0">
                <a:solidFill>
                  <a:srgbClr val="0A3D1F"/>
                </a:solidFill>
                <a:latin typeface="Sen" pitchFamily="2" charset="0"/>
              </a:rPr>
              <a:t>TILLBAKA TILL METODER</a:t>
            </a:r>
          </a:p>
        </p:txBody>
      </p:sp>
    </p:spTree>
    <p:extLst>
      <p:ext uri="{BB962C8B-B14F-4D97-AF65-F5344CB8AC3E}">
        <p14:creationId xmlns:p14="http://schemas.microsoft.com/office/powerpoint/2010/main" val="976344686"/>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_activity xmlns="ba078e61-5b60-42ec-838d-26f4e031a98f"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cument" ma:contentTypeID="0x010100F959AED97A7EA944A1AC306B6F9E80EB" ma:contentTypeVersion="10" ma:contentTypeDescription="Create a new document." ma:contentTypeScope="" ma:versionID="599aab94091e23b0a9daecff0847c82e">
  <xsd:schema xmlns:xsd="http://www.w3.org/2001/XMLSchema" xmlns:xs="http://www.w3.org/2001/XMLSchema" xmlns:p="http://schemas.microsoft.com/office/2006/metadata/properties" xmlns:ns3="ba078e61-5b60-42ec-838d-26f4e031a98f" targetNamespace="http://schemas.microsoft.com/office/2006/metadata/properties" ma:root="true" ma:fieldsID="9d94031beb31eab41cfecd8e3387d15f" ns3:_="">
    <xsd:import namespace="ba078e61-5b60-42ec-838d-26f4e031a98f"/>
    <xsd:element name="properties">
      <xsd:complexType>
        <xsd:sequence>
          <xsd:element name="documentManagement">
            <xsd:complexType>
              <xsd:all>
                <xsd:element ref="ns3:MediaServiceMetadata" minOccurs="0"/>
                <xsd:element ref="ns3:MediaServiceFastMetadata" minOccurs="0"/>
                <xsd:element ref="ns3:MediaServiceSearchProperties" minOccurs="0"/>
                <xsd:element ref="ns3:MediaServiceObjectDetectorVersions" minOccurs="0"/>
                <xsd:element ref="ns3:MediaServiceDateTaken" minOccurs="0"/>
                <xsd:element ref="ns3:MediaServiceSystemTags" minOccurs="0"/>
                <xsd:element ref="ns3:MediaServiceOCR" minOccurs="0"/>
                <xsd:element ref="ns3:MediaServiceGenerationTime" minOccurs="0"/>
                <xsd:element ref="ns3:MediaServiceEventHashCode" minOccurs="0"/>
                <xsd:element ref="ns3:_activity"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ba078e61-5b60-42ec-838d-26f4e031a98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ServiceSystemTags" ma:index="13" nillable="true" ma:displayName="MediaServiceSystemTags" ma:hidden="true" ma:internalName="MediaServiceSystemTags" ma:readOnly="true">
      <xsd:simpleType>
        <xsd:restriction base="dms:Note"/>
      </xsd:simple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_activity" ma:index="17" nillable="true" ma:displayName="_activity" ma:hidden="true" ma:internalName="_activity">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A8247934-A049-449A-A8B2-FB7E0D841821}">
  <ds:schemaRefs>
    <ds:schemaRef ds:uri="http://schemas.microsoft.com/office/infopath/2007/PartnerControls"/>
    <ds:schemaRef ds:uri="ba078e61-5b60-42ec-838d-26f4e031a98f"/>
    <ds:schemaRef ds:uri="http://purl.org/dc/elements/1.1/"/>
    <ds:schemaRef ds:uri="http://schemas.microsoft.com/office/2006/metadata/properties"/>
    <ds:schemaRef ds:uri="http://purl.org/dc/terms/"/>
    <ds:schemaRef ds:uri="http://schemas.openxmlformats.org/package/2006/metadata/core-properties"/>
    <ds:schemaRef ds:uri="http://schemas.microsoft.com/office/2006/documentManagement/types"/>
    <ds:schemaRef ds:uri="http://www.w3.org/XML/1998/namespace"/>
    <ds:schemaRef ds:uri="http://purl.org/dc/dcmitype/"/>
  </ds:schemaRefs>
</ds:datastoreItem>
</file>

<file path=customXml/itemProps2.xml><?xml version="1.0" encoding="utf-8"?>
<ds:datastoreItem xmlns:ds="http://schemas.openxmlformats.org/officeDocument/2006/customXml" ds:itemID="{4AF58B51-C0BA-489B-BF79-9A1C3B46EA4E}">
  <ds:schemaRefs>
    <ds:schemaRef ds:uri="http://schemas.microsoft.com/sharepoint/v3/contenttype/forms"/>
  </ds:schemaRefs>
</ds:datastoreItem>
</file>

<file path=customXml/itemProps3.xml><?xml version="1.0" encoding="utf-8"?>
<ds:datastoreItem xmlns:ds="http://schemas.openxmlformats.org/officeDocument/2006/customXml" ds:itemID="{E9EEFD4E-D815-4608-8A2D-3CCAA1743B8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ba078e61-5b60-42ec-838d-26f4e031a98f"/>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42865</TotalTime>
  <Words>8759</Words>
  <Application>Microsoft Office PowerPoint</Application>
  <PresentationFormat>Bredbild</PresentationFormat>
  <Paragraphs>873</Paragraphs>
  <Slides>49</Slides>
  <Notes>49</Notes>
  <HiddenSlides>0</HiddenSlides>
  <MMClips>0</MMClips>
  <ScaleCrop>false</ScaleCrop>
  <HeadingPairs>
    <vt:vector size="6" baseType="variant">
      <vt:variant>
        <vt:lpstr>Använt teckensnitt</vt:lpstr>
      </vt:variant>
      <vt:variant>
        <vt:i4>8</vt:i4>
      </vt:variant>
      <vt:variant>
        <vt:lpstr>Tema</vt:lpstr>
      </vt:variant>
      <vt:variant>
        <vt:i4>1</vt:i4>
      </vt:variant>
      <vt:variant>
        <vt:lpstr>Bildrubriker</vt:lpstr>
      </vt:variant>
      <vt:variant>
        <vt:i4>49</vt:i4>
      </vt:variant>
    </vt:vector>
  </HeadingPairs>
  <TitlesOfParts>
    <vt:vector size="58" baseType="lpstr">
      <vt:lpstr>Arial</vt:lpstr>
      <vt:lpstr>Sen ExtraBold</vt:lpstr>
      <vt:lpstr>Sen</vt:lpstr>
      <vt:lpstr>Aptos Display</vt:lpstr>
      <vt:lpstr>Courier New</vt:lpstr>
      <vt:lpstr>Aptos</vt:lpstr>
      <vt:lpstr>Europa-Bold</vt:lpstr>
      <vt:lpstr>Europa-Regular</vt:lpstr>
      <vt:lpstr>Office-tema</vt:lpstr>
      <vt:lpstr>Mïrrestallede  amma!  - vuekieh mïrrestallemebarkose    - metoder för jämställdhetsarbete</vt:lpstr>
      <vt:lpstr>Inledning</vt:lpstr>
      <vt:lpstr>Tillsammans skapar  vi jämställdhet</vt:lpstr>
      <vt:lpstr>METODER</vt:lpstr>
      <vt:lpstr>Dålle-bealesne Vid elden </vt:lpstr>
      <vt:lpstr>Dålle-bealesne</vt:lpstr>
      <vt:lpstr>Den fysiska och  sociala miljön</vt:lpstr>
      <vt:lpstr>Skapa gemensamma  riktlinjer</vt:lpstr>
      <vt:lpstr>Förslag på riktlinjer/kommunikationsstilar  </vt:lpstr>
      <vt:lpstr>Diskutera och bidra – Hur kan vi  skapa trygghet och delaktighet</vt:lpstr>
      <vt:lpstr>Normide tsööpkedh Bryt normer </vt:lpstr>
      <vt:lpstr>Vad är normer? </vt:lpstr>
      <vt:lpstr>Vad är normkritik? </vt:lpstr>
      <vt:lpstr>Så formas våra normer   </vt:lpstr>
      <vt:lpstr>EXEMPEL  Könsnormer </vt:lpstr>
      <vt:lpstr>Vem är jag bland normerna? </vt:lpstr>
      <vt:lpstr>Att arbeta normmedvetet  </vt:lpstr>
      <vt:lpstr>Geajnoekroesse Vägkorsningen</vt:lpstr>
      <vt:lpstr>Vad är samisk jämställdhet? </vt:lpstr>
      <vt:lpstr>Tänk dig en vägkorsning </vt:lpstr>
      <vt:lpstr>Så kan  intersektionalitet  se ut </vt:lpstr>
      <vt:lpstr>Några faktorer att  tänka på: </vt:lpstr>
      <vt:lpstr> Samtala om samisk jämställdhet </vt:lpstr>
      <vt:lpstr>Ett gott exempel</vt:lpstr>
      <vt:lpstr>Heerredidie diblemevuekide Bryt härskartekniker </vt:lpstr>
      <vt:lpstr>Vad är  härskartekniker? </vt:lpstr>
      <vt:lpstr>Så kan vi bemöta härskartekniker </vt:lpstr>
      <vt:lpstr>Exempel</vt:lpstr>
      <vt:lpstr>Exempel 2</vt:lpstr>
      <vt:lpstr>Exempel 3</vt:lpstr>
      <vt:lpstr>Exempel 4</vt:lpstr>
      <vt:lpstr>Exempel 5</vt:lpstr>
      <vt:lpstr>Reflektionsfrågor  </vt:lpstr>
      <vt:lpstr>Raajtere Trappan </vt:lpstr>
      <vt:lpstr>Vad är jämställdhetsanalyser?  </vt:lpstr>
      <vt:lpstr>Så gör man en jämställdhetsanalys </vt:lpstr>
      <vt:lpstr>Sätt tydliga jämställdhetsmål   </vt:lpstr>
      <vt:lpstr>Handlingsplan    </vt:lpstr>
      <vt:lpstr>Uppföljning och utvärdering     </vt:lpstr>
      <vt:lpstr>Tips</vt:lpstr>
      <vt:lpstr>Soptsestidie vædtsoesvoeten bïjre Bryt tystnaden om våld </vt:lpstr>
      <vt:lpstr>Våld mot samiska kvinnor och hbtqi-samer</vt:lpstr>
      <vt:lpstr>Våldets olika uttryck   </vt:lpstr>
      <vt:lpstr>Rapporten "Våld mot samiska kvinnor"</vt:lpstr>
      <vt:lpstr>Intervjustudien visar:  Låg kunskap och få med erfarenheter.  Bristande ägarskap, prioritering och vilja.  Svårigheter att adressera frågan. Bristande tillit till myndigheter och det offentliga. En ojämställdhet och en tystnad kring våld i det  samiska samhället. Rädsla att förlora sitt samiska sammanhang. Små samhällen, starka relationella band och långa avstånd.  </vt:lpstr>
      <vt:lpstr>Om du misstänker att någon utsätts (på individnivå) </vt:lpstr>
      <vt:lpstr>Vad kan vi göra?  (på grupp- eller organisationsnivå)</vt:lpstr>
      <vt:lpstr>Nyfiken på att lära dig mer?</vt:lpstr>
      <vt:lpstr>Tack</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Kristin Lindqvist</dc:creator>
  <cp:lastModifiedBy>Johanna Tjäder</cp:lastModifiedBy>
  <cp:revision>69</cp:revision>
  <cp:lastPrinted>2025-05-13T15:00:58Z</cp:lastPrinted>
  <dcterms:created xsi:type="dcterms:W3CDTF">2025-04-29T08:03:44Z</dcterms:created>
  <dcterms:modified xsi:type="dcterms:W3CDTF">2025-10-14T07:33:45Z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0x010100F959AED97A7EA944A1AC306B6F9E80EB</vt:lpwstr>
  </property>
</Properties>
</file>