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6"/>
  </p:notesMasterIdLst>
  <p:sldIdLst>
    <p:sldId id="265" r:id="rId5"/>
    <p:sldId id="310" r:id="rId6"/>
    <p:sldId id="272" r:id="rId7"/>
    <p:sldId id="273" r:id="rId8"/>
    <p:sldId id="274" r:id="rId9"/>
    <p:sldId id="275" r:id="rId10"/>
    <p:sldId id="276" r:id="rId11"/>
    <p:sldId id="277" r:id="rId12"/>
    <p:sldId id="317" r:id="rId13"/>
    <p:sldId id="292" r:id="rId14"/>
    <p:sldId id="291" r:id="rId15"/>
  </p:sldIdLst>
  <p:sldSz cx="12192000" cy="6858000"/>
  <p:notesSz cx="6858000" cy="9144000"/>
  <p:embeddedFontLst>
    <p:embeddedFont>
      <p:font typeface="Sen" panose="020B0604020202020204" charset="0"/>
      <p:regular r:id="rId17"/>
      <p:bold r:id="rId18"/>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3D1F"/>
    <a:srgbClr val="8DC189"/>
    <a:srgbClr val="FBCDAC"/>
    <a:srgbClr val="DB8D54"/>
    <a:srgbClr val="F9C4B6"/>
    <a:srgbClr val="B5CB57"/>
    <a:srgbClr val="FFF9E4"/>
    <a:srgbClr val="F6DD62"/>
    <a:srgbClr val="FAECEC"/>
    <a:srgbClr val="FFEB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69" autoAdjust="0"/>
    <p:restoredTop sz="62325" autoAdjust="0"/>
  </p:normalViewPr>
  <p:slideViewPr>
    <p:cSldViewPr snapToGrid="0">
      <p:cViewPr varScale="1">
        <p:scale>
          <a:sx n="37" d="100"/>
          <a:sy n="37" d="100"/>
        </p:scale>
        <p:origin x="1624" y="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3F2B8F-22CD-874A-802A-66A37EB17EB0}" type="datetimeFigureOut">
              <a:rPr lang="sv-SE" smtClean="0"/>
              <a:t>2025-10-14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A33ABA-F6CF-1644-96CA-E88268E7F1C1}" type="slidenum">
              <a:rPr lang="sv-SE" smtClean="0"/>
              <a:t>‹#›</a:t>
            </a:fld>
            <a:endParaRPr lang="sv-SE"/>
          </a:p>
        </p:txBody>
      </p:sp>
    </p:spTree>
    <p:extLst>
      <p:ext uri="{BB962C8B-B14F-4D97-AF65-F5344CB8AC3E}">
        <p14:creationId xmlns:p14="http://schemas.microsoft.com/office/powerpoint/2010/main" val="1490714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Mïrrestallede amma! – vuekieh mïrrestallemebarkose </a:t>
            </a:r>
            <a:r>
              <a:rPr lang="sv-SE" sz="1200" kern="1200" dirty="0">
                <a:solidFill>
                  <a:schemeClr val="tx1"/>
                </a:solidFill>
                <a:effectLst/>
                <a:latin typeface="+mn-lt"/>
                <a:ea typeface="+mn-ea"/>
                <a:cs typeface="+mn-cs"/>
              </a:rPr>
              <a:t>är en jämställdhetshandbok framtagen av Sametinget, byggd på samiska perspektiv och erfarenheter.</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Handboken samlar metoder, kunskap och övningar för att synliggöra ojämställdhet, samtala om makt och normer samt att förebygga våld.</a:t>
            </a:r>
          </a:p>
          <a:p>
            <a:endParaRPr lang="sv-SE" sz="1200" b="0"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Titelns betydelse: </a:t>
            </a:r>
            <a:r>
              <a:rPr lang="sv-SE" sz="1200" i="1" kern="1200" dirty="0">
                <a:solidFill>
                  <a:schemeClr val="tx1"/>
                </a:solidFill>
                <a:effectLst/>
                <a:latin typeface="+mn-lt"/>
                <a:ea typeface="+mn-ea"/>
                <a:cs typeface="+mn-cs"/>
              </a:rPr>
              <a:t>Mïrrestallede amma! – vuekieh mïrrestallemebarkose </a:t>
            </a:r>
            <a:r>
              <a:rPr lang="sv-SE" sz="1200" kern="1200" dirty="0">
                <a:solidFill>
                  <a:schemeClr val="tx1"/>
                </a:solidFill>
                <a:effectLst/>
                <a:latin typeface="+mn-lt"/>
                <a:ea typeface="+mn-ea"/>
                <a:cs typeface="+mn-cs"/>
              </a:rPr>
              <a:t>är på sydsamiska och betyder:</a:t>
            </a:r>
            <a:br>
              <a:rPr lang="sv-SE" sz="1200" kern="1200" dirty="0">
                <a:solidFill>
                  <a:schemeClr val="tx1"/>
                </a:solidFill>
                <a:effectLst/>
                <a:latin typeface="+mn-lt"/>
                <a:ea typeface="+mn-ea"/>
                <a:cs typeface="+mn-cs"/>
              </a:rPr>
            </a:br>
            <a:r>
              <a:rPr lang="sv-SE" sz="1200" i="1" kern="1200" dirty="0">
                <a:solidFill>
                  <a:schemeClr val="tx1"/>
                </a:solidFill>
                <a:effectLst/>
                <a:latin typeface="+mn-lt"/>
                <a:ea typeface="+mn-ea"/>
                <a:cs typeface="+mn-cs"/>
              </a:rPr>
              <a:t>Var jämlika/jämbördiga/jämställda nu! - metoder för jämställdhetsarbetet </a:t>
            </a:r>
            <a:r>
              <a:rPr lang="sv-SE" sz="1200" kern="1200" dirty="0">
                <a:solidFill>
                  <a:schemeClr val="tx1"/>
                </a:solidFill>
                <a:effectLst/>
                <a:latin typeface="+mn-lt"/>
                <a:ea typeface="+mn-ea"/>
                <a:cs typeface="+mn-cs"/>
              </a:rPr>
              <a:t>(en uppmaning till handling)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Omslag och illustrationer: Ulrika Tapio Blind</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Grafisk form: Geektown kommunikationsbyrå</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1</a:t>
            </a:fld>
            <a:endParaRPr lang="sv-SE"/>
          </a:p>
        </p:txBody>
      </p:sp>
    </p:spTree>
    <p:extLst>
      <p:ext uri="{BB962C8B-B14F-4D97-AF65-F5344CB8AC3E}">
        <p14:creationId xmlns:p14="http://schemas.microsoft.com/office/powerpoint/2010/main" val="3567803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Vill du lära dig mer?</a:t>
            </a:r>
            <a:br>
              <a:rPr lang="sv-SE" dirty="0"/>
            </a:br>
            <a:r>
              <a:rPr lang="sv-SE" dirty="0"/>
              <a:t>Metoden finns i sin helhet i, </a:t>
            </a:r>
            <a:r>
              <a:rPr lang="sv-SE" b="0" i="1" u="none" dirty="0"/>
              <a:t>Geajnoekroesse</a:t>
            </a:r>
            <a:r>
              <a:rPr lang="sv-SE" b="0" i="1" dirty="0"/>
              <a:t>,</a:t>
            </a:r>
            <a:r>
              <a:rPr lang="sv-SE" b="0" i="0" dirty="0"/>
              <a:t> vägkorsningen, </a:t>
            </a:r>
            <a:r>
              <a:rPr lang="sv-SE" dirty="0"/>
              <a:t>på sidorna 14-17.</a:t>
            </a:r>
            <a:br>
              <a:rPr lang="sv-SE" dirty="0"/>
            </a:br>
            <a:r>
              <a:rPr lang="sv-SE" dirty="0"/>
              <a:t>För snabb åtkomst kan du scanna QR‑koden.</a:t>
            </a:r>
          </a:p>
          <a:p>
            <a:pPr marL="0" marR="0" lvl="0" indent="0" algn="l" defTabSz="914400" rtl="0" eaLnBrk="1" fontAlgn="auto" latinLnBrk="0" hangingPunct="1">
              <a:lnSpc>
                <a:spcPct val="100000"/>
              </a:lnSpc>
              <a:spcBef>
                <a:spcPts val="0"/>
              </a:spcBef>
              <a:spcAft>
                <a:spcPts val="0"/>
              </a:spcAft>
              <a:buClrTx/>
              <a:buSzTx/>
              <a:buFontTx/>
              <a:buNone/>
              <a:tabLst/>
              <a:defRPr/>
            </a:pPr>
            <a:br>
              <a:rPr lang="sv-SE" dirty="0"/>
            </a:br>
            <a:r>
              <a:rPr lang="sv-SE" dirty="0"/>
              <a:t>Mer information om e-utbildningar och filmer hittar du i handboken på sida </a:t>
            </a:r>
            <a:r>
              <a:rPr lang="sv-SE"/>
              <a:t>44.</a:t>
            </a:r>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10</a:t>
            </a:fld>
            <a:endParaRPr lang="sv-SE"/>
          </a:p>
        </p:txBody>
      </p:sp>
    </p:spTree>
    <p:extLst>
      <p:ext uri="{BB962C8B-B14F-4D97-AF65-F5344CB8AC3E}">
        <p14:creationId xmlns:p14="http://schemas.microsoft.com/office/powerpoint/2010/main" val="3930933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11</a:t>
            </a:fld>
            <a:endParaRPr lang="sv-SE"/>
          </a:p>
        </p:txBody>
      </p:sp>
    </p:spTree>
    <p:extLst>
      <p:ext uri="{BB962C8B-B14F-4D97-AF65-F5344CB8AC3E}">
        <p14:creationId xmlns:p14="http://schemas.microsoft.com/office/powerpoint/2010/main" val="3519113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Presentationen börjar med en kort bakgrund till begreppet jämställdhet.</a:t>
            </a:r>
          </a:p>
          <a:p>
            <a:endParaRPr lang="sv-SE" sz="1200" kern="1200" dirty="0">
              <a:solidFill>
                <a:schemeClr val="tx1"/>
              </a:solidFill>
              <a:effectLst/>
              <a:latin typeface="+mn-lt"/>
              <a:ea typeface="+mn-ea"/>
              <a:cs typeface="+mn-cs"/>
            </a:endParaRPr>
          </a:p>
          <a:p>
            <a:r>
              <a:rPr lang="sv-SE" sz="1200" b="0" i="1" kern="1200" dirty="0">
                <a:solidFill>
                  <a:schemeClr val="tx1"/>
                </a:solidFill>
                <a:effectLst/>
                <a:latin typeface="+mn-lt"/>
                <a:ea typeface="+mn-ea"/>
                <a:cs typeface="+mn-cs"/>
              </a:rPr>
              <a:t>Jämställdhet</a:t>
            </a:r>
            <a:r>
              <a:rPr lang="sv-SE" sz="1200" kern="1200" dirty="0">
                <a:solidFill>
                  <a:schemeClr val="tx1"/>
                </a:solidFill>
                <a:effectLst/>
                <a:latin typeface="+mn-lt"/>
                <a:ea typeface="+mn-ea"/>
                <a:cs typeface="+mn-cs"/>
              </a:rPr>
              <a:t> handlar om att alla individer, oavsett kön, ska ha samma makt och inflytande att forma samhället och sina egna liv. Det gäller i arbetslivet, i hemmet, i politiken, ja i hela samhället.</a:t>
            </a:r>
          </a:p>
          <a:p>
            <a:r>
              <a:rPr lang="sv-SE" dirty="0"/>
              <a:t>Jämställdhet är inte något som sker vid sidan av, utan en del av allt vi gör. Den skapas där beslut fattas, resurser fördelas och normer formas. Därför behöver ett jämställdhetsperspektiv finnas med i det dagliga arbetet, i varje möte och planering.</a:t>
            </a:r>
            <a:br>
              <a:rPr lang="sv-SE" dirty="0"/>
            </a:br>
            <a:r>
              <a:rPr lang="sv-SE" dirty="0"/>
              <a:t>Det är en grundläggande mänsklig rättighet där alla ska ha lika tillgång till möjligheter, rättigheter och ansvar.</a:t>
            </a:r>
            <a:br>
              <a:rPr lang="sv-SE" sz="1200" kern="1200" dirty="0">
                <a:solidFill>
                  <a:schemeClr val="tx1"/>
                </a:solidFill>
                <a:effectLst/>
                <a:latin typeface="+mn-lt"/>
                <a:ea typeface="+mn-ea"/>
                <a:cs typeface="+mn-cs"/>
              </a:rPr>
            </a:b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lätt att blanda ihop jämställdhet med jämlikhet. </a:t>
            </a:r>
            <a:r>
              <a:rPr lang="sv-SE" b="0" i="1" dirty="0"/>
              <a:t>Jämlikhet</a:t>
            </a:r>
            <a:r>
              <a:rPr lang="sv-SE" dirty="0"/>
              <a:t> är ett vidare begrepp och handlar om att alla människor har samma värde, rättigheter och möjligheter, oavsett ålder, kön, funktionshinder, sexuell läggning, etnicitet, religion eller socioekonomisk status. Utan jämställdhet kan vi inte nå ett jämlikt samhälle.</a:t>
            </a:r>
            <a:endParaRPr lang="sv-SE" sz="1200" kern="1200" dirty="0">
              <a:solidFill>
                <a:schemeClr val="tx1"/>
              </a:solidFill>
              <a:effectLst/>
              <a:latin typeface="+mn-lt"/>
              <a:ea typeface="+mn-ea"/>
              <a:cs typeface="+mn-cs"/>
            </a:endParaRPr>
          </a:p>
          <a:p>
            <a:endParaRPr lang="sv-SE" strike="noStrik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2</a:t>
            </a:fld>
            <a:endParaRPr lang="sv-SE"/>
          </a:p>
        </p:txBody>
      </p:sp>
    </p:spTree>
    <p:extLst>
      <p:ext uri="{BB962C8B-B14F-4D97-AF65-F5344CB8AC3E}">
        <p14:creationId xmlns:p14="http://schemas.microsoft.com/office/powerpoint/2010/main" val="4214351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B827A-97F7-CA1A-194B-5085A7EA08F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4476554-58A0-27F4-6B1E-5A66B201863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B2CD3A7-9388-EF1C-36E3-C1C5A8176C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effectLst/>
                <a:latin typeface="Europa-Bold" panose="02000000000000000000" pitchFamily="2" charset="77"/>
              </a:rPr>
              <a:t>Metod för att samtala kring samisk jämställdhet.</a:t>
            </a:r>
          </a:p>
          <a:p>
            <a:endParaRPr lang="sv-SE" dirty="0"/>
          </a:p>
        </p:txBody>
      </p:sp>
      <p:sp>
        <p:nvSpPr>
          <p:cNvPr id="4" name="Platshållare för bildnummer 3">
            <a:extLst>
              <a:ext uri="{FF2B5EF4-FFF2-40B4-BE49-F238E27FC236}">
                <a16:creationId xmlns:a16="http://schemas.microsoft.com/office/drawing/2014/main" id="{66F14DCC-8F57-B514-A6DE-1489FB93EA45}"/>
              </a:ext>
            </a:extLst>
          </p:cNvPr>
          <p:cNvSpPr>
            <a:spLocks noGrp="1"/>
          </p:cNvSpPr>
          <p:nvPr>
            <p:ph type="sldNum" sz="quarter" idx="5"/>
          </p:nvPr>
        </p:nvSpPr>
        <p:spPr/>
        <p:txBody>
          <a:bodyPr/>
          <a:lstStyle/>
          <a:p>
            <a:fld id="{51A33ABA-F6CF-1644-96CA-E88268E7F1C1}" type="slidenum">
              <a:rPr lang="sv-SE" smtClean="0"/>
              <a:t>3</a:t>
            </a:fld>
            <a:endParaRPr lang="sv-SE"/>
          </a:p>
        </p:txBody>
      </p:sp>
    </p:spTree>
    <p:extLst>
      <p:ext uri="{BB962C8B-B14F-4D97-AF65-F5344CB8AC3E}">
        <p14:creationId xmlns:p14="http://schemas.microsoft.com/office/powerpoint/2010/main" val="3126300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D1AD2-2FAA-C3B8-1551-EF4FB71AC44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6FB2DAB-52CE-D688-0A67-D36B42076C3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0D9963E-F5CC-DCA4-F8BA-9DF7020B342A}"/>
              </a:ext>
            </a:extLst>
          </p:cNvPr>
          <p:cNvSpPr>
            <a:spLocks noGrp="1"/>
          </p:cNvSpPr>
          <p:nvPr>
            <p:ph type="body" idx="1"/>
          </p:nvPr>
        </p:nvSpPr>
        <p:spPr/>
        <p:txBody>
          <a:bodyPr/>
          <a:lstStyle/>
          <a:p>
            <a:r>
              <a:rPr lang="sv-SE" sz="1400" dirty="0"/>
              <a:t>Utifrån Sametingets kartläggning av jämställdheten i det samiska samhället har det framförts behov av att </a:t>
            </a:r>
            <a:r>
              <a:rPr lang="sv-SE" sz="1400" i="0" dirty="0"/>
              <a:t>diskutera</a:t>
            </a:r>
            <a:r>
              <a:rPr lang="sv-SE" sz="1400" i="1" dirty="0"/>
              <a:t> samisk jämställdhet.</a:t>
            </a:r>
            <a:r>
              <a:rPr lang="sv-SE" sz="1400" dirty="0"/>
              <a:t> Här kommer du och din verksamhet få förslag på en metod som kan användas under samtalet kring samisk jämställhet. </a:t>
            </a:r>
          </a:p>
          <a:p>
            <a:endParaRPr lang="sv-SE" sz="1400" dirty="0"/>
          </a:p>
          <a:p>
            <a:r>
              <a:rPr lang="sv-SE" sz="1400" dirty="0"/>
              <a:t>I det samiska samhället finns en mängd olika samiska identiteter och erfarenheter som samverkar och förstärker varandra.</a:t>
            </a:r>
          </a:p>
          <a:p>
            <a:r>
              <a:rPr lang="sv-SE" sz="1400" dirty="0"/>
              <a:t>När du arbetar med samisk jämställdhet är det därför viktigt att uppmärksamma flera olika maktordningar som kan bidra till ojämställdhet.</a:t>
            </a:r>
          </a:p>
          <a:p>
            <a:endParaRPr lang="sv-SE" sz="1400" dirty="0"/>
          </a:p>
          <a:p>
            <a:r>
              <a:rPr lang="sv-SE" sz="1400" b="0" dirty="0"/>
              <a:t>Exempel på faktorer att ta hänsyn till:</a:t>
            </a:r>
          </a:p>
          <a:p>
            <a:r>
              <a:rPr lang="sv-SE" sz="1400" dirty="0"/>
              <a:t>• kvinnor, män eller icke-binära (de som varken identifierar sig som kvinna eller man)</a:t>
            </a:r>
          </a:p>
          <a:p>
            <a:r>
              <a:rPr lang="sv-SE" sz="1400" dirty="0"/>
              <a:t> • ålder </a:t>
            </a:r>
          </a:p>
          <a:p>
            <a:r>
              <a:rPr lang="sv-SE" sz="1400" dirty="0"/>
              <a:t>•  sexuell läggning </a:t>
            </a:r>
          </a:p>
          <a:p>
            <a:r>
              <a:rPr lang="sv-SE" sz="1400" dirty="0"/>
              <a:t>• etnicitet </a:t>
            </a:r>
          </a:p>
          <a:p>
            <a:r>
              <a:rPr lang="sv-SE" sz="1400" dirty="0"/>
              <a:t>• funktionsförmåga </a:t>
            </a:r>
          </a:p>
          <a:p>
            <a:r>
              <a:rPr lang="sv-SE" sz="1400" dirty="0"/>
              <a:t>• språkkunskaper </a:t>
            </a:r>
          </a:p>
          <a:p>
            <a:r>
              <a:rPr lang="sv-SE" sz="1400" dirty="0"/>
              <a:t>• familje- och områdestillhörighet </a:t>
            </a:r>
          </a:p>
          <a:p>
            <a:r>
              <a:rPr lang="sv-SE" sz="1400" dirty="0"/>
              <a:t>• socioekonomisk status </a:t>
            </a:r>
          </a:p>
          <a:p>
            <a:r>
              <a:rPr lang="sv-SE" sz="1400" dirty="0"/>
              <a:t>• religion/religiös tillhörighet</a:t>
            </a:r>
            <a:endParaRPr lang="sv-SE" sz="1400" b="1" i="0" dirty="0">
              <a:latin typeface="Europa-Bold" panose="02000000000000000000" pitchFamily="2" charset="77"/>
            </a:endParaRPr>
          </a:p>
          <a:p>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F6E277C2-C56F-34E5-3A80-259ABD013A0A}"/>
              </a:ext>
            </a:extLst>
          </p:cNvPr>
          <p:cNvSpPr>
            <a:spLocks noGrp="1"/>
          </p:cNvSpPr>
          <p:nvPr>
            <p:ph type="sldNum" sz="quarter" idx="5"/>
          </p:nvPr>
        </p:nvSpPr>
        <p:spPr/>
        <p:txBody>
          <a:bodyPr/>
          <a:lstStyle/>
          <a:p>
            <a:fld id="{51A33ABA-F6CF-1644-96CA-E88268E7F1C1}" type="slidenum">
              <a:rPr lang="sv-SE" smtClean="0"/>
              <a:t>4</a:t>
            </a:fld>
            <a:endParaRPr lang="sv-SE"/>
          </a:p>
        </p:txBody>
      </p:sp>
    </p:spTree>
    <p:extLst>
      <p:ext uri="{BB962C8B-B14F-4D97-AF65-F5344CB8AC3E}">
        <p14:creationId xmlns:p14="http://schemas.microsoft.com/office/powerpoint/2010/main" val="4089916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BCA2E-C055-6F14-56DC-3F7DF47B8F3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1444FA3-2A9D-121B-2816-86FBA47F08E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FC399A3-CF32-F69E-AA85-16863FF462FA}"/>
              </a:ext>
            </a:extLst>
          </p:cNvPr>
          <p:cNvSpPr>
            <a:spLocks noGrp="1"/>
          </p:cNvSpPr>
          <p:nvPr>
            <p:ph type="body" idx="1"/>
          </p:nvPr>
        </p:nvSpPr>
        <p:spPr/>
        <p:txBody>
          <a:bodyPr/>
          <a:lstStyle/>
          <a:p>
            <a:r>
              <a:rPr lang="sv-SE" sz="1400" dirty="0"/>
              <a:t>Utifrån de olika samiska identiteterna och erfarenheterna kan du nu föreställa dig en </a:t>
            </a:r>
            <a:r>
              <a:rPr lang="sv-SE" sz="1400" b="0" i="1" dirty="0"/>
              <a:t>vägkorsning</a:t>
            </a:r>
            <a:r>
              <a:rPr lang="sv-SE" sz="1400" dirty="0"/>
              <a:t>, där varje väg representerar en del av dig själv (tex. Kön, ålder, yrke etc.)  Du står i mitten, där vägarna möts, och påverkas av alla dessa korsande vägar samtidigt.</a:t>
            </a:r>
          </a:p>
          <a:p>
            <a:endParaRPr lang="sv-SE" sz="1400" dirty="0"/>
          </a:p>
          <a:p>
            <a:r>
              <a:rPr lang="sv-SE" sz="1400" dirty="0"/>
              <a:t>Det kan handla om sociala kategorier som finns i diskrimineringsgrunderna i lagen, eller andra kategorier som hänger ihop med vad du arbetar med eller var du bor. Men det kan också påverkas av mer djupgående, strukturella faktorer, som till exempel </a:t>
            </a:r>
            <a:r>
              <a:rPr lang="sv-SE" sz="1400" b="0" dirty="0"/>
              <a:t>kolonialism</a:t>
            </a:r>
            <a:r>
              <a:rPr lang="sv-SE" sz="1400" dirty="0"/>
              <a:t>.</a:t>
            </a:r>
          </a:p>
          <a:p>
            <a:endParaRPr lang="sv-SE" sz="1400" dirty="0"/>
          </a:p>
          <a:p>
            <a:r>
              <a:rPr lang="sv-SE" sz="1400" dirty="0"/>
              <a:t>Detta kan även beskrivas som </a:t>
            </a:r>
            <a:r>
              <a:rPr lang="sv-SE" sz="1400" i="1" kern="100" dirty="0">
                <a:effectLst/>
                <a:latin typeface="Europa-Regular" panose="02000000000000000000" pitchFamily="2" charset="77"/>
                <a:ea typeface="Aptos" panose="020B0004020202020204" pitchFamily="34" charset="0"/>
                <a:cs typeface="Times New Roman" panose="02020603050405020304" pitchFamily="18" charset="0"/>
              </a:rPr>
              <a:t>intersektionalitet </a:t>
            </a:r>
            <a:r>
              <a:rPr lang="sv-SE" sz="1400" dirty="0"/>
              <a:t>och handlar om att upptäcka hur olika maktförhållanden påverkar varandra.</a:t>
            </a:r>
          </a:p>
          <a:p>
            <a:endParaRPr lang="sv-SE"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Läs mer om begreppet intersektionalitet på jämställdhetsmyndighetens webbsida.</a:t>
            </a:r>
            <a:endParaRPr lang="sv-SE" sz="1400" b="0" i="0" dirty="0">
              <a:latin typeface="Europa-Bold" panose="02000000000000000000" pitchFamily="2" charset="77"/>
            </a:endParaRPr>
          </a:p>
          <a:p>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C08B10C1-07AE-07C8-78C1-E69C3D04DFA2}"/>
              </a:ext>
            </a:extLst>
          </p:cNvPr>
          <p:cNvSpPr>
            <a:spLocks noGrp="1"/>
          </p:cNvSpPr>
          <p:nvPr>
            <p:ph type="sldNum" sz="quarter" idx="5"/>
          </p:nvPr>
        </p:nvSpPr>
        <p:spPr/>
        <p:txBody>
          <a:bodyPr/>
          <a:lstStyle/>
          <a:p>
            <a:fld id="{51A33ABA-F6CF-1644-96CA-E88268E7F1C1}" type="slidenum">
              <a:rPr lang="sv-SE" smtClean="0"/>
              <a:t>5</a:t>
            </a:fld>
            <a:endParaRPr lang="sv-SE"/>
          </a:p>
        </p:txBody>
      </p:sp>
    </p:spTree>
    <p:extLst>
      <p:ext uri="{BB962C8B-B14F-4D97-AF65-F5344CB8AC3E}">
        <p14:creationId xmlns:p14="http://schemas.microsoft.com/office/powerpoint/2010/main" val="3895374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87778-3E46-BBBD-1FDD-5C0861A92B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2FA9C95-B040-B122-AE3A-F49071CC7B0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1DCF7DD-54DA-FA6F-8347-78C4E776E31E}"/>
              </a:ext>
            </a:extLst>
          </p:cNvPr>
          <p:cNvSpPr>
            <a:spLocks noGrp="1"/>
          </p:cNvSpPr>
          <p:nvPr>
            <p:ph type="body" idx="1"/>
          </p:nvPr>
        </p:nvSpPr>
        <p:spPr/>
        <p:txBody>
          <a:bodyPr/>
          <a:lstStyle/>
          <a:p>
            <a:r>
              <a:rPr lang="sv-SE" sz="1400" b="0" i="0" dirty="0">
                <a:latin typeface="Europa-Bold" panose="02000000000000000000" pitchFamily="2" charset="77"/>
              </a:rPr>
              <a:t>Exempel på intersektionalitet utifrån ett samisk perspektiv.</a:t>
            </a:r>
          </a:p>
          <a:p>
            <a:endParaRPr lang="sv-SE" sz="1400" b="0" i="0" dirty="0">
              <a:latin typeface="Europa-Bold" panose="02000000000000000000"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Bakgrund:  Begreppet </a:t>
            </a:r>
            <a:r>
              <a:rPr lang="sv-SE" sz="1400" i="1" dirty="0"/>
              <a:t>intersektionalitet</a:t>
            </a:r>
            <a:r>
              <a:rPr lang="sv-SE" sz="1400" dirty="0"/>
              <a:t> skapades av den svarta kvinnorörelsen där man såg hur svarta kvinnors erfarenheter av förtryck ofta osynliggjordes både i den antirasistiska rörelsen och i den feministiska rörelsen. På samma sätt har den samiska feministiska kampen uppstått i vägkorsningen mellan kampen för samiska rättigheter i stort och kampen för kvinnors rättigheter.</a:t>
            </a:r>
          </a:p>
          <a:p>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EE8D9B51-6B04-1A30-96C8-951254993F97}"/>
              </a:ext>
            </a:extLst>
          </p:cNvPr>
          <p:cNvSpPr>
            <a:spLocks noGrp="1"/>
          </p:cNvSpPr>
          <p:nvPr>
            <p:ph type="sldNum" sz="quarter" idx="5"/>
          </p:nvPr>
        </p:nvSpPr>
        <p:spPr/>
        <p:txBody>
          <a:bodyPr/>
          <a:lstStyle/>
          <a:p>
            <a:fld id="{51A33ABA-F6CF-1644-96CA-E88268E7F1C1}" type="slidenum">
              <a:rPr lang="sv-SE" smtClean="0"/>
              <a:t>6</a:t>
            </a:fld>
            <a:endParaRPr lang="sv-SE"/>
          </a:p>
        </p:txBody>
      </p:sp>
    </p:spTree>
    <p:extLst>
      <p:ext uri="{BB962C8B-B14F-4D97-AF65-F5344CB8AC3E}">
        <p14:creationId xmlns:p14="http://schemas.microsoft.com/office/powerpoint/2010/main" val="2301931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EBD35-398E-ACBE-7A92-AEC50146C43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1B585DE-2B3B-AE2B-D46C-AAEEEF871AE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82E4D31-252B-CA54-FD0E-F6F5734EBF74}"/>
              </a:ext>
            </a:extLst>
          </p:cNvPr>
          <p:cNvSpPr>
            <a:spLocks noGrp="1"/>
          </p:cNvSpPr>
          <p:nvPr>
            <p:ph type="body" idx="1"/>
          </p:nvPr>
        </p:nvSpPr>
        <p:spPr/>
        <p:txBody>
          <a:bodyPr/>
          <a:lstStyle/>
          <a:p>
            <a:r>
              <a:rPr lang="sv-SE" dirty="0"/>
              <a:t>I det övergripande samiska jämställdhetsarbetet handlar det om att människor ska ha samma makt att forma sina egna liv. Men det samiska samhället är inte homogent utan det finns en mängd faktorer som påverkar livsvillkoren vi har. Alla identifierar sig heller inte som kvinna eller man, flicka eller pojke utan det finns en mängd olika sätt att göra kön. Men vi blir dock alla, oavsett könsidentitet, påverkade av samhällets normer och av hur kategorierna kvinnor och män förväntas vara och värderas. Därför bör utgångspunkter i jämställdhetsarbetet vara: </a:t>
            </a:r>
            <a:r>
              <a:rPr lang="sv-SE" i="1" dirty="0"/>
              <a:t>”Alltid kön, men inte bara kön”.</a:t>
            </a:r>
          </a:p>
          <a:p>
            <a:endParaRPr lang="sv-SE" dirty="0"/>
          </a:p>
          <a:p>
            <a:r>
              <a:rPr lang="sv-SE" dirty="0"/>
              <a:t>Vi påverkas därmed olika beroende på olika sammanhang och vilka relationer som finns i gruppen. I det samiska jämställdhetsarbetet behöver vi därmed ta hänsyn till variationerna inom det samiska samhället och vilka villkor vi möter. På så sätt blir det enklare att se de maktstrukturer som finns både inom den egna gruppen och i samhället i stort.</a:t>
            </a:r>
          </a:p>
          <a:p>
            <a:endParaRPr lang="sv-SE" dirty="0"/>
          </a:p>
          <a:p>
            <a:r>
              <a:rPr lang="sv-SE" dirty="0"/>
              <a:t> Till exempel: kan vi förstå att varje enskild man inte alltid är överordnad varje enskild kvinna.</a:t>
            </a:r>
          </a:p>
          <a:p>
            <a:endParaRPr lang="sv-SE" dirty="0"/>
          </a:p>
        </p:txBody>
      </p:sp>
      <p:sp>
        <p:nvSpPr>
          <p:cNvPr id="4" name="Platshållare för bildnummer 3">
            <a:extLst>
              <a:ext uri="{FF2B5EF4-FFF2-40B4-BE49-F238E27FC236}">
                <a16:creationId xmlns:a16="http://schemas.microsoft.com/office/drawing/2014/main" id="{03FF3386-69CC-92DB-7FA0-60BE4CB48280}"/>
              </a:ext>
            </a:extLst>
          </p:cNvPr>
          <p:cNvSpPr>
            <a:spLocks noGrp="1"/>
          </p:cNvSpPr>
          <p:nvPr>
            <p:ph type="sldNum" sz="quarter" idx="5"/>
          </p:nvPr>
        </p:nvSpPr>
        <p:spPr/>
        <p:txBody>
          <a:bodyPr/>
          <a:lstStyle/>
          <a:p>
            <a:fld id="{51A33ABA-F6CF-1644-96CA-E88268E7F1C1}" type="slidenum">
              <a:rPr lang="sv-SE" smtClean="0"/>
              <a:t>7</a:t>
            </a:fld>
            <a:endParaRPr lang="sv-SE"/>
          </a:p>
        </p:txBody>
      </p:sp>
    </p:spTree>
    <p:extLst>
      <p:ext uri="{BB962C8B-B14F-4D97-AF65-F5344CB8AC3E}">
        <p14:creationId xmlns:p14="http://schemas.microsoft.com/office/powerpoint/2010/main" val="3945499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73BF3-DE10-118D-917F-89F7B4C360B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7B727C3-47C3-897D-6818-22AE0BF5E33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E340FC5-68FB-4025-C88A-4CE8F03DF71A}"/>
              </a:ext>
            </a:extLst>
          </p:cNvPr>
          <p:cNvSpPr>
            <a:spLocks noGrp="1"/>
          </p:cNvSpPr>
          <p:nvPr>
            <p:ph type="body" idx="1"/>
          </p:nvPr>
        </p:nvSpPr>
        <p:spPr/>
        <p:txBody>
          <a:bodyPr/>
          <a:lstStyle/>
          <a:p>
            <a:r>
              <a:rPr lang="sv-SE" dirty="0"/>
              <a:t>Upptäck samspelet mellan olika maktordningar genom en samtalsövning.</a:t>
            </a:r>
          </a:p>
          <a:p>
            <a:endParaRPr lang="sv-SE" dirty="0"/>
          </a:p>
          <a:p>
            <a:r>
              <a:rPr lang="sv-SE" dirty="0"/>
              <a:t>Utgå från din egen verksamhet, styrelse, förening eller grupp:</a:t>
            </a:r>
          </a:p>
          <a:p>
            <a:r>
              <a:rPr lang="sv-SE" b="1" dirty="0"/>
              <a:t>Steg 1</a:t>
            </a:r>
            <a:r>
              <a:rPr lang="sv-SE" dirty="0"/>
              <a:t>: Börja med att synliggöra era olika sidor som gör er unika. Det kan handla om att uppmärksamma allt från faktorer som kön, ålder, erfarenheter, vad du jobbar med (inom samiska näringar eller i annan sysselsättning), var du bor (i Saepmie eller utanför, stad eller by), familje- och områdestillhörighet, vilket språk du pratar samt andra faktorer som kan påverka makt och inflytandet i er verksamhet. </a:t>
            </a:r>
          </a:p>
          <a:p>
            <a:endParaRPr lang="sv-SE" dirty="0"/>
          </a:p>
          <a:p>
            <a:r>
              <a:rPr lang="sv-SE" b="1" dirty="0"/>
              <a:t>Steg 2</a:t>
            </a:r>
            <a:r>
              <a:rPr lang="sv-SE" dirty="0"/>
              <a:t>: Reflektera över era olika privilegier och positioner. Hur kan era olika förutsättningar påverka möjligheterna och upplevelserna i gruppen? Vem har mest makt och inflytande i verksamheten? Hur påverkar detta möjligheterna att påverka i beslutsfattandet? </a:t>
            </a:r>
          </a:p>
          <a:p>
            <a:endParaRPr lang="sv-SE" dirty="0"/>
          </a:p>
          <a:p>
            <a:r>
              <a:rPr lang="sv-SE" b="1" dirty="0"/>
              <a:t>Steg 3:</a:t>
            </a:r>
            <a:r>
              <a:rPr lang="sv-SE" dirty="0"/>
              <a:t> Förbättringsförslag utifrån identifierade ojämlikheter i makt, möjligheter och inflytande. Vad kan ni göra för att bidra till en jämnare fördelning av makt och inflytande i er verksamhet? Det kan inkludera att forma andra arbetssätt till exempel riktade insatser eller särskilda utbildningsmöjligheter för att öka intresset, kunskapen eller tillgängligheten inom specifika områden. </a:t>
            </a:r>
          </a:p>
          <a:p>
            <a:endParaRPr lang="sv-SE" dirty="0"/>
          </a:p>
        </p:txBody>
      </p:sp>
      <p:sp>
        <p:nvSpPr>
          <p:cNvPr id="4" name="Platshållare för bildnummer 3">
            <a:extLst>
              <a:ext uri="{FF2B5EF4-FFF2-40B4-BE49-F238E27FC236}">
                <a16:creationId xmlns:a16="http://schemas.microsoft.com/office/drawing/2014/main" id="{4E0DA96A-3C83-7C70-3D48-FB3A5138B325}"/>
              </a:ext>
            </a:extLst>
          </p:cNvPr>
          <p:cNvSpPr>
            <a:spLocks noGrp="1"/>
          </p:cNvSpPr>
          <p:nvPr>
            <p:ph type="sldNum" sz="quarter" idx="5"/>
          </p:nvPr>
        </p:nvSpPr>
        <p:spPr/>
        <p:txBody>
          <a:bodyPr/>
          <a:lstStyle/>
          <a:p>
            <a:fld id="{51A33ABA-F6CF-1644-96CA-E88268E7F1C1}" type="slidenum">
              <a:rPr lang="sv-SE" smtClean="0"/>
              <a:t>8</a:t>
            </a:fld>
            <a:endParaRPr lang="sv-SE"/>
          </a:p>
        </p:txBody>
      </p:sp>
    </p:spTree>
    <p:extLst>
      <p:ext uri="{BB962C8B-B14F-4D97-AF65-F5344CB8AC3E}">
        <p14:creationId xmlns:p14="http://schemas.microsoft.com/office/powerpoint/2010/main" val="2551675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C57B9-E2FD-BB03-4A25-F4CC0097B7B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2AE09B5-3A29-703C-82EA-F9B312C10AF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2717781-3BDF-D9A3-78A8-6997A200D201}"/>
              </a:ext>
            </a:extLst>
          </p:cNvPr>
          <p:cNvSpPr>
            <a:spLocks noGrp="1"/>
          </p:cNvSpPr>
          <p:nvPr>
            <p:ph type="body" idx="1"/>
          </p:nvPr>
        </p:nvSpPr>
        <p:spPr/>
        <p:txBody>
          <a:bodyPr/>
          <a:lstStyle/>
          <a:p>
            <a:r>
              <a:rPr lang="sv-SE" sz="1400" kern="1200" dirty="0">
                <a:solidFill>
                  <a:schemeClr val="tx1"/>
                </a:solidFill>
                <a:effectLst/>
                <a:latin typeface="+mn-lt"/>
                <a:ea typeface="+mn-ea"/>
                <a:cs typeface="+mn-cs"/>
              </a:rPr>
              <a:t>Presentationen ger tips och exempel på hur ni kan arbeta vidare.</a:t>
            </a:r>
          </a:p>
          <a:p>
            <a:endParaRPr lang="sv-SE" sz="1400" kern="1200" dirty="0">
              <a:solidFill>
                <a:schemeClr val="tx1"/>
              </a:solidFill>
              <a:effectLst/>
              <a:latin typeface="+mn-lt"/>
              <a:ea typeface="+mn-ea"/>
              <a:cs typeface="+mn-cs"/>
            </a:endParaRPr>
          </a:p>
          <a:p>
            <a:r>
              <a:rPr lang="sv-SE" sz="1400" dirty="0"/>
              <a:t>Ett gott exempel: Sametingets ungdomsråd är ett konkret exempel på hur riktade insatser för olika åldersgrupper kan skapa en känsla av tillhörighet och främja en jämnare fördelning av makt och inflytande. Genom ungdomsrådet får unga samer stärkt inflytande i politiska frågor och genom detta kan de få mer makt att forma sina liv och påverka det samiska samhället i stort. </a:t>
            </a:r>
          </a:p>
          <a:p>
            <a:endParaRPr lang="sv-SE" sz="1400" b="0"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C4AB6E5E-74A8-74E0-85AF-3D162FEEE1D9}"/>
              </a:ext>
            </a:extLst>
          </p:cNvPr>
          <p:cNvSpPr>
            <a:spLocks noGrp="1"/>
          </p:cNvSpPr>
          <p:nvPr>
            <p:ph type="sldNum" sz="quarter" idx="5"/>
          </p:nvPr>
        </p:nvSpPr>
        <p:spPr/>
        <p:txBody>
          <a:bodyPr/>
          <a:lstStyle/>
          <a:p>
            <a:fld id="{51A33ABA-F6CF-1644-96CA-E88268E7F1C1}" type="slidenum">
              <a:rPr lang="sv-SE" smtClean="0"/>
              <a:t>9</a:t>
            </a:fld>
            <a:endParaRPr lang="sv-SE"/>
          </a:p>
        </p:txBody>
      </p:sp>
    </p:spTree>
    <p:extLst>
      <p:ext uri="{BB962C8B-B14F-4D97-AF65-F5344CB8AC3E}">
        <p14:creationId xmlns:p14="http://schemas.microsoft.com/office/powerpoint/2010/main" val="1025552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1B34E7-3EC4-E8D0-77A6-444CDE2BC7B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5BE4702-8DEE-3FD2-1B80-7EDBE9BEC6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AEE9328-80E0-FD0C-FA46-B5EC59263602}"/>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5" name="Platshållare för sidfot 4">
            <a:extLst>
              <a:ext uri="{FF2B5EF4-FFF2-40B4-BE49-F238E27FC236}">
                <a16:creationId xmlns:a16="http://schemas.microsoft.com/office/drawing/2014/main" id="{1F2138BF-21CD-1A6F-A8A4-D563508AD20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6B6C53F-687B-1AF2-35A0-C274D5CC4C1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806813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7EA849-D8A8-6BD2-60BD-F3EDF14AA73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FDAAE9F-7DB9-3D53-CF25-1E34CB3B5C6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0DCDAC2-9A60-A7D9-0C45-52714A4DAB0F}"/>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5" name="Platshållare för sidfot 4">
            <a:extLst>
              <a:ext uri="{FF2B5EF4-FFF2-40B4-BE49-F238E27FC236}">
                <a16:creationId xmlns:a16="http://schemas.microsoft.com/office/drawing/2014/main" id="{BDEDD8AC-EAC4-418D-BD5B-793A508051D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2564D02-21C1-E9D1-FE34-A36BB6CCCF2C}"/>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12228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757A578-5ABC-D27F-0315-8C686B8EBC9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E0CED54-7BAD-A55E-CB38-E8069C0976E2}"/>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F224D4E-95EC-D84B-886B-117EC619745D}"/>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5" name="Platshållare för sidfot 4">
            <a:extLst>
              <a:ext uri="{FF2B5EF4-FFF2-40B4-BE49-F238E27FC236}">
                <a16:creationId xmlns:a16="http://schemas.microsoft.com/office/drawing/2014/main" id="{F3EDFAAE-3C41-FDF2-9E55-11D400FDB02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46BB7B6-10F0-1D83-72A7-8168C378379E}"/>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2189581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006578-B5D9-7C4B-D008-53CB7CF5640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4B8C1B0-FECB-5649-6C1A-E919B2D70C6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2CA0787-D5FA-FAF7-2D6E-A4DC81F18CB6}"/>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5" name="Platshållare för sidfot 4">
            <a:extLst>
              <a:ext uri="{FF2B5EF4-FFF2-40B4-BE49-F238E27FC236}">
                <a16:creationId xmlns:a16="http://schemas.microsoft.com/office/drawing/2014/main" id="{72D37238-EFA9-1BFF-9FF3-DDCCCD7062A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147A16E-A489-CFA7-F3B2-47128F6472F6}"/>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427756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D88B72-20FE-594D-3695-C357DE39F68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2722FC7-20AE-8498-85D4-B585B6E792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34A6462-B1AC-8DCE-3074-EDAB24F90BDC}"/>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5" name="Platshållare för sidfot 4">
            <a:extLst>
              <a:ext uri="{FF2B5EF4-FFF2-40B4-BE49-F238E27FC236}">
                <a16:creationId xmlns:a16="http://schemas.microsoft.com/office/drawing/2014/main" id="{4E66A81E-21D0-362B-4126-454F9CC44EA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30D7E8-FB97-C540-65D9-B4EFDBE2A965}"/>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23133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F8FC52-8A88-D024-C3A5-7DB88859B78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66E00C-50D9-59E6-47C5-6843490CD91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5CE99A1-5B94-F49D-7E85-B13AB70766A7}"/>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11611A-086A-B67D-C9A1-D959E3C187CA}"/>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6" name="Platshållare för sidfot 5">
            <a:extLst>
              <a:ext uri="{FF2B5EF4-FFF2-40B4-BE49-F238E27FC236}">
                <a16:creationId xmlns:a16="http://schemas.microsoft.com/office/drawing/2014/main" id="{08B4406D-7D06-B85E-C2D9-492E6326FF5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0F6B623-CA9C-D899-D78A-189478642181}"/>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2610517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FB85BA-D616-B678-4AB1-AAF9A609DEA4}"/>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0E2864D-B0FB-772D-2083-14EC3BC454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C8FB248-1E9D-1AE5-09B7-10E6654AD05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BA9FFC2-77BD-0B25-1382-0FA1D7E473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4D0C8DD-75DC-2087-D6E5-6091D4AD1E1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49643B8-84FC-3B66-3513-3B51B3817602}"/>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8" name="Platshållare för sidfot 7">
            <a:extLst>
              <a:ext uri="{FF2B5EF4-FFF2-40B4-BE49-F238E27FC236}">
                <a16:creationId xmlns:a16="http://schemas.microsoft.com/office/drawing/2014/main" id="{5C494EBC-6E7D-AF98-9AF5-213790568F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474B79F-2AF1-6D5E-29B8-235D9FD42F9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343078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DA7A77-E928-65EE-35B6-FE980393E2C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CB203DC-9D3E-8A5F-723F-AB943E270947}"/>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4" name="Platshållare för sidfot 3">
            <a:extLst>
              <a:ext uri="{FF2B5EF4-FFF2-40B4-BE49-F238E27FC236}">
                <a16:creationId xmlns:a16="http://schemas.microsoft.com/office/drawing/2014/main" id="{C55D3A89-CC38-2B46-9338-DA2824FA0FB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F26ED95-4510-D86E-B05D-5BEEC5B70AB1}"/>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35652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3FAFAE8-C629-A096-E5D3-D3B2DD486F8B}"/>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3" name="Platshållare för sidfot 2">
            <a:extLst>
              <a:ext uri="{FF2B5EF4-FFF2-40B4-BE49-F238E27FC236}">
                <a16:creationId xmlns:a16="http://schemas.microsoft.com/office/drawing/2014/main" id="{72D807C8-06FE-3DC4-3235-C8068087365E}"/>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684D2DE-F59D-258B-E238-A7988241643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3714618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98616-38CB-E01F-C24A-BA4A23C7A1D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0EF64B9-99C8-4F99-77DF-1D6C5D562F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1021EF2-D277-A87E-3667-E64747EEE4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3679FDF-AF00-B2F6-5C46-F81F94A7693D}"/>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6" name="Platshållare för sidfot 5">
            <a:extLst>
              <a:ext uri="{FF2B5EF4-FFF2-40B4-BE49-F238E27FC236}">
                <a16:creationId xmlns:a16="http://schemas.microsoft.com/office/drawing/2014/main" id="{6D3948D1-B676-5403-8DEB-F81C24C048B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373F126-4D0D-943C-B346-0F89A4E00D46}"/>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818767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499FD7-5A3F-4D49-68E9-BB8C93542B9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EA9A432-1773-99C8-3AFB-54ED06B494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9906FB5-A6CC-3FFC-2AE3-B94AEF9F30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3ADC7E9-0B07-F10F-A1BF-E2C8300973D9}"/>
              </a:ext>
            </a:extLst>
          </p:cNvPr>
          <p:cNvSpPr>
            <a:spLocks noGrp="1"/>
          </p:cNvSpPr>
          <p:nvPr>
            <p:ph type="dt" sz="half" idx="10"/>
          </p:nvPr>
        </p:nvSpPr>
        <p:spPr/>
        <p:txBody>
          <a:bodyPr/>
          <a:lstStyle/>
          <a:p>
            <a:fld id="{28BF666A-9CC9-F548-8B33-F65EF96FF4FC}" type="datetimeFigureOut">
              <a:rPr lang="sv-SE" smtClean="0"/>
              <a:t>2025-10-14</a:t>
            </a:fld>
            <a:endParaRPr lang="sv-SE"/>
          </a:p>
        </p:txBody>
      </p:sp>
      <p:sp>
        <p:nvSpPr>
          <p:cNvPr id="6" name="Platshållare för sidfot 5">
            <a:extLst>
              <a:ext uri="{FF2B5EF4-FFF2-40B4-BE49-F238E27FC236}">
                <a16:creationId xmlns:a16="http://schemas.microsoft.com/office/drawing/2014/main" id="{3570DB84-685D-4A94-BE78-E5160153E9A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B1D7A11-CA7B-5E78-C45D-565F19C39075}"/>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687313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9A98AC0-84DE-D5F4-3C61-060AEA1DAC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F55AEDF-3749-CD86-9820-977EF23E9E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532DA8C-9AA2-D3F2-640E-1D3B41837D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BF666A-9CC9-F548-8B33-F65EF96FF4FC}" type="datetimeFigureOut">
              <a:rPr lang="sv-SE" smtClean="0"/>
              <a:t>2025-10-14</a:t>
            </a:fld>
            <a:endParaRPr lang="sv-SE"/>
          </a:p>
        </p:txBody>
      </p:sp>
      <p:sp>
        <p:nvSpPr>
          <p:cNvPr id="5" name="Platshållare för sidfot 4">
            <a:extLst>
              <a:ext uri="{FF2B5EF4-FFF2-40B4-BE49-F238E27FC236}">
                <a16:creationId xmlns:a16="http://schemas.microsoft.com/office/drawing/2014/main" id="{BFAEACC2-A933-2FCE-112C-7F2AE5B900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B80029DA-F5A6-EA6E-8FCA-4E5D8FCE8C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BEE4B63-C3D6-B34A-92B4-883D2EAC72F5}" type="slidenum">
              <a:rPr lang="sv-SE" smtClean="0"/>
              <a:t>‹#›</a:t>
            </a:fld>
            <a:endParaRPr lang="sv-SE"/>
          </a:p>
        </p:txBody>
      </p:sp>
    </p:spTree>
    <p:extLst>
      <p:ext uri="{BB962C8B-B14F-4D97-AF65-F5344CB8AC3E}">
        <p14:creationId xmlns:p14="http://schemas.microsoft.com/office/powerpoint/2010/main" val="1003580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emf"/></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a:extLst>
            <a:ext uri="{FF2B5EF4-FFF2-40B4-BE49-F238E27FC236}">
              <a16:creationId xmlns:a16="http://schemas.microsoft.com/office/drawing/2014/main" id="{66567F44-6DEF-0257-6717-BCB4887BB384}"/>
            </a:ext>
          </a:extLst>
        </p:cNvPr>
        <p:cNvGrpSpPr/>
        <p:nvPr/>
      </p:nvGrpSpPr>
      <p:grpSpPr>
        <a:xfrm>
          <a:off x="0" y="0"/>
          <a:ext cx="0" cy="0"/>
          <a:chOff x="0" y="0"/>
          <a:chExt cx="0" cy="0"/>
        </a:xfrm>
      </p:grpSpPr>
      <p:sp>
        <p:nvSpPr>
          <p:cNvPr id="7" name="Rektangel 6">
            <a:extLst>
              <a:ext uri="{FF2B5EF4-FFF2-40B4-BE49-F238E27FC236}">
                <a16:creationId xmlns:a16="http://schemas.microsoft.com/office/drawing/2014/main" id="{F9ADB63C-509A-D75F-4922-5102ED8FAB2A}"/>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44A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44AE64"/>
              </a:solidFill>
            </a:endParaRPr>
          </a:p>
        </p:txBody>
      </p:sp>
      <p:sp>
        <p:nvSpPr>
          <p:cNvPr id="8" name="Rektangel 7">
            <a:extLst>
              <a:ext uri="{FF2B5EF4-FFF2-40B4-BE49-F238E27FC236}">
                <a16:creationId xmlns:a16="http://schemas.microsoft.com/office/drawing/2014/main" id="{0A2D1708-43A3-DF1E-60D3-C88D19465353}"/>
              </a:ext>
              <a:ext uri="{C183D7F6-B498-43B3-948B-1728B52AA6E4}">
                <adec:decorative xmlns:adec="http://schemas.microsoft.com/office/drawing/2017/decorative" val="1"/>
              </a:ext>
            </a:extLst>
          </p:cNvPr>
          <p:cNvSpPr/>
          <p:nvPr/>
        </p:nvSpPr>
        <p:spPr>
          <a:xfrm>
            <a:off x="-1" y="0"/>
            <a:ext cx="12192001" cy="969174"/>
          </a:xfrm>
          <a:prstGeom prst="rect">
            <a:avLst/>
          </a:prstGeom>
          <a:solidFill>
            <a:srgbClr val="E64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3" name="Bildobjekt 12" descr="Sametingets logotyp.">
            <a:extLst>
              <a:ext uri="{FF2B5EF4-FFF2-40B4-BE49-F238E27FC236}">
                <a16:creationId xmlns:a16="http://schemas.microsoft.com/office/drawing/2014/main" id="{D78F2D09-7DA5-A79B-35B1-564C735687BB}"/>
              </a:ext>
            </a:extLst>
          </p:cNvPr>
          <p:cNvPicPr>
            <a:picLocks noChangeAspect="1"/>
          </p:cNvPicPr>
          <p:nvPr/>
        </p:nvPicPr>
        <p:blipFill>
          <a:blip r:embed="rId3"/>
          <a:srcRect/>
          <a:stretch/>
        </p:blipFill>
        <p:spPr>
          <a:xfrm>
            <a:off x="9336505" y="220682"/>
            <a:ext cx="2570223" cy="570469"/>
          </a:xfrm>
          <a:prstGeom prst="rect">
            <a:avLst/>
          </a:prstGeom>
        </p:spPr>
      </p:pic>
      <p:sp>
        <p:nvSpPr>
          <p:cNvPr id="10" name="textruta 9">
            <a:extLst>
              <a:ext uri="{FF2B5EF4-FFF2-40B4-BE49-F238E27FC236}">
                <a16:creationId xmlns:a16="http://schemas.microsoft.com/office/drawing/2014/main" id="{DF3C22DC-9579-696F-C80F-D7E5C1740EAF}"/>
              </a:ext>
            </a:extLst>
          </p:cNvPr>
          <p:cNvSpPr txBox="1"/>
          <p:nvPr/>
        </p:nvSpPr>
        <p:spPr>
          <a:xfrm>
            <a:off x="7216946" y="1695052"/>
            <a:ext cx="2779285" cy="506256"/>
          </a:xfrm>
          <a:prstGeom prst="rect">
            <a:avLst/>
          </a:prstGeom>
          <a:solidFill>
            <a:srgbClr val="EFF7EF"/>
          </a:solidFill>
        </p:spPr>
        <p:txBody>
          <a:bodyPr wrap="square" lIns="144000" tIns="144000" rIns="144000" bIns="144000" rtlCol="0">
            <a:spAutoFit/>
          </a:bodyPr>
          <a:lstStyle/>
          <a:p>
            <a:r>
              <a:rPr lang="sv-SE" sz="1400" b="1" dirty="0">
                <a:solidFill>
                  <a:srgbClr val="0A3D1F"/>
                </a:solidFill>
                <a:latin typeface="Sen" pitchFamily="2" charset="0"/>
              </a:rPr>
              <a:t>VERKTYG TILL HANDBOKEN</a:t>
            </a:r>
          </a:p>
        </p:txBody>
      </p:sp>
      <p:sp>
        <p:nvSpPr>
          <p:cNvPr id="2" name="Rubrik 1">
            <a:extLst>
              <a:ext uri="{FF2B5EF4-FFF2-40B4-BE49-F238E27FC236}">
                <a16:creationId xmlns:a16="http://schemas.microsoft.com/office/drawing/2014/main" id="{128BCB27-6A62-FB7A-C3AF-F5064A71C32B}"/>
              </a:ext>
            </a:extLst>
          </p:cNvPr>
          <p:cNvSpPr>
            <a:spLocks noGrp="1"/>
          </p:cNvSpPr>
          <p:nvPr>
            <p:ph type="ctrTitle"/>
          </p:nvPr>
        </p:nvSpPr>
        <p:spPr>
          <a:xfrm>
            <a:off x="5021179" y="2932198"/>
            <a:ext cx="7170821" cy="2672984"/>
          </a:xfrm>
        </p:spPr>
        <p:txBody>
          <a:bodyPr>
            <a:normAutofit fontScale="90000"/>
          </a:bodyPr>
          <a:lstStyle/>
          <a:p>
            <a:r>
              <a:rPr lang="sv-SE" sz="8000" b="1" dirty="0">
                <a:latin typeface="Europa-Bold" panose="02000000000000000000" pitchFamily="2" charset="77"/>
              </a:rPr>
              <a:t>Mïrrestallede </a:t>
            </a:r>
            <a:br>
              <a:rPr lang="sv-SE" sz="8000" b="1" dirty="0">
                <a:latin typeface="Europa-Bold" panose="02000000000000000000" pitchFamily="2" charset="77"/>
              </a:rPr>
            </a:br>
            <a:r>
              <a:rPr lang="sv-SE" sz="8000" b="1" dirty="0">
                <a:latin typeface="Europa-Bold" panose="02000000000000000000" pitchFamily="2" charset="77"/>
              </a:rPr>
              <a:t>amma!</a:t>
            </a:r>
            <a:br>
              <a:rPr lang="sv-SE" sz="2800" b="1" dirty="0">
                <a:latin typeface="Europa-Bold" panose="02000000000000000000" pitchFamily="2" charset="77"/>
              </a:rPr>
            </a:br>
            <a:br>
              <a:rPr lang="sv-SE" sz="2400" dirty="0">
                <a:latin typeface="Europa-Bold" panose="02000000000000000000" pitchFamily="2" charset="77"/>
              </a:rPr>
            </a:br>
            <a:r>
              <a:rPr lang="sv-SE" sz="2400" dirty="0">
                <a:latin typeface="Europa-Bold" panose="02000000000000000000" pitchFamily="2" charset="77"/>
              </a:rPr>
              <a:t>- vuekieh mïrrestallemebarkose   </a:t>
            </a:r>
            <a:br>
              <a:rPr lang="sv-SE" sz="2400" dirty="0">
                <a:latin typeface="Europa-Bold" panose="02000000000000000000" pitchFamily="2" charset="77"/>
              </a:rPr>
            </a:br>
            <a:r>
              <a:rPr lang="sv-SE" sz="2400" i="1" dirty="0">
                <a:latin typeface="Europa-Bold" panose="02000000000000000000" pitchFamily="2" charset="77"/>
              </a:rPr>
              <a:t>- metoder för jämställdhetsarbete</a:t>
            </a:r>
            <a:endParaRPr lang="sv-SE" sz="2800" i="1" dirty="0">
              <a:latin typeface="Europa-Bold" panose="02000000000000000000" pitchFamily="2" charset="77"/>
            </a:endParaRPr>
          </a:p>
        </p:txBody>
      </p:sp>
      <p:pic>
        <p:nvPicPr>
          <p:cNvPr id="6" name="Bildobjekt 5">
            <a:extLst>
              <a:ext uri="{FF2B5EF4-FFF2-40B4-BE49-F238E27FC236}">
                <a16:creationId xmlns:a16="http://schemas.microsoft.com/office/drawing/2014/main" id="{796B7D47-B219-6B05-C9E1-9FC4FDC3FBCB}"/>
              </a:ext>
              <a:ext uri="{C183D7F6-B498-43B3-948B-1728B52AA6E4}">
                <adec:decorative xmlns:adec="http://schemas.microsoft.com/office/drawing/2017/decorative" val="1"/>
              </a:ext>
            </a:extLst>
          </p:cNvPr>
          <p:cNvPicPr>
            <a:picLocks noChangeAspect="1"/>
          </p:cNvPicPr>
          <p:nvPr/>
        </p:nvPicPr>
        <p:blipFill>
          <a:blip r:embed="rId4"/>
          <a:srcRect t="1019" b="19532"/>
          <a:stretch/>
        </p:blipFill>
        <p:spPr>
          <a:xfrm>
            <a:off x="-1" y="299871"/>
            <a:ext cx="5496541" cy="6558129"/>
          </a:xfrm>
          <a:prstGeom prst="rect">
            <a:avLst/>
          </a:prstGeom>
        </p:spPr>
      </p:pic>
    </p:spTree>
    <p:extLst>
      <p:ext uri="{BB962C8B-B14F-4D97-AF65-F5344CB8AC3E}">
        <p14:creationId xmlns:p14="http://schemas.microsoft.com/office/powerpoint/2010/main" val="21745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A9426-BF91-E207-641D-730450EBA6AC}"/>
            </a:ext>
          </a:extLst>
        </p:cNvPr>
        <p:cNvGrpSpPr/>
        <p:nvPr/>
      </p:nvGrpSpPr>
      <p:grpSpPr>
        <a:xfrm>
          <a:off x="0" y="0"/>
          <a:ext cx="0" cy="0"/>
          <a:chOff x="0" y="0"/>
          <a:chExt cx="0" cy="0"/>
        </a:xfrm>
      </p:grpSpPr>
      <p:pic>
        <p:nvPicPr>
          <p:cNvPr id="26" name="Bildobjekt 25">
            <a:extLst>
              <a:ext uri="{FF2B5EF4-FFF2-40B4-BE49-F238E27FC236}">
                <a16:creationId xmlns:a16="http://schemas.microsoft.com/office/drawing/2014/main" id="{23F18374-1DFC-C915-C8DE-D58714C62F6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 y="5868870"/>
            <a:ext cx="12192001" cy="1496088"/>
          </a:xfrm>
          <a:prstGeom prst="rect">
            <a:avLst/>
          </a:prstGeom>
        </p:spPr>
      </p:pic>
      <p:sp>
        <p:nvSpPr>
          <p:cNvPr id="20" name="Rubrik 19">
            <a:extLst>
              <a:ext uri="{FF2B5EF4-FFF2-40B4-BE49-F238E27FC236}">
                <a16:creationId xmlns:a16="http://schemas.microsoft.com/office/drawing/2014/main" id="{8F520267-CC85-63C8-54B6-3D4586E3A32B}"/>
              </a:ext>
            </a:extLst>
          </p:cNvPr>
          <p:cNvSpPr txBox="1">
            <a:spLocks noGrp="1"/>
          </p:cNvSpPr>
          <p:nvPr>
            <p:ph type="title" idx="4294967295"/>
          </p:nvPr>
        </p:nvSpPr>
        <p:spPr>
          <a:xfrm>
            <a:off x="1278068" y="1089565"/>
            <a:ext cx="10155351" cy="707886"/>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0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Nyfiken på att lära dig mer?</a:t>
            </a:r>
          </a:p>
        </p:txBody>
      </p:sp>
      <p:sp>
        <p:nvSpPr>
          <p:cNvPr id="21" name="textruta 20">
            <a:extLst>
              <a:ext uri="{FF2B5EF4-FFF2-40B4-BE49-F238E27FC236}">
                <a16:creationId xmlns:a16="http://schemas.microsoft.com/office/drawing/2014/main" id="{D6B33119-635F-D7B8-D666-3D2F6B0F97F5}"/>
              </a:ext>
            </a:extLst>
          </p:cNvPr>
          <p:cNvSpPr txBox="1"/>
          <p:nvPr/>
        </p:nvSpPr>
        <p:spPr>
          <a:xfrm>
            <a:off x="1292489" y="2009650"/>
            <a:ext cx="7933914" cy="3520461"/>
          </a:xfrm>
          <a:prstGeom prst="rect">
            <a:avLst/>
          </a:prstGeom>
          <a:noFill/>
        </p:spPr>
        <p:txBody>
          <a:bodyPr wrap="square" lIns="0" rtlCol="0">
            <a:noAutofit/>
          </a:bodyPr>
          <a:lstStyle/>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I handboken finns utbildningar och filmer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som tar upp:</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Samisk hälsa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Våld mot samiska kvinnor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och hbtqi-samer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Minoritetsstress</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Att arbeta för jämställdhet</a:t>
            </a:r>
          </a:p>
        </p:txBody>
      </p:sp>
      <p:pic>
        <p:nvPicPr>
          <p:cNvPr id="23" name="Bildobjekt 22">
            <a:extLst>
              <a:ext uri="{FF2B5EF4-FFF2-40B4-BE49-F238E27FC236}">
                <a16:creationId xmlns:a16="http://schemas.microsoft.com/office/drawing/2014/main" id="{B6F02771-9A2C-031E-21B3-B9F824C1609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81013" y="1245573"/>
            <a:ext cx="2917429" cy="4128530"/>
          </a:xfrm>
          <a:prstGeom prst="rect">
            <a:avLst/>
          </a:prstGeom>
        </p:spPr>
      </p:pic>
      <p:sp>
        <p:nvSpPr>
          <p:cNvPr id="24" name="Ellips 23">
            <a:extLst>
              <a:ext uri="{FF2B5EF4-FFF2-40B4-BE49-F238E27FC236}">
                <a16:creationId xmlns:a16="http://schemas.microsoft.com/office/drawing/2014/main" id="{A696B7A5-55C9-AA34-EF0E-1FB590B697A9}"/>
              </a:ext>
            </a:extLst>
          </p:cNvPr>
          <p:cNvSpPr/>
          <p:nvPr/>
        </p:nvSpPr>
        <p:spPr>
          <a:xfrm>
            <a:off x="6689341" y="2420931"/>
            <a:ext cx="2537062" cy="2582387"/>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100" dirty="0">
                <a:solidFill>
                  <a:schemeClr val="bg1"/>
                </a:solidFill>
                <a:effectLst/>
                <a:latin typeface="Sen" pitchFamily="2" charset="0"/>
                <a:ea typeface="Aptos" panose="020B0004020202020204" pitchFamily="34" charset="0"/>
                <a:cs typeface="Times New Roman" panose="02020603050405020304" pitchFamily="18" charset="0"/>
              </a:rPr>
              <a:t>Digital handbok för nedladdning</a:t>
            </a:r>
          </a:p>
          <a:p>
            <a:pPr algn="ctr"/>
            <a:r>
              <a:rPr lang="sv-SE" sz="2000" b="1" kern="100" dirty="0">
                <a:solidFill>
                  <a:schemeClr val="bg1"/>
                </a:solidFill>
                <a:effectLst/>
                <a:latin typeface="Sen" pitchFamily="2" charset="0"/>
                <a:ea typeface="Aptos" panose="020B0004020202020204" pitchFamily="34" charset="0"/>
                <a:cs typeface="Times New Roman" panose="02020603050405020304" pitchFamily="18" charset="0"/>
              </a:rPr>
              <a:t> </a:t>
            </a:r>
          </a:p>
          <a:p>
            <a:pPr algn="ctr"/>
            <a:endParaRPr lang="sv-SE" sz="2000" b="1" i="1" kern="100" dirty="0">
              <a:solidFill>
                <a:schemeClr val="bg1"/>
              </a:solidFill>
              <a:latin typeface="Sen" pitchFamily="2" charset="0"/>
              <a:ea typeface="Aptos" panose="020B0004020202020204" pitchFamily="34" charset="0"/>
              <a:cs typeface="Times New Roman" panose="02020603050405020304" pitchFamily="18" charset="0"/>
            </a:endParaRPr>
          </a:p>
          <a:p>
            <a:pPr algn="ctr"/>
            <a:endParaRPr lang="sv-SE" sz="2000" b="1" i="1" kern="100" dirty="0">
              <a:solidFill>
                <a:schemeClr val="bg1"/>
              </a:solidFill>
              <a:effectLst/>
              <a:latin typeface="Sen" pitchFamily="2" charset="0"/>
              <a:ea typeface="Aptos" panose="020B0004020202020204" pitchFamily="34" charset="0"/>
              <a:cs typeface="Times New Roman" panose="02020603050405020304" pitchFamily="18" charset="0"/>
            </a:endParaRPr>
          </a:p>
          <a:p>
            <a:pPr algn="ctr"/>
            <a:endParaRPr lang="sv-SE" sz="1600"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pic>
        <p:nvPicPr>
          <p:cNvPr id="25" name="Bildobjekt 24" descr="QR-kod till nedladdning av handboken.">
            <a:extLst>
              <a:ext uri="{FF2B5EF4-FFF2-40B4-BE49-F238E27FC236}">
                <a16:creationId xmlns:a16="http://schemas.microsoft.com/office/drawing/2014/main" id="{0C6AB699-BFED-1138-6A9C-0CE72689B835}"/>
              </a:ext>
            </a:extLst>
          </p:cNvPr>
          <p:cNvPicPr>
            <a:picLocks noChangeAspect="1"/>
          </p:cNvPicPr>
          <p:nvPr/>
        </p:nvPicPr>
        <p:blipFill>
          <a:blip r:embed="rId5"/>
          <a:srcRect t="288" b="288"/>
          <a:stretch/>
        </p:blipFill>
        <p:spPr>
          <a:xfrm>
            <a:off x="7445036" y="3553825"/>
            <a:ext cx="1025671" cy="1019771"/>
          </a:xfrm>
          <a:prstGeom prst="rect">
            <a:avLst/>
          </a:prstGeom>
        </p:spPr>
      </p:pic>
    </p:spTree>
    <p:extLst>
      <p:ext uri="{BB962C8B-B14F-4D97-AF65-F5344CB8AC3E}">
        <p14:creationId xmlns:p14="http://schemas.microsoft.com/office/powerpoint/2010/main" val="798019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13E9AD-8DEF-5633-2771-7D6D4813D83F}"/>
              </a:ext>
              <a:ext uri="{C183D7F6-B498-43B3-948B-1728B52AA6E4}">
                <adec:decorative xmlns:adec="http://schemas.microsoft.com/office/drawing/2017/decorative" val="1"/>
              </a:ext>
            </a:extLst>
          </p:cNvPr>
          <p:cNvSpPr>
            <a:spLocks noGrp="1"/>
          </p:cNvSpPr>
          <p:nvPr>
            <p:ph type="title"/>
          </p:nvPr>
        </p:nvSpPr>
        <p:spPr>
          <a:xfrm>
            <a:off x="0" y="-400110"/>
            <a:ext cx="10515600" cy="400110"/>
          </a:xfrm>
        </p:spPr>
        <p:txBody>
          <a:bodyPr>
            <a:normAutofit/>
          </a:bodyPr>
          <a:lstStyle/>
          <a:p>
            <a:r>
              <a:rPr lang="sv-SE" sz="1000" dirty="0"/>
              <a:t>Tack</a:t>
            </a:r>
          </a:p>
        </p:txBody>
      </p:sp>
      <p:pic>
        <p:nvPicPr>
          <p:cNvPr id="5" name="Platshållare för innehåll 4">
            <a:extLst>
              <a:ext uri="{FF2B5EF4-FFF2-40B4-BE49-F238E27FC236}">
                <a16:creationId xmlns:a16="http://schemas.microsoft.com/office/drawing/2014/main" id="{B51C293C-3E17-4A20-D5DF-42C30567794F}"/>
              </a:ext>
              <a:ext uri="{C183D7F6-B498-43B3-948B-1728B52AA6E4}">
                <adec:decorative xmlns:adec="http://schemas.microsoft.com/office/drawing/2017/decorative" val="1"/>
              </a:ext>
            </a:extLst>
          </p:cNvPr>
          <p:cNvPicPr>
            <a:picLocks noGrp="1" noChangeAspect="1"/>
          </p:cNvPicPr>
          <p:nvPr>
            <p:ph idx="1"/>
          </p:nvPr>
        </p:nvPicPr>
        <p:blipFill>
          <a:blip r:embed="rId3"/>
          <a:srcRect t="7141" b="55403"/>
          <a:stretch/>
        </p:blipFill>
        <p:spPr>
          <a:xfrm>
            <a:off x="0" y="0"/>
            <a:ext cx="12192000" cy="6858000"/>
          </a:xfrm>
        </p:spPr>
      </p:pic>
      <p:pic>
        <p:nvPicPr>
          <p:cNvPr id="9" name="Bildobjekt 8" descr="Sametingets logotyp.">
            <a:extLst>
              <a:ext uri="{FF2B5EF4-FFF2-40B4-BE49-F238E27FC236}">
                <a16:creationId xmlns:a16="http://schemas.microsoft.com/office/drawing/2014/main" id="{1BE38ECA-F746-E9E0-B9DC-25EDFD146235}"/>
              </a:ext>
            </a:extLst>
          </p:cNvPr>
          <p:cNvPicPr>
            <a:picLocks noChangeAspect="1"/>
          </p:cNvPicPr>
          <p:nvPr/>
        </p:nvPicPr>
        <p:blipFill>
          <a:blip r:embed="rId4"/>
          <a:stretch>
            <a:fillRect/>
          </a:stretch>
        </p:blipFill>
        <p:spPr>
          <a:xfrm>
            <a:off x="3200400" y="2986890"/>
            <a:ext cx="5791200" cy="1287453"/>
          </a:xfrm>
          <a:prstGeom prst="rect">
            <a:avLst/>
          </a:prstGeom>
        </p:spPr>
      </p:pic>
      <p:sp>
        <p:nvSpPr>
          <p:cNvPr id="10" name="textruta 9">
            <a:extLst>
              <a:ext uri="{FF2B5EF4-FFF2-40B4-BE49-F238E27FC236}">
                <a16:creationId xmlns:a16="http://schemas.microsoft.com/office/drawing/2014/main" id="{93809485-3FDA-A887-CAC6-B5205C67F018}"/>
              </a:ext>
            </a:extLst>
          </p:cNvPr>
          <p:cNvSpPr txBox="1"/>
          <p:nvPr/>
        </p:nvSpPr>
        <p:spPr>
          <a:xfrm>
            <a:off x="2874710" y="6193155"/>
            <a:ext cx="6442579" cy="400110"/>
          </a:xfrm>
          <a:prstGeom prst="rect">
            <a:avLst/>
          </a:prstGeom>
          <a:noFill/>
        </p:spPr>
        <p:txBody>
          <a:bodyPr wrap="square" rtlCol="0">
            <a:spAutoFit/>
          </a:bodyPr>
          <a:lstStyle/>
          <a:p>
            <a:pPr algn="ctr"/>
            <a:r>
              <a:rPr lang="sv-SE" sz="2000" dirty="0" err="1">
                <a:solidFill>
                  <a:srgbClr val="0A3D1F"/>
                </a:solidFill>
                <a:latin typeface="Sen" pitchFamily="2" charset="0"/>
              </a:rPr>
              <a:t>sametinget.se</a:t>
            </a:r>
            <a:endParaRPr lang="sv-SE" sz="2000" dirty="0">
              <a:solidFill>
                <a:srgbClr val="0A3D1F"/>
              </a:solidFill>
              <a:latin typeface="Sen" pitchFamily="2" charset="0"/>
            </a:endParaRPr>
          </a:p>
        </p:txBody>
      </p:sp>
    </p:spTree>
    <p:extLst>
      <p:ext uri="{BB962C8B-B14F-4D97-AF65-F5344CB8AC3E}">
        <p14:creationId xmlns:p14="http://schemas.microsoft.com/office/powerpoint/2010/main" val="3223451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5A697-236A-F2F6-E11C-53AB8D915EF1}"/>
            </a:ext>
          </a:extLst>
        </p:cNvPr>
        <p:cNvGrpSpPr/>
        <p:nvPr/>
      </p:nvGrpSpPr>
      <p:grpSpPr>
        <a:xfrm>
          <a:off x="0" y="0"/>
          <a:ext cx="0" cy="0"/>
          <a:chOff x="0" y="0"/>
          <a:chExt cx="0" cy="0"/>
        </a:xfrm>
      </p:grpSpPr>
      <p:pic>
        <p:nvPicPr>
          <p:cNvPr id="14" name="Bildobjekt 13">
            <a:extLst>
              <a:ext uri="{FF2B5EF4-FFF2-40B4-BE49-F238E27FC236}">
                <a16:creationId xmlns:a16="http://schemas.microsoft.com/office/drawing/2014/main" id="{9D6C5466-686F-B3F6-D47F-2040AD0AE33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82815" y="475189"/>
            <a:ext cx="7772400" cy="519984"/>
          </a:xfrm>
          <a:prstGeom prst="rect">
            <a:avLst/>
          </a:prstGeom>
        </p:spPr>
      </p:pic>
      <p:pic>
        <p:nvPicPr>
          <p:cNvPr id="6" name="Bildobjekt 5">
            <a:extLst>
              <a:ext uri="{FF2B5EF4-FFF2-40B4-BE49-F238E27FC236}">
                <a16:creationId xmlns:a16="http://schemas.microsoft.com/office/drawing/2014/main" id="{5D03FEF8-029C-55ED-533D-A78D30FA1AF5}"/>
              </a:ext>
              <a:ext uri="{C183D7F6-B498-43B3-948B-1728B52AA6E4}">
                <adec:decorative xmlns:adec="http://schemas.microsoft.com/office/drawing/2017/decorative" val="1"/>
              </a:ext>
            </a:extLst>
          </p:cNvPr>
          <p:cNvPicPr>
            <a:picLocks noChangeAspect="1"/>
          </p:cNvPicPr>
          <p:nvPr/>
        </p:nvPicPr>
        <p:blipFill>
          <a:blip r:embed="rId4"/>
          <a:srcRect b="49235"/>
          <a:stretch/>
        </p:blipFill>
        <p:spPr>
          <a:xfrm>
            <a:off x="-31330" y="5312207"/>
            <a:ext cx="12223330" cy="1545793"/>
          </a:xfrm>
          <a:prstGeom prst="rect">
            <a:avLst/>
          </a:prstGeom>
        </p:spPr>
      </p:pic>
      <p:sp>
        <p:nvSpPr>
          <p:cNvPr id="3" name="Rubrik 2">
            <a:extLst>
              <a:ext uri="{FF2B5EF4-FFF2-40B4-BE49-F238E27FC236}">
                <a16:creationId xmlns:a16="http://schemas.microsoft.com/office/drawing/2014/main" id="{80944689-B8C1-6B6F-6E1D-4763E1D655D7}"/>
              </a:ext>
            </a:extLst>
          </p:cNvPr>
          <p:cNvSpPr txBox="1">
            <a:spLocks noGrp="1"/>
          </p:cNvSpPr>
          <p:nvPr>
            <p:ph type="title" idx="4294967295"/>
          </p:nvPr>
        </p:nvSpPr>
        <p:spPr>
          <a:xfrm>
            <a:off x="1547210" y="1395685"/>
            <a:ext cx="6265128"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t>Tillsammans skapar </a:t>
            </a:r>
            <a:b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br>
            <a: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t>vi jämställdhet</a:t>
            </a:r>
          </a:p>
        </p:txBody>
      </p:sp>
      <p:sp>
        <p:nvSpPr>
          <p:cNvPr id="4" name="textruta 3">
            <a:extLst>
              <a:ext uri="{FF2B5EF4-FFF2-40B4-BE49-F238E27FC236}">
                <a16:creationId xmlns:a16="http://schemas.microsoft.com/office/drawing/2014/main" id="{0083EA8D-46BB-9649-0AF7-575761B01AE2}"/>
              </a:ext>
            </a:extLst>
          </p:cNvPr>
          <p:cNvSpPr txBox="1"/>
          <p:nvPr/>
        </p:nvSpPr>
        <p:spPr>
          <a:xfrm>
            <a:off x="1671152" y="3087415"/>
            <a:ext cx="7670071" cy="2553135"/>
          </a:xfrm>
          <a:prstGeom prst="rect">
            <a:avLst/>
          </a:prstGeom>
          <a:noFill/>
        </p:spPr>
        <p:txBody>
          <a:bodyPr wrap="square" rtlCol="0">
            <a:spAutoFit/>
          </a:bodyPr>
          <a:lstStyle/>
          <a:p>
            <a:pPr lvl="0">
              <a:lnSpc>
                <a:spcPct val="107000"/>
              </a:lnSpc>
              <a:spcAft>
                <a:spcPts val="800"/>
              </a:spcAft>
              <a:buSzPts val="1000"/>
              <a:tabLst>
                <a:tab pos="457200" algn="l"/>
              </a:tabLst>
            </a:pPr>
            <a:r>
              <a:rPr lang="sv-SE" sz="2800" b="1" kern="100" dirty="0">
                <a:effectLst/>
                <a:latin typeface="Europa-Bold" panose="02000000000000000000" pitchFamily="2" charset="77"/>
                <a:ea typeface="Aptos" panose="020B0004020202020204" pitchFamily="34" charset="0"/>
                <a:cs typeface="Times New Roman" panose="02020603050405020304" pitchFamily="18" charset="0"/>
              </a:rPr>
              <a:t>Jämställdhet handlar om:</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individer, oavsett kön, ska ha samma makt och inflytande att forma sitt liv och samhälle.</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Det är en grundläggande mänsklig rättighet, där alla har lika tillgång till möjligheter, rättigheter och ansvar inom alla områden av livet. </a:t>
            </a:r>
          </a:p>
        </p:txBody>
      </p:sp>
      <p:sp>
        <p:nvSpPr>
          <p:cNvPr id="5" name="Ellips 4">
            <a:extLst>
              <a:ext uri="{FF2B5EF4-FFF2-40B4-BE49-F238E27FC236}">
                <a16:creationId xmlns:a16="http://schemas.microsoft.com/office/drawing/2014/main" id="{E9CA4164-618F-FFCC-CCEA-D906EE8E5E6E}"/>
              </a:ext>
            </a:extLst>
          </p:cNvPr>
          <p:cNvSpPr/>
          <p:nvPr/>
        </p:nvSpPr>
        <p:spPr>
          <a:xfrm>
            <a:off x="8498541" y="566800"/>
            <a:ext cx="3022330" cy="3076323"/>
          </a:xfrm>
          <a:prstGeom prst="ellipse">
            <a:avLst/>
          </a:prstGeom>
          <a:solidFill>
            <a:srgbClr val="FBCD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600"/>
              </a:lnSpc>
              <a:spcAft>
                <a:spcPts val="800"/>
              </a:spcAft>
            </a:pPr>
            <a:r>
              <a:rPr lang="sv-SE" sz="2400"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Allt vi gör </a:t>
            </a:r>
          </a:p>
          <a:p>
            <a:pPr algn="ctr">
              <a:lnSpc>
                <a:spcPct val="107000"/>
              </a:lnSpc>
              <a:spcAft>
                <a:spcPts val="800"/>
              </a:spcAft>
            </a:pPr>
            <a:r>
              <a:rPr lang="sv-SE"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Jämställdhet skapas där beslut fattas, där resurser fördelas och normer uppstår. </a:t>
            </a:r>
            <a:endParaRPr lang="sv-SE" strike="sngStrike"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78978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70008-5933-2A1E-5074-55DEA13BED4B}"/>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D07248C0-6A30-1DB4-8CF2-B25A79CF4FD5}"/>
              </a:ext>
              <a:ext uri="{C183D7F6-B498-43B3-948B-1728B52AA6E4}">
                <adec:decorative xmlns:adec="http://schemas.microsoft.com/office/drawing/2017/decorative" val="1"/>
              </a:ext>
            </a:extLst>
          </p:cNvPr>
          <p:cNvSpPr/>
          <p:nvPr/>
        </p:nvSpPr>
        <p:spPr>
          <a:xfrm>
            <a:off x="0" y="0"/>
            <a:ext cx="7114479" cy="6858000"/>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7DC357CE-2F6A-CEBC-33E1-B9C7E1CC22D3}"/>
              </a:ext>
              <a:ext uri="{C183D7F6-B498-43B3-948B-1728B52AA6E4}">
                <adec:decorative xmlns:adec="http://schemas.microsoft.com/office/drawing/2017/decorative" val="1"/>
              </a:ext>
            </a:extLst>
          </p:cNvPr>
          <p:cNvPicPr>
            <a:picLocks noChangeAspect="1"/>
          </p:cNvPicPr>
          <p:nvPr/>
        </p:nvPicPr>
        <p:blipFill>
          <a:blip r:embed="rId3"/>
          <a:srcRect b="25928"/>
          <a:stretch>
            <a:fillRect/>
          </a:stretch>
        </p:blipFill>
        <p:spPr>
          <a:xfrm>
            <a:off x="1" y="0"/>
            <a:ext cx="6550270" cy="6858000"/>
          </a:xfrm>
          <a:prstGeom prst="rect">
            <a:avLst/>
          </a:prstGeom>
        </p:spPr>
      </p:pic>
      <p:sp>
        <p:nvSpPr>
          <p:cNvPr id="11" name="Rektangel 10">
            <a:extLst>
              <a:ext uri="{FF2B5EF4-FFF2-40B4-BE49-F238E27FC236}">
                <a16:creationId xmlns:a16="http://schemas.microsoft.com/office/drawing/2014/main" id="{475DC46E-0376-4F50-DBB3-9D642E21B0EC}"/>
              </a:ext>
              <a:ext uri="{C183D7F6-B498-43B3-948B-1728B52AA6E4}">
                <adec:decorative xmlns:adec="http://schemas.microsoft.com/office/drawing/2017/decorative" val="1"/>
              </a:ext>
            </a:extLst>
          </p:cNvPr>
          <p:cNvSpPr/>
          <p:nvPr/>
        </p:nvSpPr>
        <p:spPr>
          <a:xfrm>
            <a:off x="6550272" y="0"/>
            <a:ext cx="5641728" cy="6858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B5CA57"/>
              </a:solidFill>
            </a:endParaRPr>
          </a:p>
        </p:txBody>
      </p:sp>
      <p:sp>
        <p:nvSpPr>
          <p:cNvPr id="5" name="Rubrik 4">
            <a:extLst>
              <a:ext uri="{FF2B5EF4-FFF2-40B4-BE49-F238E27FC236}">
                <a16:creationId xmlns:a16="http://schemas.microsoft.com/office/drawing/2014/main" id="{78D91CF1-F777-C4B1-42F1-F7B469B167A2}"/>
              </a:ext>
            </a:extLst>
          </p:cNvPr>
          <p:cNvSpPr>
            <a:spLocks noGrp="1"/>
          </p:cNvSpPr>
          <p:nvPr>
            <p:ph type="title"/>
          </p:nvPr>
        </p:nvSpPr>
        <p:spPr>
          <a:xfrm>
            <a:off x="0" y="-1325563"/>
            <a:ext cx="11353800" cy="1173163"/>
          </a:xfrm>
        </p:spPr>
        <p:txBody>
          <a:bodyPr vert="horz" lIns="91440" tIns="45720" rIns="91440" bIns="45720" rtlCol="0" anchor="b">
            <a:normAutofit/>
          </a:bodyPr>
          <a:lstStyle/>
          <a:p>
            <a:r>
              <a:rPr lang="sv-SE" sz="1000" dirty="0" err="1">
                <a:latin typeface="Europa-Regular" panose="02000000000000000000" pitchFamily="2" charset="77"/>
              </a:rPr>
              <a:t>Geajnoekroesse</a:t>
            </a:r>
            <a:r>
              <a:rPr lang="sv-SE" sz="1000" dirty="0">
                <a:latin typeface="Europa-Regular" panose="02000000000000000000" pitchFamily="2" charset="77"/>
              </a:rPr>
              <a:t> Vägkorsningen</a:t>
            </a:r>
          </a:p>
        </p:txBody>
      </p:sp>
      <p:sp>
        <p:nvSpPr>
          <p:cNvPr id="9" name="textruta 8">
            <a:extLst>
              <a:ext uri="{FF2B5EF4-FFF2-40B4-BE49-F238E27FC236}">
                <a16:creationId xmlns:a16="http://schemas.microsoft.com/office/drawing/2014/main" id="{C4E9588F-93E1-AA9E-E268-8712C8A402BC}"/>
              </a:ext>
            </a:extLst>
          </p:cNvPr>
          <p:cNvSpPr txBox="1"/>
          <p:nvPr/>
        </p:nvSpPr>
        <p:spPr>
          <a:xfrm>
            <a:off x="7035880" y="1332162"/>
            <a:ext cx="4114800" cy="830997"/>
          </a:xfrm>
          <a:prstGeom prst="rect">
            <a:avLst/>
          </a:prstGeom>
          <a:noFill/>
        </p:spPr>
        <p:txBody>
          <a:bodyPr wrap="square" rtlCol="0">
            <a:spAutoFit/>
          </a:bodyPr>
          <a:lstStyle/>
          <a:p>
            <a:r>
              <a:rPr lang="sv-SE" sz="2400" b="1" dirty="0">
                <a:effectLst/>
                <a:latin typeface="Europa-Bold" panose="02000000000000000000" pitchFamily="2" charset="77"/>
              </a:rPr>
              <a:t>Metod för att samtala kring samisk jämställdhet.</a:t>
            </a:r>
          </a:p>
        </p:txBody>
      </p:sp>
      <p:sp>
        <p:nvSpPr>
          <p:cNvPr id="2" name="textruta 1">
            <a:extLst>
              <a:ext uri="{FF2B5EF4-FFF2-40B4-BE49-F238E27FC236}">
                <a16:creationId xmlns:a16="http://schemas.microsoft.com/office/drawing/2014/main" id="{20CA4BA4-9113-0D7C-4FB5-BC87F8CFE4A8}"/>
              </a:ext>
            </a:extLst>
          </p:cNvPr>
          <p:cNvSpPr txBox="1"/>
          <p:nvPr/>
        </p:nvSpPr>
        <p:spPr>
          <a:xfrm>
            <a:off x="7035882" y="2758817"/>
            <a:ext cx="4114800" cy="461665"/>
          </a:xfrm>
          <a:prstGeom prst="rect">
            <a:avLst/>
          </a:prstGeom>
          <a:noFill/>
        </p:spPr>
        <p:txBody>
          <a:bodyPr wrap="square" rtlCol="0">
            <a:spAutoFit/>
          </a:bodyPr>
          <a:lstStyle/>
          <a:p>
            <a:r>
              <a:rPr lang="sv-SE" sz="2400" b="1" dirty="0">
                <a:effectLst/>
                <a:latin typeface="Sen" pitchFamily="2" charset="0"/>
              </a:rPr>
              <a:t>INNEHÅLL</a:t>
            </a:r>
            <a:endParaRPr lang="sv-SE" sz="2800" b="1" dirty="0">
              <a:latin typeface="Sen" pitchFamily="2" charset="0"/>
            </a:endParaRPr>
          </a:p>
        </p:txBody>
      </p:sp>
      <p:sp>
        <p:nvSpPr>
          <p:cNvPr id="4" name="textruta 3">
            <a:extLst>
              <a:ext uri="{FF2B5EF4-FFF2-40B4-BE49-F238E27FC236}">
                <a16:creationId xmlns:a16="http://schemas.microsoft.com/office/drawing/2014/main" id="{936F7CF9-1CC0-3C11-9159-BF82E61DD9D4}"/>
              </a:ext>
            </a:extLst>
          </p:cNvPr>
          <p:cNvSpPr txBox="1"/>
          <p:nvPr/>
        </p:nvSpPr>
        <p:spPr>
          <a:xfrm>
            <a:off x="7035881" y="3220482"/>
            <a:ext cx="4600411" cy="2451953"/>
          </a:xfrm>
          <a:prstGeom prst="rect">
            <a:avLst/>
          </a:prstGeom>
          <a:noFill/>
        </p:spPr>
        <p:txBody>
          <a:bodyPr wrap="square" rtlCol="0">
            <a:spAutoFit/>
          </a:bodyPr>
          <a:lstStyle/>
          <a:p>
            <a:pPr marL="285750" indent="-285750">
              <a:spcAft>
                <a:spcPts val="1000"/>
              </a:spcAft>
              <a:buFont typeface="Courier New" panose="02070309020205020404" pitchFamily="49" charset="0"/>
              <a:buChar char="o"/>
            </a:pPr>
            <a:r>
              <a:rPr lang="sv-SE" sz="2000" dirty="0">
                <a:latin typeface="Europa-Regular" panose="02000000000000000000" pitchFamily="2" charset="77"/>
              </a:rPr>
              <a:t>Vad är samisk jämställdhet? </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Tänk dig en vägkorsning</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Om intersektionalitet </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Övning - samtala om samisk jämställdhet </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Ett gott exempel</a:t>
            </a:r>
          </a:p>
        </p:txBody>
      </p:sp>
    </p:spTree>
    <p:extLst>
      <p:ext uri="{BB962C8B-B14F-4D97-AF65-F5344CB8AC3E}">
        <p14:creationId xmlns:p14="http://schemas.microsoft.com/office/powerpoint/2010/main" val="488565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E134-8616-CA5C-5E7A-A26101EA5A74}"/>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840F34CF-F17B-3BBF-685C-E8F8084F95B2}"/>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25" name="textruta 24">
            <a:extLst>
              <a:ext uri="{FF2B5EF4-FFF2-40B4-BE49-F238E27FC236}">
                <a16:creationId xmlns:a16="http://schemas.microsoft.com/office/drawing/2014/main" id="{176D0BF9-C4A3-3D05-F04E-C16303D3C699}"/>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1</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939D95F7-76B5-3430-81CF-0104712E1762}"/>
              </a:ext>
            </a:extLst>
          </p:cNvPr>
          <p:cNvSpPr txBox="1">
            <a:spLocks noGrp="1"/>
          </p:cNvSpPr>
          <p:nvPr>
            <p:ph type="title" idx="4294967295"/>
          </p:nvPr>
        </p:nvSpPr>
        <p:spPr>
          <a:xfrm>
            <a:off x="1396095" y="1363198"/>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Vad är samisk jämställdhet? </a:t>
            </a:r>
          </a:p>
        </p:txBody>
      </p:sp>
      <p:sp>
        <p:nvSpPr>
          <p:cNvPr id="21" name="textruta 20">
            <a:extLst>
              <a:ext uri="{FF2B5EF4-FFF2-40B4-BE49-F238E27FC236}">
                <a16:creationId xmlns:a16="http://schemas.microsoft.com/office/drawing/2014/main" id="{A02421A0-9BC1-4697-23FF-EE33CF5AD6F4}"/>
              </a:ext>
            </a:extLst>
          </p:cNvPr>
          <p:cNvSpPr txBox="1"/>
          <p:nvPr/>
        </p:nvSpPr>
        <p:spPr>
          <a:xfrm>
            <a:off x="2194075" y="2382158"/>
            <a:ext cx="7803850" cy="438262"/>
          </a:xfrm>
          <a:prstGeom prst="rect">
            <a:avLst/>
          </a:prstGeom>
          <a:noFill/>
        </p:spPr>
        <p:txBody>
          <a:bodyPr wrap="square" rtlCol="0">
            <a:spAutoFit/>
          </a:bodyPr>
          <a:lstStyle/>
          <a:p>
            <a:pPr algn="ctr">
              <a:lnSpc>
                <a:spcPct val="107000"/>
              </a:lnSpc>
              <a:spcAft>
                <a:spcPts val="800"/>
              </a:spcAft>
              <a:buSzPts val="1000"/>
              <a:tabLst>
                <a:tab pos="457200" algn="l"/>
              </a:tabLst>
            </a:pPr>
            <a:r>
              <a:rPr lang="sv-SE" sz="2200" b="1" kern="100" dirty="0">
                <a:effectLst/>
                <a:latin typeface="Sen" pitchFamily="2" charset="0"/>
                <a:ea typeface="Aptos" panose="020B0004020202020204" pitchFamily="34" charset="0"/>
                <a:cs typeface="Times New Roman" panose="02020603050405020304" pitchFamily="18" charset="0"/>
              </a:rPr>
              <a:t>Vi är alla formade av flera saker samtidigt till exempel:</a:t>
            </a:r>
          </a:p>
        </p:txBody>
      </p:sp>
      <p:sp>
        <p:nvSpPr>
          <p:cNvPr id="7" name="Ellips 6">
            <a:extLst>
              <a:ext uri="{FF2B5EF4-FFF2-40B4-BE49-F238E27FC236}">
                <a16:creationId xmlns:a16="http://schemas.microsoft.com/office/drawing/2014/main" id="{4D96880C-970B-7982-50DF-2AF06149A1CA}"/>
              </a:ext>
            </a:extLst>
          </p:cNvPr>
          <p:cNvSpPr/>
          <p:nvPr/>
        </p:nvSpPr>
        <p:spPr>
          <a:xfrm>
            <a:off x="2509411" y="3009645"/>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100" dirty="0">
                <a:solidFill>
                  <a:schemeClr val="bg1"/>
                </a:solidFill>
                <a:latin typeface="Sen" pitchFamily="2" charset="0"/>
                <a:ea typeface="Aptos" panose="020B0004020202020204" pitchFamily="34" charset="0"/>
                <a:cs typeface="Times New Roman" panose="02020603050405020304" pitchFamily="18" charset="0"/>
              </a:rPr>
              <a:t>Tillhörig-het</a:t>
            </a:r>
            <a:endParaRPr lang="sv-SE" sz="16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11" name="Ellips 10">
            <a:extLst>
              <a:ext uri="{FF2B5EF4-FFF2-40B4-BE49-F238E27FC236}">
                <a16:creationId xmlns:a16="http://schemas.microsoft.com/office/drawing/2014/main" id="{1B5071E0-18A8-B63C-8CF6-82963D16247E}"/>
              </a:ext>
            </a:extLst>
          </p:cNvPr>
          <p:cNvSpPr/>
          <p:nvPr/>
        </p:nvSpPr>
        <p:spPr>
          <a:xfrm>
            <a:off x="3961694" y="3009645"/>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b="1" kern="100" dirty="0">
                <a:solidFill>
                  <a:schemeClr val="bg1"/>
                </a:solidFill>
                <a:latin typeface="Sen" pitchFamily="2" charset="0"/>
                <a:ea typeface="Aptos" panose="020B0004020202020204" pitchFamily="34" charset="0"/>
                <a:cs typeface="Times New Roman" panose="02020603050405020304" pitchFamily="18" charset="0"/>
              </a:rPr>
              <a:t>Ålder</a:t>
            </a:r>
            <a:r>
              <a:rPr lang="sv-SE" sz="20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sp>
        <p:nvSpPr>
          <p:cNvPr id="20" name="Ellips 19">
            <a:extLst>
              <a:ext uri="{FF2B5EF4-FFF2-40B4-BE49-F238E27FC236}">
                <a16:creationId xmlns:a16="http://schemas.microsoft.com/office/drawing/2014/main" id="{6DB510BE-A3CA-EA97-5438-0E12611931FF}"/>
              </a:ext>
            </a:extLst>
          </p:cNvPr>
          <p:cNvSpPr/>
          <p:nvPr/>
        </p:nvSpPr>
        <p:spPr>
          <a:xfrm>
            <a:off x="5439312" y="3009645"/>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b="1" kern="100" dirty="0">
                <a:solidFill>
                  <a:schemeClr val="bg1"/>
                </a:solidFill>
                <a:latin typeface="Sen" pitchFamily="2" charset="0"/>
                <a:ea typeface="Aptos" panose="020B0004020202020204" pitchFamily="34" charset="0"/>
                <a:cs typeface="Times New Roman" panose="02020603050405020304" pitchFamily="18" charset="0"/>
              </a:rPr>
              <a:t>Yrke</a:t>
            </a:r>
            <a:r>
              <a:rPr lang="sv-SE" sz="20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sp>
        <p:nvSpPr>
          <p:cNvPr id="9" name="Ellips 8">
            <a:extLst>
              <a:ext uri="{FF2B5EF4-FFF2-40B4-BE49-F238E27FC236}">
                <a16:creationId xmlns:a16="http://schemas.microsoft.com/office/drawing/2014/main" id="{AEC96FF0-2CA2-7791-F9E2-B50814F1720E}"/>
              </a:ext>
            </a:extLst>
          </p:cNvPr>
          <p:cNvSpPr/>
          <p:nvPr/>
        </p:nvSpPr>
        <p:spPr>
          <a:xfrm>
            <a:off x="6886653" y="3009645"/>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b="1" kern="100" dirty="0">
                <a:solidFill>
                  <a:schemeClr val="bg1"/>
                </a:solidFill>
                <a:latin typeface="Sen" pitchFamily="2" charset="0"/>
                <a:ea typeface="Aptos" panose="020B0004020202020204" pitchFamily="34" charset="0"/>
                <a:cs typeface="Times New Roman" panose="02020603050405020304" pitchFamily="18" charset="0"/>
              </a:rPr>
              <a:t>K</a:t>
            </a:r>
            <a:r>
              <a:rPr lang="sv-SE" b="1" kern="100" dirty="0">
                <a:solidFill>
                  <a:schemeClr val="bg1"/>
                </a:solidFill>
                <a:effectLst/>
                <a:latin typeface="Sen" pitchFamily="2" charset="0"/>
                <a:ea typeface="Aptos" panose="020B0004020202020204" pitchFamily="34" charset="0"/>
                <a:cs typeface="Times New Roman" panose="02020603050405020304" pitchFamily="18" charset="0"/>
              </a:rPr>
              <a:t>ön</a:t>
            </a:r>
            <a:r>
              <a:rPr lang="sv-SE" sz="16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sp>
        <p:nvSpPr>
          <p:cNvPr id="10" name="Ellips 9">
            <a:extLst>
              <a:ext uri="{FF2B5EF4-FFF2-40B4-BE49-F238E27FC236}">
                <a16:creationId xmlns:a16="http://schemas.microsoft.com/office/drawing/2014/main" id="{F7468D4D-1734-E49B-A29B-5317AF57A53F}"/>
              </a:ext>
            </a:extLst>
          </p:cNvPr>
          <p:cNvSpPr/>
          <p:nvPr/>
        </p:nvSpPr>
        <p:spPr>
          <a:xfrm>
            <a:off x="8357927" y="3009645"/>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400" b="1" kern="100" dirty="0">
                <a:solidFill>
                  <a:schemeClr val="bg1"/>
                </a:solidFill>
                <a:latin typeface="Sen" pitchFamily="2" charset="0"/>
                <a:ea typeface="Aptos" panose="020B0004020202020204" pitchFamily="34" charset="0"/>
                <a:cs typeface="Times New Roman" panose="02020603050405020304" pitchFamily="18" charset="0"/>
              </a:rPr>
              <a:t>Funktions-</a:t>
            </a:r>
            <a:br>
              <a:rPr lang="sv-SE" sz="1400" b="1" kern="100" dirty="0">
                <a:solidFill>
                  <a:schemeClr val="bg1"/>
                </a:solidFill>
                <a:latin typeface="Sen" pitchFamily="2" charset="0"/>
                <a:ea typeface="Aptos" panose="020B0004020202020204" pitchFamily="34" charset="0"/>
                <a:cs typeface="Times New Roman" panose="02020603050405020304" pitchFamily="18" charset="0"/>
              </a:rPr>
            </a:br>
            <a:r>
              <a:rPr lang="sv-SE" sz="1400" b="1" kern="100" dirty="0">
                <a:solidFill>
                  <a:schemeClr val="bg1"/>
                </a:solidFill>
                <a:latin typeface="Sen" pitchFamily="2" charset="0"/>
                <a:ea typeface="Aptos" panose="020B0004020202020204" pitchFamily="34" charset="0"/>
                <a:cs typeface="Times New Roman" panose="02020603050405020304" pitchFamily="18" charset="0"/>
              </a:rPr>
              <a:t>förmåga</a:t>
            </a:r>
            <a:r>
              <a:rPr lang="sv-SE" sz="14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sp>
        <p:nvSpPr>
          <p:cNvPr id="5" name="Ellips 4">
            <a:extLst>
              <a:ext uri="{FF2B5EF4-FFF2-40B4-BE49-F238E27FC236}">
                <a16:creationId xmlns:a16="http://schemas.microsoft.com/office/drawing/2014/main" id="{6B8715F4-4927-282D-6796-2E6D5778FC27}"/>
              </a:ext>
            </a:extLst>
          </p:cNvPr>
          <p:cNvSpPr/>
          <p:nvPr/>
        </p:nvSpPr>
        <p:spPr>
          <a:xfrm>
            <a:off x="3187424" y="4385207"/>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700" b="1" dirty="0">
                <a:latin typeface="Sen" pitchFamily="2" charset="0"/>
              </a:rPr>
              <a:t>Etnicitet</a:t>
            </a:r>
          </a:p>
        </p:txBody>
      </p:sp>
      <p:sp>
        <p:nvSpPr>
          <p:cNvPr id="12" name="Ellips 11">
            <a:extLst>
              <a:ext uri="{FF2B5EF4-FFF2-40B4-BE49-F238E27FC236}">
                <a16:creationId xmlns:a16="http://schemas.microsoft.com/office/drawing/2014/main" id="{AAC48B06-4A56-8B22-889A-6CB05A97035F}"/>
              </a:ext>
            </a:extLst>
          </p:cNvPr>
          <p:cNvSpPr/>
          <p:nvPr/>
        </p:nvSpPr>
        <p:spPr>
          <a:xfrm>
            <a:off x="4678131" y="4385207"/>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b="1" kern="100" dirty="0">
                <a:solidFill>
                  <a:schemeClr val="bg1"/>
                </a:solidFill>
                <a:latin typeface="Sen" pitchFamily="2" charset="0"/>
                <a:ea typeface="Aptos" panose="020B0004020202020204" pitchFamily="34" charset="0"/>
                <a:cs typeface="Times New Roman" panose="02020603050405020304" pitchFamily="18" charset="0"/>
              </a:rPr>
              <a:t>Språk</a:t>
            </a:r>
            <a:r>
              <a:rPr lang="sv-SE" sz="20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grpSp>
        <p:nvGrpSpPr>
          <p:cNvPr id="22" name="Grupp 21">
            <a:extLst>
              <a:ext uri="{FF2B5EF4-FFF2-40B4-BE49-F238E27FC236}">
                <a16:creationId xmlns:a16="http://schemas.microsoft.com/office/drawing/2014/main" id="{609F2C76-6992-255D-D6DA-0E8AD2317DFB}"/>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19" name="Grupp 18">
              <a:extLst>
                <a:ext uri="{FF2B5EF4-FFF2-40B4-BE49-F238E27FC236}">
                  <a16:creationId xmlns:a16="http://schemas.microsoft.com/office/drawing/2014/main" id="{EA0711CF-24A5-635C-C0B1-8A2D8A3DA527}"/>
                </a:ext>
              </a:extLst>
            </p:cNvPr>
            <p:cNvGrpSpPr/>
            <p:nvPr/>
          </p:nvGrpSpPr>
          <p:grpSpPr>
            <a:xfrm>
              <a:off x="0" y="0"/>
              <a:ext cx="12198153" cy="216000"/>
              <a:chOff x="-480372" y="897076"/>
              <a:chExt cx="12198153" cy="216000"/>
            </a:xfrm>
          </p:grpSpPr>
          <p:sp>
            <p:nvSpPr>
              <p:cNvPr id="8" name="Rektangel 7">
                <a:extLst>
                  <a:ext uri="{FF2B5EF4-FFF2-40B4-BE49-F238E27FC236}">
                    <a16:creationId xmlns:a16="http://schemas.microsoft.com/office/drawing/2014/main" id="{D618670C-6301-3695-F83D-CE0A2FE31096}"/>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14">
                <a:extLst>
                  <a:ext uri="{FF2B5EF4-FFF2-40B4-BE49-F238E27FC236}">
                    <a16:creationId xmlns:a16="http://schemas.microsoft.com/office/drawing/2014/main" id="{54816316-7A4E-620E-C2CA-663B22ED3152}"/>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15">
                <a:extLst>
                  <a:ext uri="{FF2B5EF4-FFF2-40B4-BE49-F238E27FC236}">
                    <a16:creationId xmlns:a16="http://schemas.microsoft.com/office/drawing/2014/main" id="{36D3D568-4D2F-3E2C-C1AB-22C1561995F3}"/>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4681FD60-4C76-AD49-A238-3EB0BCB0E71E}"/>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Rektangel 17">
                <a:extLst>
                  <a:ext uri="{FF2B5EF4-FFF2-40B4-BE49-F238E27FC236}">
                    <a16:creationId xmlns:a16="http://schemas.microsoft.com/office/drawing/2014/main" id="{C19DC9C4-0AC7-478D-B1B0-1E6C710D08F4}"/>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6" name="textruta 5">
              <a:extLst>
                <a:ext uri="{FF2B5EF4-FFF2-40B4-BE49-F238E27FC236}">
                  <a16:creationId xmlns:a16="http://schemas.microsoft.com/office/drawing/2014/main" id="{F5880C0B-7701-32A8-2AF7-9BD0E61D7600}"/>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sp>
        <p:nvSpPr>
          <p:cNvPr id="14" name="Ellips 13">
            <a:extLst>
              <a:ext uri="{FF2B5EF4-FFF2-40B4-BE49-F238E27FC236}">
                <a16:creationId xmlns:a16="http://schemas.microsoft.com/office/drawing/2014/main" id="{7828ADD8-F4D5-E51C-F8EB-30241FFCE0D1}"/>
              </a:ext>
            </a:extLst>
          </p:cNvPr>
          <p:cNvSpPr/>
          <p:nvPr/>
        </p:nvSpPr>
        <p:spPr>
          <a:xfrm>
            <a:off x="6153722" y="4385207"/>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b="1" kern="100" dirty="0">
                <a:solidFill>
                  <a:schemeClr val="bg1"/>
                </a:solidFill>
                <a:latin typeface="Sen" pitchFamily="2" charset="0"/>
                <a:ea typeface="Aptos" panose="020B0004020202020204" pitchFamily="34" charset="0"/>
                <a:cs typeface="Times New Roman" panose="02020603050405020304" pitchFamily="18" charset="0"/>
              </a:rPr>
              <a:t>Plats</a:t>
            </a:r>
            <a:r>
              <a:rPr lang="sv-SE" sz="20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sp>
        <p:nvSpPr>
          <p:cNvPr id="13" name="Ellips 12">
            <a:extLst>
              <a:ext uri="{FF2B5EF4-FFF2-40B4-BE49-F238E27FC236}">
                <a16:creationId xmlns:a16="http://schemas.microsoft.com/office/drawing/2014/main" id="{BF6F0E04-7E16-A651-0298-ECC1C43DD426}"/>
              </a:ext>
            </a:extLst>
          </p:cNvPr>
          <p:cNvSpPr/>
          <p:nvPr/>
        </p:nvSpPr>
        <p:spPr>
          <a:xfrm>
            <a:off x="7677855" y="4385207"/>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500" b="1" dirty="0">
                <a:latin typeface="Sen" pitchFamily="2" charset="0"/>
              </a:rPr>
              <a:t>Sexualitet</a:t>
            </a:r>
          </a:p>
        </p:txBody>
      </p:sp>
      <p:sp>
        <p:nvSpPr>
          <p:cNvPr id="24" name="textruta 23">
            <a:hlinkClick r:id="rId3" action="ppaction://hlinksldjump"/>
            <a:extLst>
              <a:ext uri="{FF2B5EF4-FFF2-40B4-BE49-F238E27FC236}">
                <a16:creationId xmlns:a16="http://schemas.microsoft.com/office/drawing/2014/main" id="{7EEC5667-1458-7EA7-DCA8-8CFFBE31457C}"/>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1937126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9629E-46BD-C746-913E-D8C0A1B88686}"/>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543B3A05-2F45-A4FE-B428-861819EFF1CB}"/>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6" name="textruta 35">
            <a:extLst>
              <a:ext uri="{FF2B5EF4-FFF2-40B4-BE49-F238E27FC236}">
                <a16:creationId xmlns:a16="http://schemas.microsoft.com/office/drawing/2014/main" id="{F62C0893-C082-41CC-950A-A359377B69DD}"/>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2</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C46A195D-4B6E-F725-8BAA-F72E55100D32}"/>
              </a:ext>
            </a:extLst>
          </p:cNvPr>
          <p:cNvSpPr txBox="1">
            <a:spLocks noGrp="1"/>
          </p:cNvSpPr>
          <p:nvPr>
            <p:ph type="title" idx="4294967295"/>
          </p:nvPr>
        </p:nvSpPr>
        <p:spPr>
          <a:xfrm>
            <a:off x="1302275" y="1506208"/>
            <a:ext cx="8660926"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Tänk dig en vägkorsning </a:t>
            </a:r>
          </a:p>
        </p:txBody>
      </p:sp>
      <p:sp>
        <p:nvSpPr>
          <p:cNvPr id="4" name="textruta 3">
            <a:extLst>
              <a:ext uri="{FF2B5EF4-FFF2-40B4-BE49-F238E27FC236}">
                <a16:creationId xmlns:a16="http://schemas.microsoft.com/office/drawing/2014/main" id="{256DCBF4-4814-7134-702D-F26515FFFDEC}"/>
              </a:ext>
            </a:extLst>
          </p:cNvPr>
          <p:cNvSpPr txBox="1"/>
          <p:nvPr/>
        </p:nvSpPr>
        <p:spPr>
          <a:xfrm>
            <a:off x="1303319" y="2502594"/>
            <a:ext cx="5778800" cy="3210046"/>
          </a:xfrm>
          <a:prstGeom prst="rect">
            <a:avLst/>
          </a:prstGeom>
          <a:noFill/>
        </p:spPr>
        <p:txBody>
          <a:bodyPr wrap="square" rtlCol="0">
            <a:spAutoFit/>
          </a:bodyPr>
          <a:lstStyle/>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Föreställ dig en vägkorsning där olika delar av dig själv såsom till exempel kön, ålder, etnicitet, yrke möts och påverkar din upplevelse. Det kan beskrivas som </a:t>
            </a:r>
            <a:r>
              <a:rPr lang="sv-SE" sz="2400" i="1" kern="100" dirty="0">
                <a:effectLst/>
                <a:latin typeface="Europa-Regular" panose="02000000000000000000" pitchFamily="2" charset="77"/>
                <a:ea typeface="Aptos" panose="020B0004020202020204" pitchFamily="34" charset="0"/>
                <a:cs typeface="Times New Roman" panose="02020603050405020304" pitchFamily="18" charset="0"/>
              </a:rPr>
              <a:t>intersektionalitet</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a:t>
            </a:r>
          </a:p>
          <a:p>
            <a:pPr>
              <a:lnSpc>
                <a:spcPct val="107000"/>
              </a:lnSpc>
              <a:spcAft>
                <a:spcPts val="800"/>
              </a:spcAft>
              <a:buSzPts val="1000"/>
              <a:tabLst>
                <a:tab pos="457200" algn="l"/>
              </a:tabLst>
            </a:pPr>
            <a:endParaRPr lang="sv-SE" sz="1000" kern="100" dirty="0">
              <a:latin typeface="Europa-Regular" panose="02000000000000000000" pitchFamily="2" charset="77"/>
              <a:ea typeface="Aptos" panose="020B0004020202020204" pitchFamily="34" charset="0"/>
              <a:cs typeface="Times New Roman" panose="02020603050405020304" pitchFamily="18" charset="0"/>
            </a:endParaRPr>
          </a:p>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Intersektionalitet handlar om hur olika maktordningar samverkar med varandra.</a:t>
            </a:r>
            <a:endParaRPr lang="sv-SE" sz="2400" strike="sngStrike"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grpSp>
        <p:nvGrpSpPr>
          <p:cNvPr id="26" name="Grupp 25">
            <a:extLst>
              <a:ext uri="{FF2B5EF4-FFF2-40B4-BE49-F238E27FC236}">
                <a16:creationId xmlns:a16="http://schemas.microsoft.com/office/drawing/2014/main" id="{C2853D80-7078-6E2F-BFF5-2856A90B0F00}"/>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7" name="Grupp 26">
              <a:extLst>
                <a:ext uri="{FF2B5EF4-FFF2-40B4-BE49-F238E27FC236}">
                  <a16:creationId xmlns:a16="http://schemas.microsoft.com/office/drawing/2014/main" id="{68A3B9EA-5706-8925-2886-164BA3B94B04}"/>
                </a:ext>
              </a:extLst>
            </p:cNvPr>
            <p:cNvGrpSpPr/>
            <p:nvPr/>
          </p:nvGrpSpPr>
          <p:grpSpPr>
            <a:xfrm>
              <a:off x="0" y="0"/>
              <a:ext cx="12198153" cy="216000"/>
              <a:chOff x="-480372" y="897076"/>
              <a:chExt cx="12198153" cy="216000"/>
            </a:xfrm>
          </p:grpSpPr>
          <p:sp>
            <p:nvSpPr>
              <p:cNvPr id="29" name="Rektangel 28">
                <a:extLst>
                  <a:ext uri="{FF2B5EF4-FFF2-40B4-BE49-F238E27FC236}">
                    <a16:creationId xmlns:a16="http://schemas.microsoft.com/office/drawing/2014/main" id="{217E77B5-5C8B-5A47-EA71-71C6DA2ACD1B}"/>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C93A0D49-9AFA-33E5-2CBC-4B41629CAFDC}"/>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B3BFCB21-F7E9-9E32-1E32-798BBF651A2C}"/>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A25F7075-5BF1-0365-EACD-A0DCFDA44596}"/>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2695E0E6-EE13-DA7C-4066-018090285812}"/>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8" name="textruta 27">
              <a:extLst>
                <a:ext uri="{FF2B5EF4-FFF2-40B4-BE49-F238E27FC236}">
                  <a16:creationId xmlns:a16="http://schemas.microsoft.com/office/drawing/2014/main" id="{0EEDC95B-DBB8-A7F3-E5F8-6E1E8B8825F3}"/>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sp>
        <p:nvSpPr>
          <p:cNvPr id="5" name="Ellips 4">
            <a:extLst>
              <a:ext uri="{FF2B5EF4-FFF2-40B4-BE49-F238E27FC236}">
                <a16:creationId xmlns:a16="http://schemas.microsoft.com/office/drawing/2014/main" id="{AAEA4B8C-32EE-0C8D-8EB0-72EA7D077C1C}"/>
              </a:ext>
            </a:extLst>
          </p:cNvPr>
          <p:cNvSpPr/>
          <p:nvPr/>
        </p:nvSpPr>
        <p:spPr>
          <a:xfrm>
            <a:off x="7577999" y="1747918"/>
            <a:ext cx="3818934" cy="3887159"/>
          </a:xfrm>
          <a:prstGeom prst="ellipse">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sv-SE" sz="18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endParaRPr>
          </a:p>
          <a:p>
            <a:pPr algn="ctr"/>
            <a:r>
              <a:rPr lang="sv-SE" sz="20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rPr>
              <a:t>Det kan handla om sociala kategorier från diskrimineringslagen eller andra kopplade till vad du arbetar med eller vart du bor, samt djupare strukturer som kolonialism.</a:t>
            </a:r>
          </a:p>
          <a:p>
            <a:pPr algn="ctr"/>
            <a:endParaRPr lang="sv-SE" sz="18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endParaRPr>
          </a:p>
        </p:txBody>
      </p:sp>
      <p:sp>
        <p:nvSpPr>
          <p:cNvPr id="35" name="textruta 34">
            <a:hlinkClick r:id="rId3" action="ppaction://hlinksldjump"/>
            <a:extLst>
              <a:ext uri="{FF2B5EF4-FFF2-40B4-BE49-F238E27FC236}">
                <a16:creationId xmlns:a16="http://schemas.microsoft.com/office/drawing/2014/main" id="{3E5DEDB6-F558-4FA7-79C6-7A8F6D7587FA}"/>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64423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BFCA5-F2AC-4338-039A-DF2FA59AFC2B}"/>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38328559-2124-C052-5705-FDD58827791C}"/>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EFF7EF"/>
              </a:solidFill>
            </a:endParaRPr>
          </a:p>
        </p:txBody>
      </p:sp>
      <p:sp>
        <p:nvSpPr>
          <p:cNvPr id="38" name="textruta 37">
            <a:extLst>
              <a:ext uri="{FF2B5EF4-FFF2-40B4-BE49-F238E27FC236}">
                <a16:creationId xmlns:a16="http://schemas.microsoft.com/office/drawing/2014/main" id="{EE931EF1-B1CD-FF67-FB5D-A762BDE7B3C6}"/>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3</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107B55C3-389D-8B4B-9B23-ADF9F15505AE}"/>
              </a:ext>
            </a:extLst>
          </p:cNvPr>
          <p:cNvSpPr txBox="1">
            <a:spLocks noGrp="1"/>
          </p:cNvSpPr>
          <p:nvPr>
            <p:ph type="title" idx="4294967295"/>
          </p:nvPr>
        </p:nvSpPr>
        <p:spPr>
          <a:xfrm>
            <a:off x="1184275" y="1668821"/>
            <a:ext cx="9069878"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Så kan </a:t>
            </a:r>
            <a:b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b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intersektionalitet </a:t>
            </a:r>
            <a:b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b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se ut </a:t>
            </a:r>
          </a:p>
        </p:txBody>
      </p:sp>
      <p:grpSp>
        <p:nvGrpSpPr>
          <p:cNvPr id="25" name="Grupp 24">
            <a:extLst>
              <a:ext uri="{FF2B5EF4-FFF2-40B4-BE49-F238E27FC236}">
                <a16:creationId xmlns:a16="http://schemas.microsoft.com/office/drawing/2014/main" id="{90AE3E93-E719-CA72-D6AD-FD5017966C12}"/>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6" name="Grupp 25">
              <a:extLst>
                <a:ext uri="{FF2B5EF4-FFF2-40B4-BE49-F238E27FC236}">
                  <a16:creationId xmlns:a16="http://schemas.microsoft.com/office/drawing/2014/main" id="{D325D77B-97F8-7B3B-5840-20A3E08E50DB}"/>
                </a:ext>
              </a:extLst>
            </p:cNvPr>
            <p:cNvGrpSpPr/>
            <p:nvPr/>
          </p:nvGrpSpPr>
          <p:grpSpPr>
            <a:xfrm>
              <a:off x="0" y="0"/>
              <a:ext cx="12198153" cy="216000"/>
              <a:chOff x="-480372" y="897076"/>
              <a:chExt cx="12198153" cy="216000"/>
            </a:xfrm>
          </p:grpSpPr>
          <p:sp>
            <p:nvSpPr>
              <p:cNvPr id="28" name="Rektangel 27">
                <a:extLst>
                  <a:ext uri="{FF2B5EF4-FFF2-40B4-BE49-F238E27FC236}">
                    <a16:creationId xmlns:a16="http://schemas.microsoft.com/office/drawing/2014/main" id="{4D4DF38A-8C6E-C9ED-2E05-2BC068CD33B0}"/>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9" name="Rektangel 28">
                <a:extLst>
                  <a:ext uri="{FF2B5EF4-FFF2-40B4-BE49-F238E27FC236}">
                    <a16:creationId xmlns:a16="http://schemas.microsoft.com/office/drawing/2014/main" id="{DFB2CF7D-8A41-BECC-D1DB-88D3D7ABB39D}"/>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10747B7C-9443-24B7-4965-2F2F577E4A5B}"/>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7A7CB9E9-5F28-2FA9-FBD1-F7F171BC11C6}"/>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0B44AC17-349E-CE21-8A99-569C6F5CBB65}"/>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7" name="textruta 26">
              <a:extLst>
                <a:ext uri="{FF2B5EF4-FFF2-40B4-BE49-F238E27FC236}">
                  <a16:creationId xmlns:a16="http://schemas.microsoft.com/office/drawing/2014/main" id="{D03D2CFF-F6BE-77A2-D7A1-886B5B981BF7}"/>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sp>
        <p:nvSpPr>
          <p:cNvPr id="36" name="Ellips 35">
            <a:extLst>
              <a:ext uri="{FF2B5EF4-FFF2-40B4-BE49-F238E27FC236}">
                <a16:creationId xmlns:a16="http://schemas.microsoft.com/office/drawing/2014/main" id="{A8AEDADF-2574-FFFB-3FF9-C13A5A83CFA3}"/>
              </a:ext>
            </a:extLst>
          </p:cNvPr>
          <p:cNvSpPr/>
          <p:nvPr/>
        </p:nvSpPr>
        <p:spPr>
          <a:xfrm>
            <a:off x="6820703" y="908813"/>
            <a:ext cx="4617725" cy="470022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7000"/>
              </a:lnSpc>
              <a:spcAft>
                <a:spcPts val="800"/>
              </a:spcAft>
            </a:pPr>
            <a:r>
              <a:rPr lang="sv-SE" sz="2800" b="1" kern="100" dirty="0">
                <a:solidFill>
                  <a:srgbClr val="0A3D1F"/>
                </a:solidFill>
                <a:effectLst/>
                <a:latin typeface="Sen" pitchFamily="2" charset="0"/>
                <a:ea typeface="Aptos" panose="020B0004020202020204" pitchFamily="34" charset="0"/>
                <a:cs typeface="Times New Roman" panose="02020603050405020304" pitchFamily="18" charset="0"/>
              </a:rPr>
              <a:t>EXEMPEL </a:t>
            </a:r>
          </a:p>
          <a:p>
            <a:pPr algn="ctr">
              <a:lnSpc>
                <a:spcPct val="107000"/>
              </a:lnSpc>
              <a:spcAft>
                <a:spcPts val="800"/>
              </a:spcAft>
            </a:pP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De samiska rättighetskämparna </a:t>
            </a:r>
            <a:b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b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Elsa </a:t>
            </a:r>
            <a:r>
              <a:rPr lang="sv-SE" kern="100" dirty="0" err="1">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Laula</a:t>
            </a: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 Renberg och </a:t>
            </a:r>
            <a:b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b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Karin Stenberg lyfte redan i början av 1900-talet samspelet kring rasism och kolonialism </a:t>
            </a:r>
            <a:b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b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i relation till samiska orättvisor.</a:t>
            </a:r>
          </a:p>
        </p:txBody>
      </p:sp>
      <p:sp>
        <p:nvSpPr>
          <p:cNvPr id="37" name="textruta 36">
            <a:hlinkClick r:id="rId3" action="ppaction://hlinksldjump"/>
            <a:extLst>
              <a:ext uri="{FF2B5EF4-FFF2-40B4-BE49-F238E27FC236}">
                <a16:creationId xmlns:a16="http://schemas.microsoft.com/office/drawing/2014/main" id="{F91FB75B-CC5D-DD16-C68A-BF1DEB454785}"/>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1195001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BFC89-B855-D6E9-2521-6949DDB530E3}"/>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6C4C0994-A64F-B793-F69B-06D9C8BA8569}"/>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1" name="textruta 30">
            <a:extLst>
              <a:ext uri="{FF2B5EF4-FFF2-40B4-BE49-F238E27FC236}">
                <a16:creationId xmlns:a16="http://schemas.microsoft.com/office/drawing/2014/main" id="{2EE570D2-87AE-BCA0-ADEE-F1D2975A6761}"/>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4</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8" name="Rubrik 7">
            <a:extLst>
              <a:ext uri="{FF2B5EF4-FFF2-40B4-BE49-F238E27FC236}">
                <a16:creationId xmlns:a16="http://schemas.microsoft.com/office/drawing/2014/main" id="{B9DCC16E-46D6-7A33-5D1D-165EBE30D3AC}"/>
              </a:ext>
            </a:extLst>
          </p:cNvPr>
          <p:cNvSpPr txBox="1">
            <a:spLocks noGrp="1"/>
          </p:cNvSpPr>
          <p:nvPr>
            <p:ph type="title" idx="4294967295"/>
          </p:nvPr>
        </p:nvSpPr>
        <p:spPr>
          <a:xfrm>
            <a:off x="1443091" y="1433536"/>
            <a:ext cx="9370683" cy="144655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Några faktorer att </a:t>
            </a:r>
            <a:b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b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tänka på: </a:t>
            </a:r>
          </a:p>
        </p:txBody>
      </p:sp>
      <p:sp>
        <p:nvSpPr>
          <p:cNvPr id="13" name="textruta 12">
            <a:extLst>
              <a:ext uri="{FF2B5EF4-FFF2-40B4-BE49-F238E27FC236}">
                <a16:creationId xmlns:a16="http://schemas.microsoft.com/office/drawing/2014/main" id="{C7DA1ED5-039B-94D5-C9D8-B7DF250EFE6A}"/>
              </a:ext>
            </a:extLst>
          </p:cNvPr>
          <p:cNvSpPr txBox="1"/>
          <p:nvPr/>
        </p:nvSpPr>
        <p:spPr>
          <a:xfrm>
            <a:off x="1378226" y="3051276"/>
            <a:ext cx="8875928" cy="3053208"/>
          </a:xfrm>
          <a:prstGeom prst="rect">
            <a:avLst/>
          </a:prstGeom>
          <a:noFill/>
        </p:spPr>
        <p:txBody>
          <a:bodyPr wrap="square" rtlCol="0">
            <a:spAutoFit/>
          </a:bodyPr>
          <a:lstStyle/>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ska ha samma makt att forma sina liv. </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Samhället är inte lika för alla – flera faktorer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påverkar våra livsvillkor. </a:t>
            </a:r>
          </a:p>
          <a:p>
            <a:pPr marL="342900" indent="-342900">
              <a:lnSpc>
                <a:spcPct val="107000"/>
              </a:lnSpc>
              <a:spcAft>
                <a:spcPts val="800"/>
              </a:spcAft>
              <a:buFont typeface="Courier New" panose="02070309020205020404" pitchFamily="49" charset="0"/>
              <a:buChar char="o"/>
            </a:pPr>
            <a:r>
              <a:rPr lang="sv-SE" sz="2200" kern="100" dirty="0">
                <a:latin typeface="Europa-Regular" panose="02000000000000000000" pitchFamily="2" charset="77"/>
                <a:ea typeface="Aptos" panose="020B0004020202020204" pitchFamily="34" charset="0"/>
                <a:cs typeface="Times New Roman" panose="02020603050405020304" pitchFamily="18" charset="0"/>
              </a:rPr>
              <a:t>T</a:t>
            </a: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 hänsyn till variationerna inom det samiska samhället. </a:t>
            </a:r>
          </a:p>
          <a:p>
            <a:pPr marL="342900" indent="-342900">
              <a:lnSpc>
                <a:spcPct val="107000"/>
              </a:lnSpc>
              <a:spcAft>
                <a:spcPts val="800"/>
              </a:spcAft>
              <a:buFont typeface="Courier New" panose="02070309020205020404" pitchFamily="49" charset="0"/>
              <a:buChar char="o"/>
            </a:pPr>
            <a:r>
              <a:rPr lang="sv-SE" sz="2200" kern="100" dirty="0">
                <a:latin typeface="Europa-Regular" panose="02000000000000000000" pitchFamily="2" charset="77"/>
                <a:ea typeface="Aptos" panose="020B0004020202020204" pitchFamily="34" charset="0"/>
                <a:cs typeface="Times New Roman" panose="02020603050405020304" pitchFamily="18" charset="0"/>
              </a:rPr>
              <a:t>Alla identifierar sig inte bara som kvinna eller man </a:t>
            </a:r>
            <a:br>
              <a:rPr lang="sv-SE" sz="2200" kern="100" dirty="0">
                <a:latin typeface="Europa-Regular" panose="02000000000000000000" pitchFamily="2" charset="77"/>
                <a:ea typeface="Aptos" panose="020B0004020202020204" pitchFamily="34" charset="0"/>
                <a:cs typeface="Times New Roman" panose="02020603050405020304" pitchFamily="18" charset="0"/>
              </a:rPr>
            </a:br>
            <a:r>
              <a:rPr lang="sv-SE" sz="2200" kern="100" dirty="0">
                <a:latin typeface="Europa-Regular" panose="02000000000000000000" pitchFamily="2" charset="77"/>
                <a:ea typeface="Aptos" panose="020B0004020202020204" pitchFamily="34" charset="0"/>
                <a:cs typeface="Times New Roman" panose="02020603050405020304" pitchFamily="18" charset="0"/>
              </a:rPr>
              <a:t>– det finns fler sätt att uttrycka kön.</a:t>
            </a:r>
          </a:p>
          <a:p>
            <a:pPr>
              <a:lnSpc>
                <a:spcPct val="107000"/>
              </a:lnSpc>
              <a:spcAft>
                <a:spcPts val="800"/>
              </a:spcAft>
            </a:pPr>
            <a:endParaRPr lang="sv-SE" sz="24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grpSp>
        <p:nvGrpSpPr>
          <p:cNvPr id="21" name="Grupp 20">
            <a:extLst>
              <a:ext uri="{FF2B5EF4-FFF2-40B4-BE49-F238E27FC236}">
                <a16:creationId xmlns:a16="http://schemas.microsoft.com/office/drawing/2014/main" id="{9BD23AD4-669C-30B3-2F41-935AC233F1F8}"/>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2" name="Grupp 21">
              <a:extLst>
                <a:ext uri="{FF2B5EF4-FFF2-40B4-BE49-F238E27FC236}">
                  <a16:creationId xmlns:a16="http://schemas.microsoft.com/office/drawing/2014/main" id="{E86E12FC-6C8B-37BD-CF8E-F2CDEB00FCA6}"/>
                </a:ext>
              </a:extLst>
            </p:cNvPr>
            <p:cNvGrpSpPr/>
            <p:nvPr/>
          </p:nvGrpSpPr>
          <p:grpSpPr>
            <a:xfrm>
              <a:off x="0" y="0"/>
              <a:ext cx="12198153" cy="216000"/>
              <a:chOff x="-480372" y="897076"/>
              <a:chExt cx="12198153" cy="216000"/>
            </a:xfrm>
          </p:grpSpPr>
          <p:sp>
            <p:nvSpPr>
              <p:cNvPr id="24" name="Rektangel 23">
                <a:extLst>
                  <a:ext uri="{FF2B5EF4-FFF2-40B4-BE49-F238E27FC236}">
                    <a16:creationId xmlns:a16="http://schemas.microsoft.com/office/drawing/2014/main" id="{C2DCAED8-AD70-D932-9613-AF51338C474C}"/>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DEB5C423-EB03-C7FF-310D-579B79AFD3C0}"/>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4F94D966-735C-7F6B-FCAE-4ABC27076ABD}"/>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ktangel 26">
                <a:extLst>
                  <a:ext uri="{FF2B5EF4-FFF2-40B4-BE49-F238E27FC236}">
                    <a16:creationId xmlns:a16="http://schemas.microsoft.com/office/drawing/2014/main" id="{42C9C944-8C36-27C2-8BC4-A804786B429D}"/>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27">
                <a:extLst>
                  <a:ext uri="{FF2B5EF4-FFF2-40B4-BE49-F238E27FC236}">
                    <a16:creationId xmlns:a16="http://schemas.microsoft.com/office/drawing/2014/main" id="{9ACFE624-6C75-8BFD-3858-F052F3969D4F}"/>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3" name="textruta 22">
              <a:extLst>
                <a:ext uri="{FF2B5EF4-FFF2-40B4-BE49-F238E27FC236}">
                  <a16:creationId xmlns:a16="http://schemas.microsoft.com/office/drawing/2014/main" id="{39E84C0D-672C-CC44-971D-7B31EA09A06C}"/>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sp>
        <p:nvSpPr>
          <p:cNvPr id="3" name="Ellips 2">
            <a:extLst>
              <a:ext uri="{FF2B5EF4-FFF2-40B4-BE49-F238E27FC236}">
                <a16:creationId xmlns:a16="http://schemas.microsoft.com/office/drawing/2014/main" id="{89B179CB-29A4-092A-8D93-BBF2EA2BF250}"/>
              </a:ext>
            </a:extLst>
          </p:cNvPr>
          <p:cNvSpPr/>
          <p:nvPr/>
        </p:nvSpPr>
        <p:spPr>
          <a:xfrm>
            <a:off x="8292676" y="728462"/>
            <a:ext cx="3245498" cy="3303479"/>
          </a:xfrm>
          <a:prstGeom prst="ellipse">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2000" b="1" kern="100" dirty="0">
                <a:solidFill>
                  <a:schemeClr val="tx1"/>
                </a:solidFill>
                <a:effectLst/>
                <a:latin typeface="Sen" pitchFamily="2" charset="0"/>
                <a:ea typeface="Aptos" panose="020B0004020202020204" pitchFamily="34" charset="0"/>
                <a:cs typeface="Times New Roman" panose="02020603050405020304" pitchFamily="18" charset="0"/>
              </a:rPr>
              <a:t>EXEMPEL</a:t>
            </a:r>
            <a:endParaRPr lang="sv-SE" sz="20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endParaRPr>
          </a:p>
          <a:p>
            <a:pPr algn="ctr"/>
            <a:r>
              <a:rPr lang="sv-SE" i="1"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En enskild man är inte alltid mer överordnad än en enskild kvinna. Makt beror på fler saker än bara kön.</a:t>
            </a:r>
          </a:p>
        </p:txBody>
      </p:sp>
      <p:sp>
        <p:nvSpPr>
          <p:cNvPr id="30" name="textruta 29">
            <a:hlinkClick r:id="rId3" action="ppaction://hlinksldjump"/>
            <a:extLst>
              <a:ext uri="{FF2B5EF4-FFF2-40B4-BE49-F238E27FC236}">
                <a16:creationId xmlns:a16="http://schemas.microsoft.com/office/drawing/2014/main" id="{10FF49BC-20AF-BAC9-29DF-7AA245ABE7CB}"/>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785918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91317-89B7-C704-FDD2-334B7A3381B0}"/>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19F8CC2D-CB51-746D-6423-450872F24BB8}"/>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4" name="textruta 33">
            <a:extLst>
              <a:ext uri="{FF2B5EF4-FFF2-40B4-BE49-F238E27FC236}">
                <a16:creationId xmlns:a16="http://schemas.microsoft.com/office/drawing/2014/main" id="{2A66A29C-C719-24EB-AA5F-2E40AE507E12}"/>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5</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2" name="Rektangel 21">
            <a:extLst>
              <a:ext uri="{FF2B5EF4-FFF2-40B4-BE49-F238E27FC236}">
                <a16:creationId xmlns:a16="http://schemas.microsoft.com/office/drawing/2014/main" id="{5FE1EAD8-3DF3-D136-A534-D8C9F1095CFD}"/>
              </a:ext>
            </a:extLst>
          </p:cNvPr>
          <p:cNvSpPr/>
          <p:nvPr/>
        </p:nvSpPr>
        <p:spPr>
          <a:xfrm>
            <a:off x="1597294" y="1025979"/>
            <a:ext cx="1489824" cy="5572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solidFill>
                  <a:srgbClr val="0A3D1F"/>
                </a:solidFill>
                <a:latin typeface="Sen" pitchFamily="2" charset="0"/>
              </a:rPr>
              <a:t>ÖVNING</a:t>
            </a:r>
            <a:endParaRPr lang="sv-SE" b="1" dirty="0">
              <a:solidFill>
                <a:srgbClr val="0A3D1F"/>
              </a:solidFill>
              <a:latin typeface="Sen" pitchFamily="2" charset="0"/>
            </a:endParaRPr>
          </a:p>
        </p:txBody>
      </p:sp>
      <p:sp>
        <p:nvSpPr>
          <p:cNvPr id="8" name="Rubrik 7">
            <a:extLst>
              <a:ext uri="{FF2B5EF4-FFF2-40B4-BE49-F238E27FC236}">
                <a16:creationId xmlns:a16="http://schemas.microsoft.com/office/drawing/2014/main" id="{7E6BA2E0-B354-91E8-CA95-889CDBC675A3}"/>
              </a:ext>
            </a:extLst>
          </p:cNvPr>
          <p:cNvSpPr txBox="1">
            <a:spLocks noGrp="1"/>
          </p:cNvSpPr>
          <p:nvPr>
            <p:ph type="title" idx="4294967295"/>
          </p:nvPr>
        </p:nvSpPr>
        <p:spPr>
          <a:xfrm>
            <a:off x="1117420" y="1736584"/>
            <a:ext cx="9738748" cy="769441"/>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 Samtala om samisk jämställdhet </a:t>
            </a:r>
            <a:endParaRPr kumimoji="0" lang="sv-SE" sz="44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5" name="Ellips 4">
            <a:extLst>
              <a:ext uri="{FF2B5EF4-FFF2-40B4-BE49-F238E27FC236}">
                <a16:creationId xmlns:a16="http://schemas.microsoft.com/office/drawing/2014/main" id="{C0108184-D724-7113-1AFA-6E90434E64A4}"/>
              </a:ext>
            </a:extLst>
          </p:cNvPr>
          <p:cNvSpPr/>
          <p:nvPr/>
        </p:nvSpPr>
        <p:spPr>
          <a:xfrm>
            <a:off x="1335832" y="2659409"/>
            <a:ext cx="2880401" cy="2931860"/>
          </a:xfrm>
          <a:prstGeom prst="ellipse">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2800" b="1" dirty="0">
                <a:solidFill>
                  <a:schemeClr val="tx1"/>
                </a:solidFill>
                <a:effectLst/>
                <a:latin typeface="Sen" pitchFamily="2" charset="0"/>
                <a:ea typeface="Garamond" panose="02020404030301010803" pitchFamily="18" charset="0"/>
                <a:cs typeface="Garamond" panose="02020404030301010803" pitchFamily="18" charset="0"/>
              </a:rPr>
              <a:t>Steg 1: </a:t>
            </a:r>
          </a:p>
          <a:p>
            <a:pPr algn="ctr">
              <a:spcAft>
                <a:spcPts val="600"/>
              </a:spcAft>
            </a:pPr>
            <a:r>
              <a:rPr lang="sv-SE" sz="1800" dirty="0">
                <a:solidFill>
                  <a:schemeClr val="tx1"/>
                </a:solidFill>
                <a:effectLst/>
                <a:latin typeface="Europa-Regular" panose="02000000000000000000" pitchFamily="2" charset="77"/>
                <a:ea typeface="Garamond" panose="02020404030301010803" pitchFamily="18" charset="0"/>
                <a:cs typeface="Garamond" panose="02020404030301010803" pitchFamily="18" charset="0"/>
              </a:rPr>
              <a:t>Börja med att synliggöra era olika sidor som gör er unika. </a:t>
            </a:r>
          </a:p>
        </p:txBody>
      </p:sp>
      <p:sp>
        <p:nvSpPr>
          <p:cNvPr id="14" name="Ellips 13">
            <a:extLst>
              <a:ext uri="{FF2B5EF4-FFF2-40B4-BE49-F238E27FC236}">
                <a16:creationId xmlns:a16="http://schemas.microsoft.com/office/drawing/2014/main" id="{74816B3C-574A-9F10-7CD6-455693F5E02B}"/>
              </a:ext>
            </a:extLst>
          </p:cNvPr>
          <p:cNvSpPr/>
          <p:nvPr/>
        </p:nvSpPr>
        <p:spPr>
          <a:xfrm>
            <a:off x="4665868" y="2659409"/>
            <a:ext cx="2880401" cy="2931860"/>
          </a:xfrm>
          <a:prstGeom prst="ellipse">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2800" b="1" dirty="0">
                <a:solidFill>
                  <a:schemeClr val="tx1"/>
                </a:solidFill>
                <a:effectLst/>
                <a:latin typeface="Sen" pitchFamily="2" charset="0"/>
                <a:ea typeface="Garamond" panose="02020404030301010803" pitchFamily="18" charset="0"/>
                <a:cs typeface="Garamond" panose="02020404030301010803" pitchFamily="18" charset="0"/>
              </a:rPr>
              <a:t>Steg 2: </a:t>
            </a:r>
          </a:p>
          <a:p>
            <a:pPr algn="ctr">
              <a:spcAft>
                <a:spcPts val="600"/>
              </a:spcAft>
            </a:pPr>
            <a:r>
              <a:rPr lang="sv-SE" sz="18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Reflektera över era olika privilegier och positioner.</a:t>
            </a:r>
            <a:r>
              <a:rPr lang="sv-SE" dirty="0">
                <a:solidFill>
                  <a:schemeClr val="tx1"/>
                </a:solidFill>
                <a:effectLst/>
                <a:latin typeface="Europa-Regular" panose="02000000000000000000" pitchFamily="2" charset="77"/>
              </a:rPr>
              <a:t> </a:t>
            </a:r>
            <a:endParaRPr lang="sv-SE" sz="1800" dirty="0">
              <a:solidFill>
                <a:schemeClr val="tx1"/>
              </a:solidFill>
              <a:effectLst/>
              <a:latin typeface="Europa-Regular" panose="02000000000000000000" pitchFamily="2" charset="77"/>
              <a:ea typeface="Garamond" panose="02020404030301010803" pitchFamily="18" charset="0"/>
              <a:cs typeface="Garamond" panose="02020404030301010803" pitchFamily="18" charset="0"/>
            </a:endParaRPr>
          </a:p>
        </p:txBody>
      </p:sp>
      <p:sp>
        <p:nvSpPr>
          <p:cNvPr id="15" name="Ellips 14">
            <a:extLst>
              <a:ext uri="{FF2B5EF4-FFF2-40B4-BE49-F238E27FC236}">
                <a16:creationId xmlns:a16="http://schemas.microsoft.com/office/drawing/2014/main" id="{C4B1C4FE-D6DB-C029-954E-4CDEB5DF645B}"/>
              </a:ext>
            </a:extLst>
          </p:cNvPr>
          <p:cNvSpPr/>
          <p:nvPr/>
        </p:nvSpPr>
        <p:spPr>
          <a:xfrm>
            <a:off x="7995904" y="2659409"/>
            <a:ext cx="2880401" cy="2931860"/>
          </a:xfrm>
          <a:prstGeom prst="ellipse">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2800" b="1" dirty="0">
                <a:solidFill>
                  <a:schemeClr val="tx1"/>
                </a:solidFill>
                <a:effectLst/>
                <a:latin typeface="Sen" pitchFamily="2" charset="0"/>
                <a:ea typeface="Garamond" panose="02020404030301010803" pitchFamily="18" charset="0"/>
                <a:cs typeface="Garamond" panose="02020404030301010803" pitchFamily="18" charset="0"/>
              </a:rPr>
              <a:t>Steg 3: </a:t>
            </a:r>
          </a:p>
          <a:p>
            <a:pPr algn="ctr">
              <a:spcAft>
                <a:spcPts val="600"/>
              </a:spcAft>
            </a:pPr>
            <a:r>
              <a:rPr lang="sv-SE" sz="18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Förbättringsförslag utifrån identifierade ojämlikheter i makt, möjligheter och inflytande. </a:t>
            </a:r>
            <a:endParaRPr lang="sv-SE" sz="1800" dirty="0">
              <a:solidFill>
                <a:schemeClr val="tx1"/>
              </a:solidFill>
              <a:effectLst/>
              <a:latin typeface="Europa-Regular" panose="02000000000000000000" pitchFamily="2" charset="77"/>
              <a:ea typeface="Garamond" panose="02020404030301010803" pitchFamily="18" charset="0"/>
              <a:cs typeface="Garamond" panose="02020404030301010803" pitchFamily="18" charset="0"/>
            </a:endParaRPr>
          </a:p>
        </p:txBody>
      </p:sp>
      <p:pic>
        <p:nvPicPr>
          <p:cNvPr id="21" name="Bildobjekt 20">
            <a:extLst>
              <a:ext uri="{FF2B5EF4-FFF2-40B4-BE49-F238E27FC236}">
                <a16:creationId xmlns:a16="http://schemas.microsoft.com/office/drawing/2014/main" id="{960AA189-6E51-B275-1FBC-00B153FECFC2}"/>
              </a:ext>
              <a:ext uri="{C183D7F6-B498-43B3-948B-1728B52AA6E4}">
                <adec:decorative xmlns:adec="http://schemas.microsoft.com/office/drawing/2017/decorative" val="1"/>
              </a:ext>
            </a:extLst>
          </p:cNvPr>
          <p:cNvPicPr>
            <a:picLocks noChangeAspect="1"/>
          </p:cNvPicPr>
          <p:nvPr/>
        </p:nvPicPr>
        <p:blipFill>
          <a:blip r:embed="rId3"/>
          <a:srcRect l="41522" t="15825" r="44531" b="69111"/>
          <a:stretch/>
        </p:blipFill>
        <p:spPr>
          <a:xfrm>
            <a:off x="1335832" y="1025978"/>
            <a:ext cx="343561" cy="557221"/>
          </a:xfrm>
          <a:prstGeom prst="rect">
            <a:avLst/>
          </a:prstGeom>
        </p:spPr>
      </p:pic>
      <p:grpSp>
        <p:nvGrpSpPr>
          <p:cNvPr id="24" name="Grupp 23">
            <a:extLst>
              <a:ext uri="{FF2B5EF4-FFF2-40B4-BE49-F238E27FC236}">
                <a16:creationId xmlns:a16="http://schemas.microsoft.com/office/drawing/2014/main" id="{43A4A303-DF63-A824-7C80-1CA655B477BB}"/>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5" name="Grupp 24">
              <a:extLst>
                <a:ext uri="{FF2B5EF4-FFF2-40B4-BE49-F238E27FC236}">
                  <a16:creationId xmlns:a16="http://schemas.microsoft.com/office/drawing/2014/main" id="{A1F6A81A-8886-EBEA-AF5F-63B529B093F5}"/>
                </a:ext>
              </a:extLst>
            </p:cNvPr>
            <p:cNvGrpSpPr/>
            <p:nvPr/>
          </p:nvGrpSpPr>
          <p:grpSpPr>
            <a:xfrm>
              <a:off x="0" y="0"/>
              <a:ext cx="12198153" cy="216000"/>
              <a:chOff x="-480372" y="897076"/>
              <a:chExt cx="12198153" cy="216000"/>
            </a:xfrm>
          </p:grpSpPr>
          <p:sp>
            <p:nvSpPr>
              <p:cNvPr id="27" name="Rektangel 26">
                <a:extLst>
                  <a:ext uri="{FF2B5EF4-FFF2-40B4-BE49-F238E27FC236}">
                    <a16:creationId xmlns:a16="http://schemas.microsoft.com/office/drawing/2014/main" id="{43DBD63D-0023-F006-E91C-043278586275}"/>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27">
                <a:extLst>
                  <a:ext uri="{FF2B5EF4-FFF2-40B4-BE49-F238E27FC236}">
                    <a16:creationId xmlns:a16="http://schemas.microsoft.com/office/drawing/2014/main" id="{D4F37B4B-8E10-10D2-0165-9256FE6F3C1C}"/>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9" name="Rektangel 28">
                <a:extLst>
                  <a:ext uri="{FF2B5EF4-FFF2-40B4-BE49-F238E27FC236}">
                    <a16:creationId xmlns:a16="http://schemas.microsoft.com/office/drawing/2014/main" id="{CE7219F4-8116-6282-3459-0AB50DA39CBC}"/>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C3051611-08F0-0824-D858-74C355866EA0}"/>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23EC53EF-E8AE-EF45-26AD-F8AF448B7FA1}"/>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6" name="textruta 25">
              <a:extLst>
                <a:ext uri="{FF2B5EF4-FFF2-40B4-BE49-F238E27FC236}">
                  <a16:creationId xmlns:a16="http://schemas.microsoft.com/office/drawing/2014/main" id="{E3EA45A5-19D0-2319-DC0C-FBD5EC321FF4}"/>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sp>
        <p:nvSpPr>
          <p:cNvPr id="33" name="textruta 32">
            <a:hlinkClick r:id="rId4" action="ppaction://hlinksldjump"/>
            <a:extLst>
              <a:ext uri="{FF2B5EF4-FFF2-40B4-BE49-F238E27FC236}">
                <a16:creationId xmlns:a16="http://schemas.microsoft.com/office/drawing/2014/main" id="{D43026A5-62DA-57A8-4060-C60EEA3B555F}"/>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3124805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437D3-2729-617A-C608-F910FBC9BC67}"/>
            </a:ext>
          </a:extLst>
        </p:cNvPr>
        <p:cNvGrpSpPr/>
        <p:nvPr/>
      </p:nvGrpSpPr>
      <p:grpSpPr>
        <a:xfrm>
          <a:off x="0" y="0"/>
          <a:ext cx="0" cy="0"/>
          <a:chOff x="0" y="0"/>
          <a:chExt cx="0" cy="0"/>
        </a:xfrm>
      </p:grpSpPr>
      <p:sp>
        <p:nvSpPr>
          <p:cNvPr id="11" name="Rektangel 10">
            <a:extLst>
              <a:ext uri="{FF2B5EF4-FFF2-40B4-BE49-F238E27FC236}">
                <a16:creationId xmlns:a16="http://schemas.microsoft.com/office/drawing/2014/main" id="{1B337D7F-55E6-436B-BB5B-F2F290F9DCF0}"/>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EFF7EF"/>
              </a:solidFill>
            </a:endParaRPr>
          </a:p>
        </p:txBody>
      </p:sp>
      <p:sp>
        <p:nvSpPr>
          <p:cNvPr id="40" name="textruta 39">
            <a:extLst>
              <a:ext uri="{FF2B5EF4-FFF2-40B4-BE49-F238E27FC236}">
                <a16:creationId xmlns:a16="http://schemas.microsoft.com/office/drawing/2014/main" id="{89C92FE7-4892-7136-DD50-7D832530D1C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6</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38" name="Rektangel 37">
            <a:extLst>
              <a:ext uri="{FF2B5EF4-FFF2-40B4-BE49-F238E27FC236}">
                <a16:creationId xmlns:a16="http://schemas.microsoft.com/office/drawing/2014/main" id="{B22614E6-B1DC-BD0A-422E-AB52D365B05D}"/>
              </a:ext>
            </a:extLst>
          </p:cNvPr>
          <p:cNvSpPr/>
          <p:nvPr/>
        </p:nvSpPr>
        <p:spPr>
          <a:xfrm>
            <a:off x="1655169" y="1312823"/>
            <a:ext cx="925987" cy="5572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solidFill>
                  <a:srgbClr val="0A3D1F"/>
                </a:solidFill>
                <a:latin typeface="Sen" pitchFamily="2" charset="0"/>
              </a:rPr>
              <a:t>TIPS</a:t>
            </a:r>
            <a:endParaRPr lang="sv-SE" b="1" dirty="0">
              <a:solidFill>
                <a:srgbClr val="0A3D1F"/>
              </a:solidFill>
              <a:latin typeface="Sen" pitchFamily="2" charset="0"/>
            </a:endParaRPr>
          </a:p>
        </p:txBody>
      </p:sp>
      <p:sp>
        <p:nvSpPr>
          <p:cNvPr id="2" name="Rubrik 1">
            <a:extLst>
              <a:ext uri="{FF2B5EF4-FFF2-40B4-BE49-F238E27FC236}">
                <a16:creationId xmlns:a16="http://schemas.microsoft.com/office/drawing/2014/main" id="{CFE51F80-1B56-C60E-129B-541038ADB066}"/>
              </a:ext>
            </a:extLst>
          </p:cNvPr>
          <p:cNvSpPr txBox="1">
            <a:spLocks noGrp="1"/>
          </p:cNvSpPr>
          <p:nvPr>
            <p:ph type="title" idx="4294967295"/>
          </p:nvPr>
        </p:nvSpPr>
        <p:spPr>
          <a:xfrm>
            <a:off x="1206890" y="2185923"/>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Ett gott exempel</a:t>
            </a:r>
          </a:p>
        </p:txBody>
      </p:sp>
      <p:sp>
        <p:nvSpPr>
          <p:cNvPr id="4" name="textruta 3">
            <a:extLst>
              <a:ext uri="{FF2B5EF4-FFF2-40B4-BE49-F238E27FC236}">
                <a16:creationId xmlns:a16="http://schemas.microsoft.com/office/drawing/2014/main" id="{1190DEDD-D033-3C17-518A-85E140C88473}"/>
              </a:ext>
            </a:extLst>
          </p:cNvPr>
          <p:cNvSpPr txBox="1"/>
          <p:nvPr/>
        </p:nvSpPr>
        <p:spPr>
          <a:xfrm>
            <a:off x="1206890" y="3182309"/>
            <a:ext cx="5665487" cy="1757276"/>
          </a:xfrm>
          <a:prstGeom prst="rect">
            <a:avLst/>
          </a:prstGeom>
          <a:noFill/>
        </p:spPr>
        <p:txBody>
          <a:bodyPr wrap="square" rtlCol="0">
            <a:spAutoFit/>
          </a:bodyPr>
          <a:lstStyle/>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Sametingets ungdomsråd –ger unga samer en tydlig plats i beslutsfattandet</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och stärker ungas inflytande.</a:t>
            </a:r>
          </a:p>
          <a:p>
            <a:pPr lvl="0">
              <a:lnSpc>
                <a:spcPct val="107000"/>
              </a:lnSpc>
              <a:spcAft>
                <a:spcPts val="800"/>
              </a:spcAft>
              <a:buSzPts val="1000"/>
              <a:tabLst>
                <a:tab pos="457200" algn="l"/>
              </a:tabLst>
            </a:pPr>
            <a:endParaRPr lang="sv-SE" sz="24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grpSp>
        <p:nvGrpSpPr>
          <p:cNvPr id="27" name="Grupp 26">
            <a:extLst>
              <a:ext uri="{FF2B5EF4-FFF2-40B4-BE49-F238E27FC236}">
                <a16:creationId xmlns:a16="http://schemas.microsoft.com/office/drawing/2014/main" id="{F42D6DA9-BF95-DFDE-1810-AD07D9EB1682}"/>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8" name="Grupp 27">
              <a:extLst>
                <a:ext uri="{FF2B5EF4-FFF2-40B4-BE49-F238E27FC236}">
                  <a16:creationId xmlns:a16="http://schemas.microsoft.com/office/drawing/2014/main" id="{58405EBA-C54A-7C4F-12F5-E08FCBC54E75}"/>
                </a:ext>
              </a:extLst>
            </p:cNvPr>
            <p:cNvGrpSpPr/>
            <p:nvPr/>
          </p:nvGrpSpPr>
          <p:grpSpPr>
            <a:xfrm>
              <a:off x="0" y="0"/>
              <a:ext cx="12198153" cy="216000"/>
              <a:chOff x="-480372" y="897076"/>
              <a:chExt cx="12198153" cy="216000"/>
            </a:xfrm>
          </p:grpSpPr>
          <p:sp>
            <p:nvSpPr>
              <p:cNvPr id="30" name="Rektangel 29">
                <a:extLst>
                  <a:ext uri="{FF2B5EF4-FFF2-40B4-BE49-F238E27FC236}">
                    <a16:creationId xmlns:a16="http://schemas.microsoft.com/office/drawing/2014/main" id="{EEF235E5-8565-16B2-D892-AAF773E959C4}"/>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94A3A61C-54FF-0688-8636-2A8ED89209DE}"/>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B305E93D-B4CE-ED3A-9D86-37C4DBFF4083}"/>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B24893E5-4396-7CF8-B7AE-7BC9D42246C6}"/>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4" name="Rektangel 33">
                <a:extLst>
                  <a:ext uri="{FF2B5EF4-FFF2-40B4-BE49-F238E27FC236}">
                    <a16:creationId xmlns:a16="http://schemas.microsoft.com/office/drawing/2014/main" id="{73C094E8-62E5-2EA0-5624-23542EA69351}"/>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9" name="textruta 28">
              <a:extLst>
                <a:ext uri="{FF2B5EF4-FFF2-40B4-BE49-F238E27FC236}">
                  <a16:creationId xmlns:a16="http://schemas.microsoft.com/office/drawing/2014/main" id="{ACAA9901-755C-5392-62F7-9CF14A542160}"/>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pic>
        <p:nvPicPr>
          <p:cNvPr id="39" name="Bildobjekt 38">
            <a:extLst>
              <a:ext uri="{FF2B5EF4-FFF2-40B4-BE49-F238E27FC236}">
                <a16:creationId xmlns:a16="http://schemas.microsoft.com/office/drawing/2014/main" id="{9B9F3F60-A73A-3984-CA3C-4963AA86AC37}"/>
              </a:ext>
              <a:ext uri="{C183D7F6-B498-43B3-948B-1728B52AA6E4}">
                <adec:decorative xmlns:adec="http://schemas.microsoft.com/office/drawing/2017/decorative" val="1"/>
              </a:ext>
            </a:extLst>
          </p:cNvPr>
          <p:cNvPicPr>
            <a:picLocks noChangeAspect="1"/>
          </p:cNvPicPr>
          <p:nvPr/>
        </p:nvPicPr>
        <p:blipFill>
          <a:blip r:embed="rId3"/>
          <a:srcRect l="41522" t="15825" r="44531" b="69111"/>
          <a:stretch/>
        </p:blipFill>
        <p:spPr>
          <a:xfrm>
            <a:off x="1335832" y="1312822"/>
            <a:ext cx="343561" cy="557221"/>
          </a:xfrm>
          <a:prstGeom prst="rect">
            <a:avLst/>
          </a:prstGeom>
        </p:spPr>
      </p:pic>
      <p:sp>
        <p:nvSpPr>
          <p:cNvPr id="9" name="textruta 8">
            <a:extLst>
              <a:ext uri="{FF2B5EF4-FFF2-40B4-BE49-F238E27FC236}">
                <a16:creationId xmlns:a16="http://schemas.microsoft.com/office/drawing/2014/main" id="{29D2D1D1-47C6-1422-6E4A-28596B679544}"/>
              </a:ext>
            </a:extLst>
          </p:cNvPr>
          <p:cNvSpPr txBox="1"/>
          <p:nvPr/>
        </p:nvSpPr>
        <p:spPr>
          <a:xfrm>
            <a:off x="7537176" y="2922840"/>
            <a:ext cx="3113158" cy="523220"/>
          </a:xfrm>
          <a:prstGeom prst="rect">
            <a:avLst/>
          </a:prstGeom>
          <a:noFill/>
        </p:spPr>
        <p:txBody>
          <a:bodyPr wrap="square" rtlCol="0">
            <a:spAutoFit/>
          </a:bodyPr>
          <a:lstStyle/>
          <a:p>
            <a:pPr algn="ctr"/>
            <a:r>
              <a:rPr lang="sv-SE" sz="2800" b="1" kern="100" dirty="0">
                <a:solidFill>
                  <a:srgbClr val="0A3D1F"/>
                </a:solidFill>
                <a:effectLst/>
                <a:latin typeface="Sen" pitchFamily="2" charset="0"/>
                <a:ea typeface="Aptos" panose="020B0004020202020204" pitchFamily="34" charset="0"/>
                <a:cs typeface="Times New Roman" panose="02020603050405020304" pitchFamily="18" charset="0"/>
              </a:rPr>
              <a:t> Att tänka på!</a:t>
            </a:r>
            <a:endParaRPr lang="sv-SE" sz="2800" kern="100" dirty="0">
              <a:solidFill>
                <a:srgbClr val="0A3D1F"/>
              </a:solidFill>
              <a:effectLst/>
              <a:latin typeface="Sen" pitchFamily="2" charset="0"/>
              <a:ea typeface="Aptos" panose="020B0004020202020204" pitchFamily="34" charset="0"/>
              <a:cs typeface="Times New Roman" panose="02020603050405020304" pitchFamily="18" charset="0"/>
            </a:endParaRPr>
          </a:p>
        </p:txBody>
      </p:sp>
      <p:sp>
        <p:nvSpPr>
          <p:cNvPr id="8" name="Ellips 7">
            <a:extLst>
              <a:ext uri="{FF2B5EF4-FFF2-40B4-BE49-F238E27FC236}">
                <a16:creationId xmlns:a16="http://schemas.microsoft.com/office/drawing/2014/main" id="{8A43E444-4CC5-1008-21EF-5D9449310490}"/>
              </a:ext>
            </a:extLst>
          </p:cNvPr>
          <p:cNvSpPr/>
          <p:nvPr/>
        </p:nvSpPr>
        <p:spPr>
          <a:xfrm>
            <a:off x="7332231" y="804972"/>
            <a:ext cx="1761524" cy="1792994"/>
          </a:xfrm>
          <a:prstGeom prst="ellipse">
            <a:avLst/>
          </a:prstGeom>
          <a:solidFill>
            <a:srgbClr val="F9C4B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Skapa plats för fler röster.</a:t>
            </a:r>
            <a:endParaRPr lang="sv-SE" sz="1600"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7" name="Ellips 6">
            <a:extLst>
              <a:ext uri="{FF2B5EF4-FFF2-40B4-BE49-F238E27FC236}">
                <a16:creationId xmlns:a16="http://schemas.microsoft.com/office/drawing/2014/main" id="{C7C676BD-A1BA-9AAF-2107-FD8664A6D74A}"/>
              </a:ext>
            </a:extLst>
          </p:cNvPr>
          <p:cNvSpPr/>
          <p:nvPr/>
        </p:nvSpPr>
        <p:spPr>
          <a:xfrm>
            <a:off x="9375763" y="1168098"/>
            <a:ext cx="1573458" cy="1601569"/>
          </a:xfrm>
          <a:prstGeom prst="ellipse">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Titta på </a:t>
            </a:r>
            <a:br>
              <a:rPr lang="sv-SE" sz="16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br>
            <a:r>
              <a:rPr lang="sv-SE" sz="16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era egna strukturer.</a:t>
            </a:r>
            <a:endParaRPr lang="sv-SE" sz="1600"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6" name="Ellips 5">
            <a:extLst>
              <a:ext uri="{FF2B5EF4-FFF2-40B4-BE49-F238E27FC236}">
                <a16:creationId xmlns:a16="http://schemas.microsoft.com/office/drawing/2014/main" id="{231A3983-F43D-8BC0-2BCD-5EBEE9598824}"/>
              </a:ext>
            </a:extLst>
          </p:cNvPr>
          <p:cNvSpPr/>
          <p:nvPr/>
        </p:nvSpPr>
        <p:spPr>
          <a:xfrm>
            <a:off x="6747302" y="3599233"/>
            <a:ext cx="2422856" cy="24661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7000"/>
              </a:lnSpc>
              <a:spcAft>
                <a:spcPts val="800"/>
              </a:spcAft>
              <a:buNone/>
            </a:pPr>
            <a:r>
              <a:rPr lang="sv-SE" sz="16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Det är inte begreppen som är viktigast – utan att vi lyssnar, synliggör och förändrar.</a:t>
            </a:r>
          </a:p>
        </p:txBody>
      </p:sp>
      <p:sp>
        <p:nvSpPr>
          <p:cNvPr id="5" name="Ellips 4">
            <a:extLst>
              <a:ext uri="{FF2B5EF4-FFF2-40B4-BE49-F238E27FC236}">
                <a16:creationId xmlns:a16="http://schemas.microsoft.com/office/drawing/2014/main" id="{9CBC70AD-E5D3-3782-E9C4-EE3D3D5E2165}"/>
              </a:ext>
            </a:extLst>
          </p:cNvPr>
          <p:cNvSpPr/>
          <p:nvPr/>
        </p:nvSpPr>
        <p:spPr>
          <a:xfrm>
            <a:off x="9649096" y="3599233"/>
            <a:ext cx="1573457" cy="1601567"/>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Prata </a:t>
            </a:r>
            <a:br>
              <a:rPr lang="sv-SE" sz="16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br>
            <a:r>
              <a:rPr lang="sv-SE" sz="16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tillsammans.</a:t>
            </a:r>
            <a:endParaRPr lang="sv-SE" sz="1600"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36" name="textruta 35">
            <a:hlinkClick r:id="rId4" action="ppaction://hlinksldjump"/>
            <a:extLst>
              <a:ext uri="{FF2B5EF4-FFF2-40B4-BE49-F238E27FC236}">
                <a16:creationId xmlns:a16="http://schemas.microsoft.com/office/drawing/2014/main" id="{FC85B694-4836-237B-4162-88B850D9B7BE}"/>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410577714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59AED97A7EA944A1AC306B6F9E80EB" ma:contentTypeVersion="10" ma:contentTypeDescription="Create a new document." ma:contentTypeScope="" ma:versionID="599aab94091e23b0a9daecff0847c82e">
  <xsd:schema xmlns:xsd="http://www.w3.org/2001/XMLSchema" xmlns:xs="http://www.w3.org/2001/XMLSchema" xmlns:p="http://schemas.microsoft.com/office/2006/metadata/properties" xmlns:ns3="ba078e61-5b60-42ec-838d-26f4e031a98f" targetNamespace="http://schemas.microsoft.com/office/2006/metadata/properties" ma:root="true" ma:fieldsID="9d94031beb31eab41cfecd8e3387d15f" ns3:_="">
    <xsd:import namespace="ba078e61-5b60-42ec-838d-26f4e031a98f"/>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078e61-5b60-42ec-838d-26f4e031a9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ba078e61-5b60-42ec-838d-26f4e031a98f" xsi:nil="true"/>
  </documentManagement>
</p:properties>
</file>

<file path=customXml/itemProps1.xml><?xml version="1.0" encoding="utf-8"?>
<ds:datastoreItem xmlns:ds="http://schemas.openxmlformats.org/officeDocument/2006/customXml" ds:itemID="{E9EEFD4E-D815-4608-8A2D-3CCAA1743B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078e61-5b60-42ec-838d-26f4e031a9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F58B51-C0BA-489B-BF79-9A1C3B46EA4E}">
  <ds:schemaRefs>
    <ds:schemaRef ds:uri="http://schemas.microsoft.com/sharepoint/v3/contenttype/forms"/>
  </ds:schemaRefs>
</ds:datastoreItem>
</file>

<file path=customXml/itemProps3.xml><?xml version="1.0" encoding="utf-8"?>
<ds:datastoreItem xmlns:ds="http://schemas.openxmlformats.org/officeDocument/2006/customXml" ds:itemID="{A8247934-A049-449A-A8B2-FB7E0D841821}">
  <ds:schemaRefs>
    <ds:schemaRef ds:uri="http://schemas.microsoft.com/office/infopath/2007/PartnerControls"/>
    <ds:schemaRef ds:uri="ba078e61-5b60-42ec-838d-26f4e031a98f"/>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41238</TotalTime>
  <Words>1626</Words>
  <Application>Microsoft Office PowerPoint</Application>
  <PresentationFormat>Bredbild</PresentationFormat>
  <Paragraphs>155</Paragraphs>
  <Slides>11</Slides>
  <Notes>11</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11</vt:i4>
      </vt:variant>
    </vt:vector>
  </HeadingPairs>
  <TitlesOfParts>
    <vt:vector size="19" baseType="lpstr">
      <vt:lpstr>Arial</vt:lpstr>
      <vt:lpstr>Sen</vt:lpstr>
      <vt:lpstr>Aptos Display</vt:lpstr>
      <vt:lpstr>Courier New</vt:lpstr>
      <vt:lpstr>Aptos</vt:lpstr>
      <vt:lpstr>Europa-Bold</vt:lpstr>
      <vt:lpstr>Europa-Regular</vt:lpstr>
      <vt:lpstr>Office-tema</vt:lpstr>
      <vt:lpstr>Mïrrestallede  amma!  - vuekieh mïrrestallemebarkose    - metoder för jämställdhetsarbete</vt:lpstr>
      <vt:lpstr>Tillsammans skapar  vi jämställdhet</vt:lpstr>
      <vt:lpstr>Geajnoekroesse Vägkorsningen</vt:lpstr>
      <vt:lpstr>Vad är samisk jämställdhet? </vt:lpstr>
      <vt:lpstr>Tänk dig en vägkorsning </vt:lpstr>
      <vt:lpstr>Så kan  intersektionalitet  se ut </vt:lpstr>
      <vt:lpstr>Några faktorer att  tänka på: </vt:lpstr>
      <vt:lpstr> Samtala om samisk jämställdhet </vt:lpstr>
      <vt:lpstr>Ett gott exempel</vt:lpstr>
      <vt:lpstr>Nyfiken på att lära dig mer?</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 Lindqvist</dc:creator>
  <cp:lastModifiedBy>Johanna Tjäder</cp:lastModifiedBy>
  <cp:revision>59</cp:revision>
  <cp:lastPrinted>2025-05-13T15:00:58Z</cp:lastPrinted>
  <dcterms:created xsi:type="dcterms:W3CDTF">2025-04-29T08:03:44Z</dcterms:created>
  <dcterms:modified xsi:type="dcterms:W3CDTF">2025-10-14T06:38:20Z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0x010100F959AED97A7EA944A1AC306B6F9E80EB</vt:lpwstr>
  </property>
</Properties>
</file>