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5"/>
  </p:notesMasterIdLst>
  <p:sldIdLst>
    <p:sldId id="265" r:id="rId5"/>
    <p:sldId id="310" r:id="rId6"/>
    <p:sldId id="259" r:id="rId7"/>
    <p:sldId id="261" r:id="rId8"/>
    <p:sldId id="262" r:id="rId9"/>
    <p:sldId id="263" r:id="rId10"/>
    <p:sldId id="266" r:id="rId11"/>
    <p:sldId id="312" r:id="rId12"/>
    <p:sldId id="292" r:id="rId13"/>
    <p:sldId id="291" r:id="rId14"/>
  </p:sldIdLst>
  <p:sldSz cx="12192000" cy="6858000"/>
  <p:notesSz cx="6858000" cy="9144000"/>
  <p:embeddedFontLst>
    <p:embeddedFont>
      <p:font typeface="Sen" panose="020B0604020202020204" charset="0"/>
      <p:regular r:id="rId16"/>
      <p:bold r:id="rId17"/>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D1F"/>
    <a:srgbClr val="8DC189"/>
    <a:srgbClr val="FBCDAC"/>
    <a:srgbClr val="DB8D54"/>
    <a:srgbClr val="F9C4B6"/>
    <a:srgbClr val="B5CB57"/>
    <a:srgbClr val="FFF9E4"/>
    <a:srgbClr val="F6DD62"/>
    <a:srgbClr val="FAECEC"/>
    <a:srgbClr val="FFEB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69" autoAdjust="0"/>
    <p:restoredTop sz="65826" autoAdjust="0"/>
  </p:normalViewPr>
  <p:slideViewPr>
    <p:cSldViewPr snapToGrid="0">
      <p:cViewPr varScale="1">
        <p:scale>
          <a:sx n="39" d="100"/>
          <a:sy n="39" d="100"/>
        </p:scale>
        <p:origin x="1544" y="-12"/>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3F2B8F-22CD-874A-802A-66A37EB17EB0}" type="datetimeFigureOut">
              <a:rPr lang="sv-SE" smtClean="0"/>
              <a:t>2025-10-13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33ABA-F6CF-1644-96CA-E88268E7F1C1}" type="slidenum">
              <a:rPr lang="sv-SE" smtClean="0"/>
              <a:t>‹#›</a:t>
            </a:fld>
            <a:endParaRPr lang="sv-SE"/>
          </a:p>
        </p:txBody>
      </p:sp>
    </p:spTree>
    <p:extLst>
      <p:ext uri="{BB962C8B-B14F-4D97-AF65-F5344CB8AC3E}">
        <p14:creationId xmlns:p14="http://schemas.microsoft.com/office/powerpoint/2010/main" val="1490714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en jämställdhetshandbok framtagen av Sametinget, byggd på samiska perspektiv och erfarenheter.</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Handboken samlar metoder, kunskap och övningar för att synliggöra ojämställdhet, samtala om makt och normer samt att förebygga våld.</a:t>
            </a:r>
          </a:p>
          <a:p>
            <a:endParaRPr lang="sv-SE" sz="1200" b="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Titelns betydelse: </a:t>
            </a:r>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på sydsamiska och betyder:</a:t>
            </a:r>
            <a:br>
              <a:rPr lang="sv-SE" sz="1200" kern="1200" dirty="0">
                <a:solidFill>
                  <a:schemeClr val="tx1"/>
                </a:solidFill>
                <a:effectLst/>
                <a:latin typeface="+mn-lt"/>
                <a:ea typeface="+mn-ea"/>
                <a:cs typeface="+mn-cs"/>
              </a:rPr>
            </a:br>
            <a:r>
              <a:rPr lang="sv-SE" sz="1200" i="1" kern="1200" dirty="0">
                <a:solidFill>
                  <a:schemeClr val="tx1"/>
                </a:solidFill>
                <a:effectLst/>
                <a:latin typeface="+mn-lt"/>
                <a:ea typeface="+mn-ea"/>
                <a:cs typeface="+mn-cs"/>
              </a:rPr>
              <a:t>Var jämlika/jämbördiga/jämställda nu! - metoder för jämställdhetsarbetet </a:t>
            </a:r>
            <a:r>
              <a:rPr lang="sv-SE" sz="1200" kern="1200" dirty="0">
                <a:solidFill>
                  <a:schemeClr val="tx1"/>
                </a:solidFill>
                <a:effectLst/>
                <a:latin typeface="+mn-lt"/>
                <a:ea typeface="+mn-ea"/>
                <a:cs typeface="+mn-cs"/>
              </a:rPr>
              <a:t>(en uppmaning till handling)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Omslag och illustrationer: Ulrika Tapio Blind</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Grafisk form: Geektown kommunikationsbyrå</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a:t>
            </a:fld>
            <a:endParaRPr lang="sv-SE"/>
          </a:p>
        </p:txBody>
      </p:sp>
    </p:spTree>
    <p:extLst>
      <p:ext uri="{BB962C8B-B14F-4D97-AF65-F5344CB8AC3E}">
        <p14:creationId xmlns:p14="http://schemas.microsoft.com/office/powerpoint/2010/main" val="3567803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10</a:t>
            </a:fld>
            <a:endParaRPr lang="sv-SE"/>
          </a:p>
        </p:txBody>
      </p:sp>
    </p:spTree>
    <p:extLst>
      <p:ext uri="{BB962C8B-B14F-4D97-AF65-F5344CB8AC3E}">
        <p14:creationId xmlns:p14="http://schemas.microsoft.com/office/powerpoint/2010/main" val="3519113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Presentationen börjar med en kort bakgrund till begreppet jämställdhet.</a:t>
            </a:r>
          </a:p>
          <a:p>
            <a:endParaRPr lang="sv-SE" sz="1200" kern="1200" dirty="0">
              <a:solidFill>
                <a:schemeClr val="tx1"/>
              </a:solidFill>
              <a:effectLst/>
              <a:latin typeface="+mn-lt"/>
              <a:ea typeface="+mn-ea"/>
              <a:cs typeface="+mn-cs"/>
            </a:endParaRPr>
          </a:p>
          <a:p>
            <a:r>
              <a:rPr lang="sv-SE" sz="1200" b="0" i="1" kern="1200" dirty="0">
                <a:solidFill>
                  <a:schemeClr val="tx1"/>
                </a:solidFill>
                <a:effectLst/>
                <a:latin typeface="+mn-lt"/>
                <a:ea typeface="+mn-ea"/>
                <a:cs typeface="+mn-cs"/>
              </a:rPr>
              <a:t>Jämställdhet</a:t>
            </a:r>
            <a:r>
              <a:rPr lang="sv-SE" sz="1200" kern="1200" dirty="0">
                <a:solidFill>
                  <a:schemeClr val="tx1"/>
                </a:solidFill>
                <a:effectLst/>
                <a:latin typeface="+mn-lt"/>
                <a:ea typeface="+mn-ea"/>
                <a:cs typeface="+mn-cs"/>
              </a:rPr>
              <a:t> handlar om att alla individer, oavsett kön, ska ha samma makt och inflytande att forma samhället och sina egna liv. Det gäller i arbetslivet, i hemmet, i politiken, ja i hela samhället.</a:t>
            </a:r>
          </a:p>
          <a:p>
            <a:r>
              <a:rPr lang="sv-SE" dirty="0"/>
              <a:t>Jämställdhet är inte något som sker vid sidan av, utan en del av allt vi gör. Den skapas där beslut fattas, resurser fördelas och normer formas. Därför behöver ett jämställdhetsperspektiv finnas med i det dagliga arbetet, i varje möte och planering.</a:t>
            </a:r>
            <a:br>
              <a:rPr lang="sv-SE" dirty="0"/>
            </a:br>
            <a:r>
              <a:rPr lang="sv-SE" dirty="0"/>
              <a:t>Det är en grundläggande mänsklig rättighet där alla ska ha lika tillgång till möjligheter, rättigheter och ansvar.</a:t>
            </a:r>
            <a:br>
              <a:rPr lang="sv-SE" sz="1200" kern="1200" dirty="0">
                <a:solidFill>
                  <a:schemeClr val="tx1"/>
                </a:solidFill>
                <a:effectLst/>
                <a:latin typeface="+mn-lt"/>
                <a:ea typeface="+mn-ea"/>
                <a:cs typeface="+mn-cs"/>
              </a:rPr>
            </a:b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lätt att blanda ihop jämställdhet med jämlikhet. </a:t>
            </a:r>
            <a:r>
              <a:rPr lang="sv-SE" b="0" i="1" dirty="0"/>
              <a:t>Jämlikhet</a:t>
            </a:r>
            <a:r>
              <a:rPr lang="sv-SE" dirty="0"/>
              <a:t> är ett vidare begrepp och handlar om att alla människor har samma värde, rättigheter och möjligheter, oavsett ålder, kön, funktionshinder, sexuell läggning, etnicitet, religion eller socioekonomisk status. Utan jämställdhet kan vi inte nå ett jämlikt samhälle.</a:t>
            </a:r>
            <a:endParaRPr lang="sv-SE" sz="1200" kern="1200" dirty="0">
              <a:solidFill>
                <a:schemeClr val="tx1"/>
              </a:solidFill>
              <a:effectLst/>
              <a:latin typeface="+mn-lt"/>
              <a:ea typeface="+mn-ea"/>
              <a:cs typeface="+mn-cs"/>
            </a:endParaRPr>
          </a:p>
          <a:p>
            <a:endParaRPr lang="sv-SE" strike="noStrik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2</a:t>
            </a:fld>
            <a:endParaRPr lang="sv-SE"/>
          </a:p>
        </p:txBody>
      </p:sp>
    </p:spTree>
    <p:extLst>
      <p:ext uri="{BB962C8B-B14F-4D97-AF65-F5344CB8AC3E}">
        <p14:creationId xmlns:p14="http://schemas.microsoft.com/office/powerpoint/2010/main" val="4214351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 för att skapa tryggare rum.</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3</a:t>
            </a:fld>
            <a:endParaRPr lang="sv-SE"/>
          </a:p>
        </p:txBody>
      </p:sp>
    </p:spTree>
    <p:extLst>
      <p:ext uri="{BB962C8B-B14F-4D97-AF65-F5344CB8AC3E}">
        <p14:creationId xmlns:p14="http://schemas.microsoft.com/office/powerpoint/2010/main" val="269074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Övergripande metod som kan användas under de praktiska gruppövningarna för att skapa samiska tryggare rum.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Ett samiskt tryggt rum kan symboliseras av </a:t>
            </a:r>
            <a:r>
              <a:rPr lang="sv-SE" sz="1200" i="1" kern="1200" dirty="0" err="1">
                <a:solidFill>
                  <a:schemeClr val="tx1"/>
                </a:solidFill>
                <a:effectLst/>
                <a:latin typeface="+mn-lt"/>
                <a:ea typeface="+mn-ea"/>
                <a:cs typeface="+mn-cs"/>
              </a:rPr>
              <a:t>dålle-bealesne</a:t>
            </a:r>
            <a:r>
              <a:rPr lang="sv-SE" sz="1200" kern="1200" dirty="0">
                <a:solidFill>
                  <a:schemeClr val="tx1"/>
                </a:solidFill>
                <a:effectLst/>
                <a:latin typeface="+mn-lt"/>
                <a:ea typeface="+mn-ea"/>
                <a:cs typeface="+mn-cs"/>
              </a:rPr>
              <a:t> som betyder vid elden.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vara tillsammans vid elden förmedlar både gemenskap och samhörighet, och återskapar en atmosfär av jämlikhet och inkludering genom den cirkulära formen. Genom att benämna det som tryggare poängteras att trygghet är en process som är aktiv och ständigt behöver arbetas med i en grupp. Det betyder att det är fritt från olika former av förtryck, som till exempel rasism, sexism och homofobi. Genom att aktivt arbeta för att bekämpa dessa former av diskriminering skapas en atmosfär där alla känner sig trygga att vara sig själva och uttrycka sina åsikter och känslor utan rädsla för fördömande eller diskriminering.</a:t>
            </a:r>
          </a:p>
          <a:p>
            <a:r>
              <a:rPr lang="sv-SE" sz="1200" kern="1200" dirty="0">
                <a:solidFill>
                  <a:schemeClr val="tx1"/>
                </a:solidFill>
                <a:effectLst/>
                <a:latin typeface="+mn-lt"/>
                <a:ea typeface="+mn-ea"/>
                <a:cs typeface="+mn-cs"/>
              </a:rPr>
              <a:t> </a:t>
            </a:r>
          </a:p>
          <a:p>
            <a:pPr marL="0" marR="0" lvl="0" indent="0" algn="l" defTabSz="914400" rtl="0" eaLnBrk="1" fontAlgn="auto" latinLnBrk="0" hangingPunct="1">
              <a:lnSpc>
                <a:spcPct val="107000"/>
              </a:lnSpc>
              <a:spcBef>
                <a:spcPts val="0"/>
              </a:spcBef>
              <a:spcAft>
                <a:spcPts val="800"/>
              </a:spcAft>
              <a:buClrTx/>
              <a:buSzPct val="100000"/>
              <a:buFont typeface="Courier New" panose="02070309020205020404" pitchFamily="49" charset="0"/>
              <a:buNone/>
              <a:tabLst>
                <a:tab pos="457200" algn="l"/>
              </a:tabLst>
              <a:defRPr/>
            </a:pPr>
            <a:endParaRPr lang="sv-SE" sz="1200" b="1"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51A33ABA-F6CF-1644-96CA-E88268E7F1C1}" type="slidenum">
              <a:rPr lang="sv-SE" smtClean="0"/>
              <a:t>4</a:t>
            </a:fld>
            <a:endParaRPr lang="sv-SE"/>
          </a:p>
        </p:txBody>
      </p:sp>
    </p:spTree>
    <p:extLst>
      <p:ext uri="{BB962C8B-B14F-4D97-AF65-F5344CB8AC3E}">
        <p14:creationId xmlns:p14="http://schemas.microsoft.com/office/powerpoint/2010/main" val="396809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Att arbeta utifrån </a:t>
            </a:r>
            <a:r>
              <a:rPr lang="sv-SE" sz="1200" i="1" kern="1200" dirty="0" err="1">
                <a:solidFill>
                  <a:schemeClr val="tx1"/>
                </a:solidFill>
                <a:effectLst/>
                <a:latin typeface="+mn-lt"/>
                <a:ea typeface="+mn-ea"/>
                <a:cs typeface="+mn-cs"/>
              </a:rPr>
              <a:t>dålle-bealesne</a:t>
            </a:r>
            <a:r>
              <a:rPr lang="sv-SE" sz="1200" kern="1200" dirty="0">
                <a:solidFill>
                  <a:schemeClr val="tx1"/>
                </a:solidFill>
                <a:effectLst/>
                <a:latin typeface="+mn-lt"/>
                <a:ea typeface="+mn-ea"/>
                <a:cs typeface="+mn-cs"/>
              </a:rPr>
              <a:t> handlar inte bara om sociala faktorer kring hur ni beter er mot varandra utan innefattar även fysiska faktorer som till exempel i vilken miljö ni rent fysiskt befinner er i. I denna process behöver ni även ha med er att trygghet är något individuellt.</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5</a:t>
            </a:fld>
            <a:endParaRPr lang="sv-SE"/>
          </a:p>
        </p:txBody>
      </p:sp>
    </p:spTree>
    <p:extLst>
      <p:ext uri="{BB962C8B-B14F-4D97-AF65-F5344CB8AC3E}">
        <p14:creationId xmlns:p14="http://schemas.microsoft.com/office/powerpoint/2010/main" val="4220553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5594D-64E0-6DB6-1B0B-2C377E8D5FE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3BE2338-E637-35DD-3E13-7DCAA6115A0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CD702A6-9DDC-79C1-590D-A0565FBE7F88}"/>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Ett konkret sätt att arbeta enligt denna metod där alla kan dela sina tankar, åsikter och idéer utan rädsla för fördömande eller kritik är att säkerställa att alla har samma förutsättningar om det som ska diskuteras. </a:t>
            </a:r>
          </a:p>
          <a:p>
            <a:r>
              <a:rPr lang="sv-SE" sz="1200" kern="1200" dirty="0">
                <a:solidFill>
                  <a:schemeClr val="tx1"/>
                </a:solidFill>
                <a:effectLst/>
                <a:latin typeface="+mn-lt"/>
                <a:ea typeface="+mn-ea"/>
                <a:cs typeface="+mn-cs"/>
              </a:rPr>
              <a:t>För att främja en atmosfär av respekt och öppenhet kan det vara av vikt att skapa en gemensam överenskommelse om riktlinjer.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Fokusera på mötesstruktur och samtalsklimat samt formulera positiva riktlinjer. Det vill säga vad ni vill uppnå, inte bara vad som ska undvikas.</a:t>
            </a:r>
          </a:p>
          <a:p>
            <a:r>
              <a:rPr lang="sv-SE" sz="1200" kern="1200" dirty="0">
                <a:solidFill>
                  <a:schemeClr val="tx1"/>
                </a:solidFill>
                <a:effectLst/>
                <a:latin typeface="+mn-lt"/>
                <a:ea typeface="+mn-ea"/>
                <a:cs typeface="+mn-cs"/>
              </a:rPr>
              <a:t>Till exempel: </a:t>
            </a:r>
            <a:r>
              <a:rPr lang="sv-SE" sz="1200" i="1" kern="1200" dirty="0">
                <a:solidFill>
                  <a:schemeClr val="tx1"/>
                </a:solidFill>
                <a:effectLst/>
                <a:latin typeface="+mn-lt"/>
                <a:ea typeface="+mn-ea"/>
                <a:cs typeface="+mn-cs"/>
              </a:rPr>
              <a:t>Alla får tala till punkt, i</a:t>
            </a:r>
            <a:r>
              <a:rPr lang="sv-SE" sz="1200" kern="1200" dirty="0">
                <a:solidFill>
                  <a:schemeClr val="tx1"/>
                </a:solidFill>
                <a:effectLst/>
                <a:latin typeface="+mn-lt"/>
                <a:ea typeface="+mn-ea"/>
                <a:cs typeface="+mn-cs"/>
              </a:rPr>
              <a:t> stället för:</a:t>
            </a:r>
            <a:r>
              <a:rPr lang="sv-SE" sz="1200" i="1" kern="1200" dirty="0">
                <a:solidFill>
                  <a:schemeClr val="tx1"/>
                </a:solidFill>
                <a:effectLst/>
                <a:latin typeface="+mn-lt"/>
                <a:ea typeface="+mn-ea"/>
                <a:cs typeface="+mn-cs"/>
              </a:rPr>
              <a:t> Vi avbryter inte varandra.</a:t>
            </a:r>
            <a:endParaRPr lang="sv-SE" dirty="0"/>
          </a:p>
          <a:p>
            <a:endParaRPr lang="sv-SE" dirty="0"/>
          </a:p>
        </p:txBody>
      </p:sp>
      <p:sp>
        <p:nvSpPr>
          <p:cNvPr id="4" name="Platshållare för bildnummer 3">
            <a:extLst>
              <a:ext uri="{FF2B5EF4-FFF2-40B4-BE49-F238E27FC236}">
                <a16:creationId xmlns:a16="http://schemas.microsoft.com/office/drawing/2014/main" id="{745E91D2-C811-11F7-82CB-AC6532351829}"/>
              </a:ext>
            </a:extLst>
          </p:cNvPr>
          <p:cNvSpPr>
            <a:spLocks noGrp="1"/>
          </p:cNvSpPr>
          <p:nvPr>
            <p:ph type="sldNum" sz="quarter" idx="5"/>
          </p:nvPr>
        </p:nvSpPr>
        <p:spPr/>
        <p:txBody>
          <a:bodyPr/>
          <a:lstStyle/>
          <a:p>
            <a:fld id="{51A33ABA-F6CF-1644-96CA-E88268E7F1C1}" type="slidenum">
              <a:rPr lang="sv-SE" smtClean="0"/>
              <a:t>6</a:t>
            </a:fld>
            <a:endParaRPr lang="sv-SE"/>
          </a:p>
        </p:txBody>
      </p:sp>
    </p:spTree>
    <p:extLst>
      <p:ext uri="{BB962C8B-B14F-4D97-AF65-F5344CB8AC3E}">
        <p14:creationId xmlns:p14="http://schemas.microsoft.com/office/powerpoint/2010/main" val="47625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62A0A-FF28-6EB9-6C6C-7E93EB2E0ED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EB4D-78AC-5799-443F-5E9F3FA61EB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FF84D18-8AD5-6085-DC01-1D8AC89566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Presentationen ger förslag på former för riktlinjer.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Finns det flera förslag i gruppen? Reflektera tillsammans.</a:t>
            </a:r>
          </a:p>
          <a:p>
            <a:endParaRPr lang="sv-SE" dirty="0"/>
          </a:p>
        </p:txBody>
      </p:sp>
      <p:sp>
        <p:nvSpPr>
          <p:cNvPr id="4" name="Platshållare för bildnummer 3">
            <a:extLst>
              <a:ext uri="{FF2B5EF4-FFF2-40B4-BE49-F238E27FC236}">
                <a16:creationId xmlns:a16="http://schemas.microsoft.com/office/drawing/2014/main" id="{529C2ADD-3AB6-1E49-AFEB-9E7191D5ABEE}"/>
              </a:ext>
            </a:extLst>
          </p:cNvPr>
          <p:cNvSpPr>
            <a:spLocks noGrp="1"/>
          </p:cNvSpPr>
          <p:nvPr>
            <p:ph type="sldNum" sz="quarter" idx="5"/>
          </p:nvPr>
        </p:nvSpPr>
        <p:spPr/>
        <p:txBody>
          <a:bodyPr/>
          <a:lstStyle/>
          <a:p>
            <a:fld id="{51A33ABA-F6CF-1644-96CA-E88268E7F1C1}" type="slidenum">
              <a:rPr lang="sv-SE" smtClean="0"/>
              <a:t>7</a:t>
            </a:fld>
            <a:endParaRPr lang="sv-SE"/>
          </a:p>
        </p:txBody>
      </p:sp>
    </p:spTree>
    <p:extLst>
      <p:ext uri="{BB962C8B-B14F-4D97-AF65-F5344CB8AC3E}">
        <p14:creationId xmlns:p14="http://schemas.microsoft.com/office/powerpoint/2010/main" val="999138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3D255-3FF2-729F-4BDC-B802993D04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D9ABD51-78DB-AF30-B266-08948C136F5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2ED9B9E-0BD9-2258-159B-02FAC6876709}"/>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Fundera gemensamt över hur ni vill hantera situationer där det kan uppstå motsättningar, missförstånd eller osäkerhet.</a:t>
            </a:r>
          </a:p>
          <a:p>
            <a:endParaRPr lang="sv-SE" sz="1200" kern="1200" dirty="0">
              <a:solidFill>
                <a:schemeClr val="tx1"/>
              </a:solidFill>
              <a:effectLst/>
              <a:latin typeface="+mn-lt"/>
              <a:ea typeface="+mn-ea"/>
              <a:cs typeface="+mn-cs"/>
            </a:endParaRPr>
          </a:p>
          <a:p>
            <a:r>
              <a:rPr lang="sv-SE" dirty="0"/>
              <a:t>Fundera också över vad som får dig att känna dig trygg och inkluderad i en grupp.</a:t>
            </a:r>
          </a:p>
          <a:p>
            <a:endParaRPr lang="sv-SE" sz="120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Ett tips är att s</a:t>
            </a:r>
            <a:r>
              <a:rPr lang="sv-SE" sz="1200" kern="1200" dirty="0">
                <a:solidFill>
                  <a:schemeClr val="tx1"/>
                </a:solidFill>
                <a:effectLst/>
                <a:latin typeface="+mn-lt"/>
                <a:ea typeface="+mn-ea"/>
                <a:cs typeface="+mn-cs"/>
              </a:rPr>
              <a:t>kriva ner era gemensamma riktlinjer och tankar, och låt dem vara synliga under samtalets gång, som en påminnelse om respekt, trygghet och samarbete.</a:t>
            </a:r>
          </a:p>
          <a:p>
            <a:endParaRPr lang="sv-SE" dirty="0"/>
          </a:p>
        </p:txBody>
      </p:sp>
      <p:sp>
        <p:nvSpPr>
          <p:cNvPr id="4" name="Platshållare för bildnummer 3">
            <a:extLst>
              <a:ext uri="{FF2B5EF4-FFF2-40B4-BE49-F238E27FC236}">
                <a16:creationId xmlns:a16="http://schemas.microsoft.com/office/drawing/2014/main" id="{1B37688E-4907-04E2-788A-DAAAF477BCE8}"/>
              </a:ext>
            </a:extLst>
          </p:cNvPr>
          <p:cNvSpPr>
            <a:spLocks noGrp="1"/>
          </p:cNvSpPr>
          <p:nvPr>
            <p:ph type="sldNum" sz="quarter" idx="5"/>
          </p:nvPr>
        </p:nvSpPr>
        <p:spPr/>
        <p:txBody>
          <a:bodyPr/>
          <a:lstStyle/>
          <a:p>
            <a:fld id="{51A33ABA-F6CF-1644-96CA-E88268E7F1C1}" type="slidenum">
              <a:rPr lang="sv-SE" smtClean="0"/>
              <a:t>8</a:t>
            </a:fld>
            <a:endParaRPr lang="sv-SE"/>
          </a:p>
        </p:txBody>
      </p:sp>
    </p:spTree>
    <p:extLst>
      <p:ext uri="{BB962C8B-B14F-4D97-AF65-F5344CB8AC3E}">
        <p14:creationId xmlns:p14="http://schemas.microsoft.com/office/powerpoint/2010/main" val="53965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Vill du lära dig mer?</a:t>
            </a:r>
            <a:br>
              <a:rPr lang="sv-SE" dirty="0"/>
            </a:br>
            <a:r>
              <a:rPr lang="sv-SE" dirty="0"/>
              <a:t>Metoden finns i sin helhet i </a:t>
            </a:r>
            <a:r>
              <a:rPr lang="sv-SE" i="1" dirty="0" err="1"/>
              <a:t>dålle-bealesne</a:t>
            </a:r>
            <a:r>
              <a:rPr lang="sv-SE" i="1" dirty="0"/>
              <a:t>, vid elden</a:t>
            </a:r>
            <a:r>
              <a:rPr lang="sv-SE" dirty="0"/>
              <a:t>, på sidorna 6–9.</a:t>
            </a:r>
            <a:br>
              <a:rPr lang="sv-SE" dirty="0"/>
            </a:br>
            <a:r>
              <a:rPr lang="sv-SE" dirty="0"/>
              <a:t>För snabb åtkomst kan du scanna QR‑koden.</a:t>
            </a:r>
          </a:p>
          <a:p>
            <a:pPr marL="0" marR="0" lvl="0" indent="0" algn="l" defTabSz="914400" rtl="0" eaLnBrk="1" fontAlgn="auto" latinLnBrk="0" hangingPunct="1">
              <a:lnSpc>
                <a:spcPct val="100000"/>
              </a:lnSpc>
              <a:spcBef>
                <a:spcPts val="0"/>
              </a:spcBef>
              <a:spcAft>
                <a:spcPts val="0"/>
              </a:spcAft>
              <a:buClrTx/>
              <a:buSzTx/>
              <a:buFontTx/>
              <a:buNone/>
              <a:tabLst/>
              <a:defRPr/>
            </a:pPr>
            <a:br>
              <a:rPr lang="sv-SE" dirty="0"/>
            </a:br>
            <a:r>
              <a:rPr lang="sv-SE" dirty="0"/>
              <a:t>Mer information om e-utbildningar och filmer hittar du i handboken på sida 44.</a:t>
            </a:r>
          </a:p>
        </p:txBody>
      </p:sp>
      <p:sp>
        <p:nvSpPr>
          <p:cNvPr id="4" name="Platshållare för bildnummer 3"/>
          <p:cNvSpPr>
            <a:spLocks noGrp="1"/>
          </p:cNvSpPr>
          <p:nvPr>
            <p:ph type="sldNum" sz="quarter" idx="5"/>
          </p:nvPr>
        </p:nvSpPr>
        <p:spPr/>
        <p:txBody>
          <a:bodyPr/>
          <a:lstStyle/>
          <a:p>
            <a:fld id="{51A33ABA-F6CF-1644-96CA-E88268E7F1C1}" type="slidenum">
              <a:rPr lang="sv-SE" smtClean="0"/>
              <a:t>9</a:t>
            </a:fld>
            <a:endParaRPr lang="sv-SE"/>
          </a:p>
        </p:txBody>
      </p:sp>
    </p:spTree>
    <p:extLst>
      <p:ext uri="{BB962C8B-B14F-4D97-AF65-F5344CB8AC3E}">
        <p14:creationId xmlns:p14="http://schemas.microsoft.com/office/powerpoint/2010/main" val="3930933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1B34E7-3EC4-E8D0-77A6-444CDE2BC7B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5BE4702-8DEE-3FD2-1B80-7EDBE9BEC6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AEE9328-80E0-FD0C-FA46-B5EC59263602}"/>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1F2138BF-21CD-1A6F-A8A4-D563508AD2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6B6C53F-687B-1AF2-35A0-C274D5CC4C1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806813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7EA849-D8A8-6BD2-60BD-F3EDF14AA73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FDAAE9F-7DB9-3D53-CF25-1E34CB3B5C6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0DCDAC2-9A60-A7D9-0C45-52714A4DAB0F}"/>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BDEDD8AC-EAC4-418D-BD5B-793A508051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564D02-21C1-E9D1-FE34-A36BB6CCCF2C}"/>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12228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757A578-5ABC-D27F-0315-8C686B8EBC9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E0CED54-7BAD-A55E-CB38-E8069C0976E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F224D4E-95EC-D84B-886B-117EC619745D}"/>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F3EDFAAE-3C41-FDF2-9E55-11D400FDB0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46BB7B6-10F0-1D83-72A7-8168C378379E}"/>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189581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006578-B5D9-7C4B-D008-53CB7CF5640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4B8C1B0-FECB-5649-6C1A-E919B2D70C6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CA0787-D5FA-FAF7-2D6E-A4DC81F18CB6}"/>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72D37238-EFA9-1BFF-9FF3-DDCCCD7062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147A16E-A489-CFA7-F3B2-47128F6472F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427756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D88B72-20FE-594D-3695-C357DE39F68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2722FC7-20AE-8498-85D4-B585B6E79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34A6462-B1AC-8DCE-3074-EDAB24F90BDC}"/>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4E66A81E-21D0-362B-4126-454F9CC44EA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30D7E8-FB97-C540-65D9-B4EFDBE2A96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23133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F8FC52-8A88-D024-C3A5-7DB88859B78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66E00C-50D9-59E6-47C5-6843490CD91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5CE99A1-5B94-F49D-7E85-B13AB70766A7}"/>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11611A-086A-B67D-C9A1-D959E3C187CA}"/>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08B4406D-7D06-B85E-C2D9-492E6326FF5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0F6B623-CA9C-D899-D78A-18947864218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610517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FB85BA-D616-B678-4AB1-AAF9A609DEA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0E2864D-B0FB-772D-2083-14EC3BC45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C8FB248-1E9D-1AE5-09B7-10E6654AD05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BA9FFC2-77BD-0B25-1382-0FA1D7E47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4D0C8DD-75DC-2087-D6E5-6091D4AD1E1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49643B8-84FC-3B66-3513-3B51B3817602}"/>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8" name="Platshållare för sidfot 7">
            <a:extLst>
              <a:ext uri="{FF2B5EF4-FFF2-40B4-BE49-F238E27FC236}">
                <a16:creationId xmlns:a16="http://schemas.microsoft.com/office/drawing/2014/main" id="{5C494EBC-6E7D-AF98-9AF5-213790568F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474B79F-2AF1-6D5E-29B8-235D9FD42F9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34307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DA7A77-E928-65EE-35B6-FE980393E2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CB203DC-9D3E-8A5F-723F-AB943E270947}"/>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4" name="Platshållare för sidfot 3">
            <a:extLst>
              <a:ext uri="{FF2B5EF4-FFF2-40B4-BE49-F238E27FC236}">
                <a16:creationId xmlns:a16="http://schemas.microsoft.com/office/drawing/2014/main" id="{C55D3A89-CC38-2B46-9338-DA2824FA0FB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F26ED95-4510-D86E-B05D-5BEEC5B70AB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5652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3FAFAE8-C629-A096-E5D3-D3B2DD486F8B}"/>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3" name="Platshållare för sidfot 2">
            <a:extLst>
              <a:ext uri="{FF2B5EF4-FFF2-40B4-BE49-F238E27FC236}">
                <a16:creationId xmlns:a16="http://schemas.microsoft.com/office/drawing/2014/main" id="{72D807C8-06FE-3DC4-3235-C8068087365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684D2DE-F59D-258B-E238-A7988241643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714618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98616-38CB-E01F-C24A-BA4A23C7A1D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EF64B9-99C8-4F99-77DF-1D6C5D562F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1021EF2-D277-A87E-3667-E64747EEE4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3679FDF-AF00-B2F6-5C46-F81F94A7693D}"/>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6D3948D1-B676-5403-8DEB-F81C24C048B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373F126-4D0D-943C-B346-0F89A4E00D4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81876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499FD7-5A3F-4D49-68E9-BB8C93542B9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EA9A432-1773-99C8-3AFB-54ED06B494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9906FB5-A6CC-3FFC-2AE3-B94AEF9F30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3ADC7E9-0B07-F10F-A1BF-E2C8300973D9}"/>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3570DB84-685D-4A94-BE78-E5160153E9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B1D7A11-CA7B-5E78-C45D-565F19C3907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687313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9A98AC0-84DE-D5F4-3C61-060AEA1DAC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F55AEDF-3749-CD86-9820-977EF23E9E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532DA8C-9AA2-D3F2-640E-1D3B41837D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BFAEACC2-A933-2FCE-112C-7F2AE5B900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B80029DA-F5A6-EA6E-8FCA-4E5D8FCE8C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BEE4B63-C3D6-B34A-92B4-883D2EAC72F5}" type="slidenum">
              <a:rPr lang="sv-SE" smtClean="0"/>
              <a:t>‹#›</a:t>
            </a:fld>
            <a:endParaRPr lang="sv-SE"/>
          </a:p>
        </p:txBody>
      </p:sp>
    </p:spTree>
    <p:extLst>
      <p:ext uri="{BB962C8B-B14F-4D97-AF65-F5344CB8AC3E}">
        <p14:creationId xmlns:p14="http://schemas.microsoft.com/office/powerpoint/2010/main" val="1003580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a:extLst>
            <a:ext uri="{FF2B5EF4-FFF2-40B4-BE49-F238E27FC236}">
              <a16:creationId xmlns:a16="http://schemas.microsoft.com/office/drawing/2014/main" id="{66567F44-6DEF-0257-6717-BCB4887BB384}"/>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F9ADB63C-509A-D75F-4922-5102ED8FAB2A}"/>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44A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44AE64"/>
              </a:solidFill>
            </a:endParaRPr>
          </a:p>
        </p:txBody>
      </p:sp>
      <p:sp>
        <p:nvSpPr>
          <p:cNvPr id="8" name="Rektangel 7">
            <a:extLst>
              <a:ext uri="{FF2B5EF4-FFF2-40B4-BE49-F238E27FC236}">
                <a16:creationId xmlns:a16="http://schemas.microsoft.com/office/drawing/2014/main" id="{0A2D1708-43A3-DF1E-60D3-C88D19465353}"/>
              </a:ext>
              <a:ext uri="{C183D7F6-B498-43B3-948B-1728B52AA6E4}">
                <adec:decorative xmlns:adec="http://schemas.microsoft.com/office/drawing/2017/decorative" val="1"/>
              </a:ext>
            </a:extLst>
          </p:cNvPr>
          <p:cNvSpPr/>
          <p:nvPr/>
        </p:nvSpPr>
        <p:spPr>
          <a:xfrm>
            <a:off x="-1" y="0"/>
            <a:ext cx="12192001" cy="969174"/>
          </a:xfrm>
          <a:prstGeom prst="rect">
            <a:avLst/>
          </a:prstGeom>
          <a:solidFill>
            <a:srgbClr val="E64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Bildobjekt 12" descr="Sametingets logotyp.">
            <a:extLst>
              <a:ext uri="{FF2B5EF4-FFF2-40B4-BE49-F238E27FC236}">
                <a16:creationId xmlns:a16="http://schemas.microsoft.com/office/drawing/2014/main" id="{D78F2D09-7DA5-A79B-35B1-564C735687BB}"/>
              </a:ext>
            </a:extLst>
          </p:cNvPr>
          <p:cNvPicPr>
            <a:picLocks noChangeAspect="1"/>
          </p:cNvPicPr>
          <p:nvPr/>
        </p:nvPicPr>
        <p:blipFill>
          <a:blip r:embed="rId3"/>
          <a:srcRect/>
          <a:stretch/>
        </p:blipFill>
        <p:spPr>
          <a:xfrm>
            <a:off x="9336505" y="220682"/>
            <a:ext cx="2570223" cy="570469"/>
          </a:xfrm>
          <a:prstGeom prst="rect">
            <a:avLst/>
          </a:prstGeom>
        </p:spPr>
      </p:pic>
      <p:sp>
        <p:nvSpPr>
          <p:cNvPr id="10" name="textruta 9">
            <a:extLst>
              <a:ext uri="{FF2B5EF4-FFF2-40B4-BE49-F238E27FC236}">
                <a16:creationId xmlns:a16="http://schemas.microsoft.com/office/drawing/2014/main" id="{DF3C22DC-9579-696F-C80F-D7E5C1740EAF}"/>
              </a:ext>
            </a:extLst>
          </p:cNvPr>
          <p:cNvSpPr txBox="1"/>
          <p:nvPr/>
        </p:nvSpPr>
        <p:spPr>
          <a:xfrm>
            <a:off x="7216946" y="1695052"/>
            <a:ext cx="2779285" cy="506256"/>
          </a:xfrm>
          <a:prstGeom prst="rect">
            <a:avLst/>
          </a:prstGeom>
          <a:solidFill>
            <a:srgbClr val="EFF7EF"/>
          </a:solidFill>
        </p:spPr>
        <p:txBody>
          <a:bodyPr wrap="square" lIns="144000" tIns="144000" rIns="144000" bIns="144000" rtlCol="0">
            <a:spAutoFit/>
          </a:bodyPr>
          <a:lstStyle/>
          <a:p>
            <a:r>
              <a:rPr lang="sv-SE" sz="1400" b="1" dirty="0">
                <a:solidFill>
                  <a:srgbClr val="0A3D1F"/>
                </a:solidFill>
                <a:latin typeface="Sen" pitchFamily="2" charset="0"/>
              </a:rPr>
              <a:t>VERKTYG TILL HANDBOKEN</a:t>
            </a:r>
          </a:p>
        </p:txBody>
      </p:sp>
      <p:sp>
        <p:nvSpPr>
          <p:cNvPr id="2" name="Rubrik 1">
            <a:extLst>
              <a:ext uri="{FF2B5EF4-FFF2-40B4-BE49-F238E27FC236}">
                <a16:creationId xmlns:a16="http://schemas.microsoft.com/office/drawing/2014/main" id="{128BCB27-6A62-FB7A-C3AF-F5064A71C32B}"/>
              </a:ext>
            </a:extLst>
          </p:cNvPr>
          <p:cNvSpPr>
            <a:spLocks noGrp="1"/>
          </p:cNvSpPr>
          <p:nvPr>
            <p:ph type="ctrTitle"/>
          </p:nvPr>
        </p:nvSpPr>
        <p:spPr>
          <a:xfrm>
            <a:off x="5021179" y="2932198"/>
            <a:ext cx="7170821" cy="2672984"/>
          </a:xfrm>
        </p:spPr>
        <p:txBody>
          <a:bodyPr>
            <a:normAutofit fontScale="90000"/>
          </a:bodyPr>
          <a:lstStyle/>
          <a:p>
            <a:r>
              <a:rPr lang="sv-SE" sz="8000" b="1" dirty="0">
                <a:latin typeface="Europa-Bold" panose="02000000000000000000" pitchFamily="2" charset="77"/>
              </a:rPr>
              <a:t>Mïrrestallede </a:t>
            </a:r>
            <a:br>
              <a:rPr lang="sv-SE" sz="8000" b="1" dirty="0">
                <a:latin typeface="Europa-Bold" panose="02000000000000000000" pitchFamily="2" charset="77"/>
              </a:rPr>
            </a:br>
            <a:r>
              <a:rPr lang="sv-SE" sz="8000" b="1" dirty="0">
                <a:latin typeface="Europa-Bold" panose="02000000000000000000" pitchFamily="2" charset="77"/>
              </a:rPr>
              <a:t>amma!</a:t>
            </a:r>
            <a:br>
              <a:rPr lang="sv-SE" sz="2800" b="1" dirty="0">
                <a:latin typeface="Europa-Bold" panose="02000000000000000000" pitchFamily="2" charset="77"/>
              </a:rPr>
            </a:br>
            <a:br>
              <a:rPr lang="sv-SE" sz="2400" dirty="0">
                <a:latin typeface="Europa-Bold" panose="02000000000000000000" pitchFamily="2" charset="77"/>
              </a:rPr>
            </a:br>
            <a:r>
              <a:rPr lang="sv-SE" sz="2400" dirty="0">
                <a:latin typeface="Europa-Bold" panose="02000000000000000000" pitchFamily="2" charset="77"/>
              </a:rPr>
              <a:t>- vuekieh mïrrestallemebarkose   </a:t>
            </a:r>
            <a:br>
              <a:rPr lang="sv-SE" sz="2400" dirty="0">
                <a:latin typeface="Europa-Bold" panose="02000000000000000000" pitchFamily="2" charset="77"/>
              </a:rPr>
            </a:br>
            <a:r>
              <a:rPr lang="sv-SE" sz="2400" i="1" dirty="0">
                <a:latin typeface="Europa-Bold" panose="02000000000000000000" pitchFamily="2" charset="77"/>
              </a:rPr>
              <a:t>- metoder för jämställdhetsarbete</a:t>
            </a:r>
            <a:endParaRPr lang="sv-SE" sz="2800" i="1" dirty="0">
              <a:latin typeface="Europa-Bold" panose="02000000000000000000" pitchFamily="2" charset="77"/>
            </a:endParaRPr>
          </a:p>
        </p:txBody>
      </p:sp>
      <p:pic>
        <p:nvPicPr>
          <p:cNvPr id="6" name="Bildobjekt 5">
            <a:extLst>
              <a:ext uri="{FF2B5EF4-FFF2-40B4-BE49-F238E27FC236}">
                <a16:creationId xmlns:a16="http://schemas.microsoft.com/office/drawing/2014/main" id="{796B7D47-B219-6B05-C9E1-9FC4FDC3FBCB}"/>
              </a:ext>
              <a:ext uri="{C183D7F6-B498-43B3-948B-1728B52AA6E4}">
                <adec:decorative xmlns:adec="http://schemas.microsoft.com/office/drawing/2017/decorative" val="1"/>
              </a:ext>
            </a:extLst>
          </p:cNvPr>
          <p:cNvPicPr>
            <a:picLocks noChangeAspect="1"/>
          </p:cNvPicPr>
          <p:nvPr/>
        </p:nvPicPr>
        <p:blipFill>
          <a:blip r:embed="rId4"/>
          <a:srcRect t="1019" b="19532"/>
          <a:stretch/>
        </p:blipFill>
        <p:spPr>
          <a:xfrm>
            <a:off x="-1" y="299871"/>
            <a:ext cx="5496541" cy="6558129"/>
          </a:xfrm>
          <a:prstGeom prst="rect">
            <a:avLst/>
          </a:prstGeom>
        </p:spPr>
      </p:pic>
    </p:spTree>
    <p:extLst>
      <p:ext uri="{BB962C8B-B14F-4D97-AF65-F5344CB8AC3E}">
        <p14:creationId xmlns:p14="http://schemas.microsoft.com/office/powerpoint/2010/main" val="21745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13E9AD-8DEF-5633-2771-7D6D4813D83F}"/>
              </a:ext>
              <a:ext uri="{C183D7F6-B498-43B3-948B-1728B52AA6E4}">
                <adec:decorative xmlns:adec="http://schemas.microsoft.com/office/drawing/2017/decorative" val="1"/>
              </a:ext>
            </a:extLst>
          </p:cNvPr>
          <p:cNvSpPr>
            <a:spLocks noGrp="1"/>
          </p:cNvSpPr>
          <p:nvPr>
            <p:ph type="title"/>
          </p:nvPr>
        </p:nvSpPr>
        <p:spPr>
          <a:xfrm>
            <a:off x="0" y="-400110"/>
            <a:ext cx="10515600" cy="400110"/>
          </a:xfrm>
        </p:spPr>
        <p:txBody>
          <a:bodyPr>
            <a:normAutofit/>
          </a:bodyPr>
          <a:lstStyle/>
          <a:p>
            <a:r>
              <a:rPr lang="sv-SE" sz="1000" dirty="0"/>
              <a:t>Tack</a:t>
            </a:r>
          </a:p>
        </p:txBody>
      </p:sp>
      <p:pic>
        <p:nvPicPr>
          <p:cNvPr id="5" name="Platshållare för innehåll 4">
            <a:extLst>
              <a:ext uri="{FF2B5EF4-FFF2-40B4-BE49-F238E27FC236}">
                <a16:creationId xmlns:a16="http://schemas.microsoft.com/office/drawing/2014/main" id="{B51C293C-3E17-4A20-D5DF-42C30567794F}"/>
              </a:ext>
              <a:ext uri="{C183D7F6-B498-43B3-948B-1728B52AA6E4}">
                <adec:decorative xmlns:adec="http://schemas.microsoft.com/office/drawing/2017/decorative" val="1"/>
              </a:ext>
            </a:extLst>
          </p:cNvPr>
          <p:cNvPicPr>
            <a:picLocks noGrp="1" noChangeAspect="1"/>
          </p:cNvPicPr>
          <p:nvPr>
            <p:ph idx="1"/>
          </p:nvPr>
        </p:nvPicPr>
        <p:blipFill>
          <a:blip r:embed="rId3"/>
          <a:srcRect t="7141" b="55403"/>
          <a:stretch/>
        </p:blipFill>
        <p:spPr>
          <a:xfrm>
            <a:off x="0" y="0"/>
            <a:ext cx="12192000" cy="6858000"/>
          </a:xfrm>
        </p:spPr>
      </p:pic>
      <p:pic>
        <p:nvPicPr>
          <p:cNvPr id="9" name="Bildobjekt 8" descr="Sametingets logotyp.">
            <a:extLst>
              <a:ext uri="{FF2B5EF4-FFF2-40B4-BE49-F238E27FC236}">
                <a16:creationId xmlns:a16="http://schemas.microsoft.com/office/drawing/2014/main" id="{1BE38ECA-F746-E9E0-B9DC-25EDFD146235}"/>
              </a:ext>
            </a:extLst>
          </p:cNvPr>
          <p:cNvPicPr>
            <a:picLocks noChangeAspect="1"/>
          </p:cNvPicPr>
          <p:nvPr/>
        </p:nvPicPr>
        <p:blipFill>
          <a:blip r:embed="rId4"/>
          <a:stretch>
            <a:fillRect/>
          </a:stretch>
        </p:blipFill>
        <p:spPr>
          <a:xfrm>
            <a:off x="3200400" y="2986890"/>
            <a:ext cx="5791200" cy="1287453"/>
          </a:xfrm>
          <a:prstGeom prst="rect">
            <a:avLst/>
          </a:prstGeom>
        </p:spPr>
      </p:pic>
      <p:sp>
        <p:nvSpPr>
          <p:cNvPr id="10" name="textruta 9">
            <a:extLst>
              <a:ext uri="{FF2B5EF4-FFF2-40B4-BE49-F238E27FC236}">
                <a16:creationId xmlns:a16="http://schemas.microsoft.com/office/drawing/2014/main" id="{93809485-3FDA-A887-CAC6-B5205C67F018}"/>
              </a:ext>
            </a:extLst>
          </p:cNvPr>
          <p:cNvSpPr txBox="1"/>
          <p:nvPr/>
        </p:nvSpPr>
        <p:spPr>
          <a:xfrm>
            <a:off x="2874710" y="6193155"/>
            <a:ext cx="6442579" cy="400110"/>
          </a:xfrm>
          <a:prstGeom prst="rect">
            <a:avLst/>
          </a:prstGeom>
          <a:noFill/>
        </p:spPr>
        <p:txBody>
          <a:bodyPr wrap="square" rtlCol="0">
            <a:spAutoFit/>
          </a:bodyPr>
          <a:lstStyle/>
          <a:p>
            <a:pPr algn="ctr"/>
            <a:r>
              <a:rPr lang="sv-SE" sz="2000" dirty="0" err="1">
                <a:solidFill>
                  <a:srgbClr val="0A3D1F"/>
                </a:solidFill>
                <a:latin typeface="Sen" pitchFamily="2" charset="0"/>
              </a:rPr>
              <a:t>sametinget.se</a:t>
            </a:r>
            <a:endParaRPr lang="sv-SE" sz="2000" dirty="0">
              <a:solidFill>
                <a:srgbClr val="0A3D1F"/>
              </a:solidFill>
              <a:latin typeface="Sen" pitchFamily="2" charset="0"/>
            </a:endParaRPr>
          </a:p>
        </p:txBody>
      </p:sp>
    </p:spTree>
    <p:extLst>
      <p:ext uri="{BB962C8B-B14F-4D97-AF65-F5344CB8AC3E}">
        <p14:creationId xmlns:p14="http://schemas.microsoft.com/office/powerpoint/2010/main" val="322345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5A697-236A-F2F6-E11C-53AB8D915EF1}"/>
            </a:ext>
          </a:extLst>
        </p:cNvPr>
        <p:cNvGrpSpPr/>
        <p:nvPr/>
      </p:nvGrpSpPr>
      <p:grpSpPr>
        <a:xfrm>
          <a:off x="0" y="0"/>
          <a:ext cx="0" cy="0"/>
          <a:chOff x="0" y="0"/>
          <a:chExt cx="0" cy="0"/>
        </a:xfrm>
      </p:grpSpPr>
      <p:pic>
        <p:nvPicPr>
          <p:cNvPr id="14" name="Bildobjekt 13">
            <a:extLst>
              <a:ext uri="{FF2B5EF4-FFF2-40B4-BE49-F238E27FC236}">
                <a16:creationId xmlns:a16="http://schemas.microsoft.com/office/drawing/2014/main" id="{9D6C5466-686F-B3F6-D47F-2040AD0AE33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2815" y="475189"/>
            <a:ext cx="7772400" cy="519984"/>
          </a:xfrm>
          <a:prstGeom prst="rect">
            <a:avLst/>
          </a:prstGeom>
        </p:spPr>
      </p:pic>
      <p:pic>
        <p:nvPicPr>
          <p:cNvPr id="6" name="Bildobjekt 5">
            <a:extLst>
              <a:ext uri="{FF2B5EF4-FFF2-40B4-BE49-F238E27FC236}">
                <a16:creationId xmlns:a16="http://schemas.microsoft.com/office/drawing/2014/main" id="{5D03FEF8-029C-55ED-533D-A78D30FA1AF5}"/>
              </a:ext>
              <a:ext uri="{C183D7F6-B498-43B3-948B-1728B52AA6E4}">
                <adec:decorative xmlns:adec="http://schemas.microsoft.com/office/drawing/2017/decorative" val="1"/>
              </a:ext>
            </a:extLst>
          </p:cNvPr>
          <p:cNvPicPr>
            <a:picLocks noChangeAspect="1"/>
          </p:cNvPicPr>
          <p:nvPr/>
        </p:nvPicPr>
        <p:blipFill>
          <a:blip r:embed="rId4"/>
          <a:srcRect b="49235"/>
          <a:stretch/>
        </p:blipFill>
        <p:spPr>
          <a:xfrm>
            <a:off x="-31330" y="5312207"/>
            <a:ext cx="12223330" cy="1545793"/>
          </a:xfrm>
          <a:prstGeom prst="rect">
            <a:avLst/>
          </a:prstGeom>
        </p:spPr>
      </p:pic>
      <p:sp>
        <p:nvSpPr>
          <p:cNvPr id="3" name="Rubrik 2">
            <a:extLst>
              <a:ext uri="{FF2B5EF4-FFF2-40B4-BE49-F238E27FC236}">
                <a16:creationId xmlns:a16="http://schemas.microsoft.com/office/drawing/2014/main" id="{80944689-B8C1-6B6F-6E1D-4763E1D655D7}"/>
              </a:ext>
            </a:extLst>
          </p:cNvPr>
          <p:cNvSpPr txBox="1">
            <a:spLocks noGrp="1"/>
          </p:cNvSpPr>
          <p:nvPr>
            <p:ph type="title" idx="4294967295"/>
          </p:nvPr>
        </p:nvSpPr>
        <p:spPr>
          <a:xfrm>
            <a:off x="1547210" y="1395685"/>
            <a:ext cx="6265128"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Tillsammans skapar </a:t>
            </a:r>
            <a:b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b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vi jämställdhet</a:t>
            </a:r>
          </a:p>
        </p:txBody>
      </p:sp>
      <p:sp>
        <p:nvSpPr>
          <p:cNvPr id="4" name="textruta 3">
            <a:extLst>
              <a:ext uri="{FF2B5EF4-FFF2-40B4-BE49-F238E27FC236}">
                <a16:creationId xmlns:a16="http://schemas.microsoft.com/office/drawing/2014/main" id="{0083EA8D-46BB-9649-0AF7-575761B01AE2}"/>
              </a:ext>
            </a:extLst>
          </p:cNvPr>
          <p:cNvSpPr txBox="1"/>
          <p:nvPr/>
        </p:nvSpPr>
        <p:spPr>
          <a:xfrm>
            <a:off x="1671152" y="3087415"/>
            <a:ext cx="7670071" cy="2553135"/>
          </a:xfrm>
          <a:prstGeom prst="rect">
            <a:avLst/>
          </a:prstGeom>
          <a:noFill/>
        </p:spPr>
        <p:txBody>
          <a:bodyPr wrap="square" rtlCol="0">
            <a:spAutoFit/>
          </a:bodyPr>
          <a:lstStyle/>
          <a:p>
            <a:pPr lvl="0">
              <a:lnSpc>
                <a:spcPct val="107000"/>
              </a:lnSpc>
              <a:spcAft>
                <a:spcPts val="800"/>
              </a:spcAft>
              <a:buSzPts val="1000"/>
              <a:tabLst>
                <a:tab pos="457200" algn="l"/>
              </a:tabLst>
            </a:pPr>
            <a:r>
              <a:rPr lang="sv-SE" sz="2800" b="1" kern="100" dirty="0">
                <a:effectLst/>
                <a:latin typeface="Europa-Bold" panose="02000000000000000000" pitchFamily="2" charset="77"/>
                <a:ea typeface="Aptos" panose="020B0004020202020204" pitchFamily="34" charset="0"/>
                <a:cs typeface="Times New Roman" panose="02020603050405020304" pitchFamily="18" charset="0"/>
              </a:rPr>
              <a:t>Jämställdhet handlar om:</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individer, oavsett kön, ska ha samma makt och inflytande att forma sitt liv och samhälle.</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Det är en grundläggande mänsklig rättighet, där alla har lika tillgång till möjligheter, rättigheter och ansvar inom alla områden av livet. </a:t>
            </a:r>
          </a:p>
        </p:txBody>
      </p:sp>
      <p:sp>
        <p:nvSpPr>
          <p:cNvPr id="5" name="Ellips 4">
            <a:extLst>
              <a:ext uri="{FF2B5EF4-FFF2-40B4-BE49-F238E27FC236}">
                <a16:creationId xmlns:a16="http://schemas.microsoft.com/office/drawing/2014/main" id="{E9CA4164-618F-FFCC-CCEA-D906EE8E5E6E}"/>
              </a:ext>
            </a:extLst>
          </p:cNvPr>
          <p:cNvSpPr/>
          <p:nvPr/>
        </p:nvSpPr>
        <p:spPr>
          <a:xfrm>
            <a:off x="8498541" y="566800"/>
            <a:ext cx="3022330" cy="3076323"/>
          </a:xfrm>
          <a:prstGeom prst="ellipse">
            <a:avLst/>
          </a:prstGeom>
          <a:solidFill>
            <a:srgbClr val="FBCD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600"/>
              </a:lnSpc>
              <a:spcAft>
                <a:spcPts val="800"/>
              </a:spcAft>
            </a:pPr>
            <a:r>
              <a:rPr lang="sv-SE" sz="2400"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Allt vi gör </a:t>
            </a:r>
          </a:p>
          <a:p>
            <a:pPr algn="ctr">
              <a:lnSpc>
                <a:spcPct val="107000"/>
              </a:lnSpc>
              <a:spcAft>
                <a:spcPts val="800"/>
              </a:spcAft>
            </a:pPr>
            <a:r>
              <a:rPr lang="sv-S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Jämställdhet skapas där beslut fattas, där resurser fördelas och normer uppstår. </a:t>
            </a:r>
            <a:endParaRPr lang="sv-SE" strike="sngStrik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7897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6E511-BA63-44FE-C90E-2D43A90EB0F4}"/>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1E3ADE25-C9CC-1515-9F5B-5A9B87259469}"/>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3842BD25-35CB-0FF8-50A6-A876502F54F1}"/>
              </a:ext>
              <a:ext uri="{C183D7F6-B498-43B3-948B-1728B52AA6E4}">
                <adec:decorative xmlns:adec="http://schemas.microsoft.com/office/drawing/2017/decorative" val="1"/>
              </a:ext>
            </a:extLst>
          </p:cNvPr>
          <p:cNvPicPr>
            <a:picLocks noChangeAspect="1"/>
          </p:cNvPicPr>
          <p:nvPr/>
        </p:nvPicPr>
        <p:blipFill>
          <a:blip r:embed="rId3"/>
          <a:srcRect r="-102" b="25853"/>
          <a:stretch>
            <a:fillRect/>
          </a:stretch>
        </p:blipFill>
        <p:spPr>
          <a:xfrm>
            <a:off x="0" y="0"/>
            <a:ext cx="6550273" cy="6858000"/>
          </a:xfrm>
          <a:prstGeom prst="rect">
            <a:avLst/>
          </a:prstGeom>
        </p:spPr>
      </p:pic>
      <p:sp>
        <p:nvSpPr>
          <p:cNvPr id="11" name="Rektangel 10">
            <a:extLst>
              <a:ext uri="{FF2B5EF4-FFF2-40B4-BE49-F238E27FC236}">
                <a16:creationId xmlns:a16="http://schemas.microsoft.com/office/drawing/2014/main" id="{6B9B9F96-DA7A-B9D0-B122-5B8349F82D97}"/>
              </a:ext>
              <a:ext uri="{C183D7F6-B498-43B3-948B-1728B52AA6E4}">
                <adec:decorative xmlns:adec="http://schemas.microsoft.com/office/drawing/2017/decorative" val="1"/>
              </a:ext>
            </a:extLst>
          </p:cNvPr>
          <p:cNvSpPr/>
          <p:nvPr/>
        </p:nvSpPr>
        <p:spPr>
          <a:xfrm>
            <a:off x="6550274" y="0"/>
            <a:ext cx="5641726" cy="6858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2" name="Rubrik 1">
            <a:extLst>
              <a:ext uri="{FF2B5EF4-FFF2-40B4-BE49-F238E27FC236}">
                <a16:creationId xmlns:a16="http://schemas.microsoft.com/office/drawing/2014/main" id="{47C0FAA4-18FA-1CA6-CC4F-99C712D6EA9A}"/>
              </a:ext>
            </a:extLst>
          </p:cNvPr>
          <p:cNvSpPr>
            <a:spLocks noGrp="1"/>
          </p:cNvSpPr>
          <p:nvPr>
            <p:ph type="title"/>
          </p:nvPr>
        </p:nvSpPr>
        <p:spPr>
          <a:xfrm>
            <a:off x="0" y="-1445841"/>
            <a:ext cx="10515600" cy="1325563"/>
          </a:xfrm>
        </p:spPr>
        <p:txBody>
          <a:bodyPr vert="horz" lIns="91440" tIns="45720" rIns="91440" bIns="45720" rtlCol="0" anchor="b">
            <a:normAutofit/>
          </a:bodyPr>
          <a:lstStyle/>
          <a:p>
            <a:r>
              <a:rPr lang="sv-SE" sz="1000" dirty="0" err="1">
                <a:latin typeface="Europa-Regular" panose="02000000000000000000" pitchFamily="2" charset="77"/>
              </a:rPr>
              <a:t>Dålle-bealesne</a:t>
            </a:r>
            <a:r>
              <a:rPr lang="sv-SE" sz="1000" dirty="0">
                <a:latin typeface="Europa-Regular" panose="02000000000000000000" pitchFamily="2" charset="77"/>
              </a:rPr>
              <a:t> Vid elden </a:t>
            </a:r>
          </a:p>
        </p:txBody>
      </p:sp>
      <p:sp>
        <p:nvSpPr>
          <p:cNvPr id="8" name="textruta 7">
            <a:extLst>
              <a:ext uri="{FF2B5EF4-FFF2-40B4-BE49-F238E27FC236}">
                <a16:creationId xmlns:a16="http://schemas.microsoft.com/office/drawing/2014/main" id="{9F1B0FE5-4083-55DE-AAB0-2558B510B388}"/>
              </a:ext>
            </a:extLst>
          </p:cNvPr>
          <p:cNvSpPr txBox="1"/>
          <p:nvPr/>
        </p:nvSpPr>
        <p:spPr>
          <a:xfrm>
            <a:off x="7035883" y="1313889"/>
            <a:ext cx="4114800" cy="830997"/>
          </a:xfrm>
          <a:prstGeom prst="rect">
            <a:avLst/>
          </a:prstGeom>
          <a:noFill/>
        </p:spPr>
        <p:txBody>
          <a:bodyPr wrap="square" rtlCol="0">
            <a:spAutoFit/>
          </a:bodyPr>
          <a:lstStyle/>
          <a:p>
            <a:r>
              <a:rPr lang="sv-SE" sz="2400" b="1" dirty="0">
                <a:effectLst/>
                <a:latin typeface="Europa-Bold" panose="02000000000000000000" pitchFamily="2" charset="77"/>
              </a:rPr>
              <a:t>Metod för att skapa tryggare rum </a:t>
            </a:r>
          </a:p>
        </p:txBody>
      </p:sp>
      <p:sp>
        <p:nvSpPr>
          <p:cNvPr id="7" name="textruta 6">
            <a:extLst>
              <a:ext uri="{FF2B5EF4-FFF2-40B4-BE49-F238E27FC236}">
                <a16:creationId xmlns:a16="http://schemas.microsoft.com/office/drawing/2014/main" id="{F3DFFF47-E997-D10E-D6BF-A4D86EEDC99E}"/>
              </a:ext>
            </a:extLst>
          </p:cNvPr>
          <p:cNvSpPr txBox="1"/>
          <p:nvPr/>
        </p:nvSpPr>
        <p:spPr>
          <a:xfrm>
            <a:off x="7035883" y="2672475"/>
            <a:ext cx="4114800" cy="461665"/>
          </a:xfrm>
          <a:prstGeom prst="rect">
            <a:avLst/>
          </a:prstGeom>
          <a:noFill/>
        </p:spPr>
        <p:txBody>
          <a:bodyPr wrap="square" rtlCol="0">
            <a:spAutoFit/>
          </a:bodyPr>
          <a:lstStyle/>
          <a:p>
            <a:r>
              <a:rPr lang="sv-SE" sz="2400" b="1" dirty="0">
                <a:effectLst/>
                <a:latin typeface="Sen" pitchFamily="2" charset="0"/>
              </a:rPr>
              <a:t>INNEHÅLL</a:t>
            </a:r>
            <a:endParaRPr lang="sv-SE" sz="2800" b="1" dirty="0">
              <a:latin typeface="Sen" pitchFamily="2" charset="0"/>
            </a:endParaRPr>
          </a:p>
        </p:txBody>
      </p:sp>
      <p:sp>
        <p:nvSpPr>
          <p:cNvPr id="15" name="textruta 14">
            <a:extLst>
              <a:ext uri="{FF2B5EF4-FFF2-40B4-BE49-F238E27FC236}">
                <a16:creationId xmlns:a16="http://schemas.microsoft.com/office/drawing/2014/main" id="{82B01D06-918D-0994-03B7-CDABF2548412}"/>
              </a:ext>
            </a:extLst>
          </p:cNvPr>
          <p:cNvSpPr txBox="1"/>
          <p:nvPr/>
        </p:nvSpPr>
        <p:spPr>
          <a:xfrm>
            <a:off x="7035882" y="3134140"/>
            <a:ext cx="4250211" cy="2759730"/>
          </a:xfrm>
          <a:prstGeom prst="rect">
            <a:avLst/>
          </a:prstGeom>
          <a:noFill/>
        </p:spPr>
        <p:txBody>
          <a:bodyPr wrap="square" rtlCol="0">
            <a:spAutoFit/>
          </a:bodyPr>
          <a:lstStyle/>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Grunder för tryggare rum </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Sociala och fysiska förutsättningar</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Så skapar ni gemensamma riktlinjer </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Förslag på trygghetsskapande</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Frågor för reflektion och samtal</a:t>
            </a:r>
          </a:p>
        </p:txBody>
      </p:sp>
    </p:spTree>
    <p:extLst>
      <p:ext uri="{BB962C8B-B14F-4D97-AF65-F5344CB8AC3E}">
        <p14:creationId xmlns:p14="http://schemas.microsoft.com/office/powerpoint/2010/main" val="3109149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FE1D1-F987-07BC-C984-13A79C41A888}"/>
            </a:ext>
          </a:extLst>
        </p:cNvPr>
        <p:cNvGrpSpPr/>
        <p:nvPr/>
      </p:nvGrpSpPr>
      <p:grpSpPr>
        <a:xfrm>
          <a:off x="0" y="0"/>
          <a:ext cx="0" cy="0"/>
          <a:chOff x="0" y="0"/>
          <a:chExt cx="0" cy="0"/>
        </a:xfrm>
      </p:grpSpPr>
      <p:sp>
        <p:nvSpPr>
          <p:cNvPr id="33" name="Rektangel 32">
            <a:extLst>
              <a:ext uri="{FF2B5EF4-FFF2-40B4-BE49-F238E27FC236}">
                <a16:creationId xmlns:a16="http://schemas.microsoft.com/office/drawing/2014/main" id="{37B648ED-4AF1-CEFF-C2E8-C64BD0A4A03F}"/>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43" name="textruta 42">
            <a:extLst>
              <a:ext uri="{FF2B5EF4-FFF2-40B4-BE49-F238E27FC236}">
                <a16:creationId xmlns:a16="http://schemas.microsoft.com/office/drawing/2014/main" id="{63185EA6-F123-805A-259B-53A09EDF8607}"/>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C897F9D7-E54E-F3A8-AFF8-11876BF5DDC9}"/>
              </a:ext>
            </a:extLst>
          </p:cNvPr>
          <p:cNvSpPr txBox="1">
            <a:spLocks noGrp="1"/>
          </p:cNvSpPr>
          <p:nvPr>
            <p:ph type="title" idx="4294967295"/>
          </p:nvPr>
        </p:nvSpPr>
        <p:spPr>
          <a:xfrm>
            <a:off x="1808313" y="1791203"/>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sv-SE" b="1" i="0" u="none" strike="noStrike" kern="1200" cap="none" spc="0" normalizeH="0" baseline="0" noProof="0" dirty="0" err="1">
                <a:ln>
                  <a:noFill/>
                </a:ln>
                <a:solidFill>
                  <a:srgbClr val="0A3D1F"/>
                </a:solidFill>
                <a:effectLst/>
                <a:uLnTx/>
                <a:uFillTx/>
                <a:latin typeface="Sen" panose="020B0604020202020204" charset="0"/>
                <a:ea typeface="+mn-ea"/>
                <a:cs typeface="+mn-cs"/>
              </a:rPr>
              <a:t>Dålle-bealesne</a:t>
            </a:r>
            <a:endParaRPr kumimoji="0" lang="sv-SE" b="1" i="0" u="none" strike="noStrike" kern="1200" cap="none" spc="0" normalizeH="0" baseline="0" noProof="0" dirty="0">
              <a:ln>
                <a:noFill/>
              </a:ln>
              <a:solidFill>
                <a:srgbClr val="0A3D1F"/>
              </a:solidFill>
              <a:effectLst/>
              <a:uLnTx/>
              <a:uFillTx/>
              <a:latin typeface="Sen" panose="020B0604020202020204" charset="0"/>
              <a:ea typeface="+mn-ea"/>
              <a:cs typeface="+mn-cs"/>
            </a:endParaRPr>
          </a:p>
        </p:txBody>
      </p:sp>
      <p:sp>
        <p:nvSpPr>
          <p:cNvPr id="4" name="textruta 3">
            <a:extLst>
              <a:ext uri="{FF2B5EF4-FFF2-40B4-BE49-F238E27FC236}">
                <a16:creationId xmlns:a16="http://schemas.microsoft.com/office/drawing/2014/main" id="{24D5638A-9072-7633-9FB4-A8B23DD28758}"/>
              </a:ext>
            </a:extLst>
          </p:cNvPr>
          <p:cNvSpPr txBox="1"/>
          <p:nvPr/>
        </p:nvSpPr>
        <p:spPr>
          <a:xfrm>
            <a:off x="1808313" y="2808606"/>
            <a:ext cx="8445840" cy="1859933"/>
          </a:xfrm>
          <a:prstGeom prst="rect">
            <a:avLst/>
          </a:prstGeom>
          <a:noFill/>
        </p:spPr>
        <p:txBody>
          <a:bodyPr wrap="square" rtlCol="0">
            <a:sp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E</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lden symboliserar gemenskap och jämlikhet.</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Den cirkulära formen återskapar en inkluderande atmosfär fri från diskriminering (rasism, sexism, homofobi osv)</a:t>
            </a:r>
            <a:r>
              <a:rPr lang="sv-SE" sz="2400" b="1" kern="100" dirty="0">
                <a:effectLst/>
                <a:latin typeface="Europa-Regular" panose="02000000000000000000" pitchFamily="2" charset="77"/>
                <a:ea typeface="Aptos" panose="020B0004020202020204" pitchFamily="34" charset="0"/>
                <a:cs typeface="Times New Roman" panose="02020603050405020304" pitchFamily="18" charset="0"/>
              </a:rPr>
              <a:t>.</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T</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ryggare samiska rum - </a:t>
            </a:r>
            <a:r>
              <a:rPr lang="sv-SE" sz="2400" i="1" kern="100" dirty="0">
                <a:effectLst/>
                <a:latin typeface="Europa-Regular" panose="02000000000000000000" pitchFamily="2" charset="77"/>
                <a:ea typeface="Aptos" panose="020B0004020202020204" pitchFamily="34" charset="0"/>
                <a:cs typeface="Times New Roman" panose="02020603050405020304" pitchFamily="18" charset="0"/>
              </a:rPr>
              <a:t>tryggare</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är en process</a:t>
            </a:r>
            <a:r>
              <a:rPr lang="sv-SE" sz="2400" b="1" kern="100" dirty="0">
                <a:latin typeface="Europa-Regular" panose="02000000000000000000" pitchFamily="2" charset="77"/>
                <a:ea typeface="Aptos" panose="020B0004020202020204" pitchFamily="34" charset="0"/>
                <a:cs typeface="Times New Roman" panose="02020603050405020304" pitchFamily="18" charset="0"/>
              </a:rPr>
              <a:t>.</a:t>
            </a:r>
            <a:endParaRPr lang="sv-SE" sz="2400" b="1"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14" name="Bildobjekt 13">
            <a:extLst>
              <a:ext uri="{FF2B5EF4-FFF2-40B4-BE49-F238E27FC236}">
                <a16:creationId xmlns:a16="http://schemas.microsoft.com/office/drawing/2014/main" id="{A4DF5B8C-203F-C658-2F3A-DBF2F0A8546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17757" y="5730462"/>
            <a:ext cx="7772400" cy="519984"/>
          </a:xfrm>
          <a:prstGeom prst="rect">
            <a:avLst/>
          </a:prstGeom>
        </p:spPr>
      </p:pic>
      <p:grpSp>
        <p:nvGrpSpPr>
          <p:cNvPr id="34" name="Grupp 33">
            <a:extLst>
              <a:ext uri="{FF2B5EF4-FFF2-40B4-BE49-F238E27FC236}">
                <a16:creationId xmlns:a16="http://schemas.microsoft.com/office/drawing/2014/main" id="{69C0AB0D-6573-CF8F-8F15-E2C6BF0E126D}"/>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35" name="Grupp 34">
              <a:extLst>
                <a:ext uri="{FF2B5EF4-FFF2-40B4-BE49-F238E27FC236}">
                  <a16:creationId xmlns:a16="http://schemas.microsoft.com/office/drawing/2014/main" id="{F1587105-2E7D-867C-74F3-F5C1C67A7AF5}"/>
                </a:ext>
              </a:extLst>
            </p:cNvPr>
            <p:cNvGrpSpPr/>
            <p:nvPr/>
          </p:nvGrpSpPr>
          <p:grpSpPr>
            <a:xfrm>
              <a:off x="2517600" y="0"/>
              <a:ext cx="9680553" cy="216000"/>
              <a:chOff x="2037228" y="897076"/>
              <a:chExt cx="9680553" cy="216000"/>
            </a:xfrm>
          </p:grpSpPr>
          <p:sp>
            <p:nvSpPr>
              <p:cNvPr id="37" name="Rektangel 36">
                <a:extLst>
                  <a:ext uri="{FF2B5EF4-FFF2-40B4-BE49-F238E27FC236}">
                    <a16:creationId xmlns:a16="http://schemas.microsoft.com/office/drawing/2014/main" id="{806FC125-79C1-A340-7DF8-6438450AA4BB}"/>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8" name="Rektangel 37">
                <a:extLst>
                  <a:ext uri="{FF2B5EF4-FFF2-40B4-BE49-F238E27FC236}">
                    <a16:creationId xmlns:a16="http://schemas.microsoft.com/office/drawing/2014/main" id="{C91F527F-097E-F8F1-1494-CB7209399882}"/>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9" name="Rektangel 38">
                <a:extLst>
                  <a:ext uri="{FF2B5EF4-FFF2-40B4-BE49-F238E27FC236}">
                    <a16:creationId xmlns:a16="http://schemas.microsoft.com/office/drawing/2014/main" id="{FE3D3E02-C79B-8677-7BCE-E35197F35B64}"/>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0" name="Rektangel 39">
                <a:extLst>
                  <a:ext uri="{FF2B5EF4-FFF2-40B4-BE49-F238E27FC236}">
                    <a16:creationId xmlns:a16="http://schemas.microsoft.com/office/drawing/2014/main" id="{B9B4AAA1-62C1-E8E5-EB05-CD715C9AD913}"/>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1" name="Rektangel 40">
                <a:extLst>
                  <a:ext uri="{FF2B5EF4-FFF2-40B4-BE49-F238E27FC236}">
                    <a16:creationId xmlns:a16="http://schemas.microsoft.com/office/drawing/2014/main" id="{5D09B43C-CA47-D39E-F59B-8A1B6331CA5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6" name="textruta 35">
              <a:extLst>
                <a:ext uri="{FF2B5EF4-FFF2-40B4-BE49-F238E27FC236}">
                  <a16:creationId xmlns:a16="http://schemas.microsoft.com/office/drawing/2014/main" id="{5A1D8265-B966-2B4E-89DB-1839D62D2037}"/>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42" name="textruta 41">
            <a:hlinkClick r:id="rId4" action="ppaction://hlinksldjump"/>
            <a:extLst>
              <a:ext uri="{FF2B5EF4-FFF2-40B4-BE49-F238E27FC236}">
                <a16:creationId xmlns:a16="http://schemas.microsoft.com/office/drawing/2014/main" id="{A0B654BA-5852-4F05-ED7E-85359552A34D}"/>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280199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02749-0E3B-2678-5290-2A0435DF7D87}"/>
            </a:ext>
          </a:extLst>
        </p:cNvPr>
        <p:cNvGrpSpPr/>
        <p:nvPr/>
      </p:nvGrpSpPr>
      <p:grpSpPr>
        <a:xfrm>
          <a:off x="0" y="0"/>
          <a:ext cx="0" cy="0"/>
          <a:chOff x="0" y="0"/>
          <a:chExt cx="0" cy="0"/>
        </a:xfrm>
      </p:grpSpPr>
      <p:sp>
        <p:nvSpPr>
          <p:cNvPr id="23" name="Rektangel 22">
            <a:extLst>
              <a:ext uri="{FF2B5EF4-FFF2-40B4-BE49-F238E27FC236}">
                <a16:creationId xmlns:a16="http://schemas.microsoft.com/office/drawing/2014/main" id="{9DE26206-7909-4BDC-EE50-2A915044471B}"/>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5" name="textruta 34">
            <a:extLst>
              <a:ext uri="{FF2B5EF4-FFF2-40B4-BE49-F238E27FC236}">
                <a16:creationId xmlns:a16="http://schemas.microsoft.com/office/drawing/2014/main" id="{EBB720B2-9C9B-091E-297A-2AE5A110B870}"/>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F442EE19-602E-5FA9-D2ED-96039CB55E34}"/>
              </a:ext>
            </a:extLst>
          </p:cNvPr>
          <p:cNvSpPr txBox="1">
            <a:spLocks noGrp="1"/>
          </p:cNvSpPr>
          <p:nvPr>
            <p:ph type="title" idx="4294967295"/>
          </p:nvPr>
        </p:nvSpPr>
        <p:spPr>
          <a:xfrm>
            <a:off x="1507534" y="1598559"/>
            <a:ext cx="6276321"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Den fysiska och </a:t>
            </a:r>
            <a:b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b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sociala miljön</a:t>
            </a:r>
            <a:endParaRPr kumimoji="0" lang="sv-SE" sz="4400" b="0"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endParaRPr>
          </a:p>
        </p:txBody>
      </p:sp>
      <p:sp>
        <p:nvSpPr>
          <p:cNvPr id="4" name="textruta 3">
            <a:extLst>
              <a:ext uri="{FF2B5EF4-FFF2-40B4-BE49-F238E27FC236}">
                <a16:creationId xmlns:a16="http://schemas.microsoft.com/office/drawing/2014/main" id="{4F2CCFEA-E072-A459-0387-AC76770578E9}"/>
              </a:ext>
            </a:extLst>
          </p:cNvPr>
          <p:cNvSpPr txBox="1"/>
          <p:nvPr/>
        </p:nvSpPr>
        <p:spPr>
          <a:xfrm>
            <a:off x="1521956" y="3244137"/>
            <a:ext cx="5857688" cy="2422240"/>
          </a:xfrm>
          <a:prstGeom prst="rect">
            <a:avLst/>
          </a:prstGeom>
          <a:noFill/>
        </p:spPr>
        <p:txBody>
          <a:bodyPr wrap="square" lIns="0" rtlCol="0">
            <a:no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Trygghet handlar både om hur vi beter oss mot varandra och var vi befinner oss. </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I</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ndividuellt – alla känner sig trygga i olika miljöer. </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Lyssna in gruppen och anpassa platsen.</a:t>
            </a:r>
            <a:endParaRPr lang="sv-SE" sz="2400" strike="sngStrike" kern="100" dirty="0">
              <a:effectLst/>
              <a:latin typeface="Europa-Regular" panose="02000000000000000000" pitchFamily="2" charset="77"/>
              <a:ea typeface="Aptos" panose="020B0004020202020204" pitchFamily="34" charset="0"/>
              <a:cs typeface="Times New Roman" panose="02020603050405020304" pitchFamily="18" charset="0"/>
            </a:endParaRPr>
          </a:p>
          <a:p>
            <a:pPr lvl="0">
              <a:lnSpc>
                <a:spcPct val="107000"/>
              </a:lnSpc>
              <a:spcAft>
                <a:spcPts val="800"/>
              </a:spcAft>
              <a:buSzPct val="100000"/>
              <a:tabLst>
                <a:tab pos="457200" algn="l"/>
              </a:tabLst>
            </a:pPr>
            <a:endParaRPr lang="sv-SE" sz="24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3" name="Ellips 2">
            <a:extLst>
              <a:ext uri="{FF2B5EF4-FFF2-40B4-BE49-F238E27FC236}">
                <a16:creationId xmlns:a16="http://schemas.microsoft.com/office/drawing/2014/main" id="{EF4EA75D-9B99-D096-3BFB-54431C2E699D}"/>
              </a:ext>
              <a:ext uri="{C183D7F6-B498-43B3-948B-1728B52AA6E4}">
                <adec:decorative xmlns:adec="http://schemas.microsoft.com/office/drawing/2017/decorative" val="1"/>
              </a:ext>
            </a:extLst>
          </p:cNvPr>
          <p:cNvSpPr/>
          <p:nvPr/>
        </p:nvSpPr>
        <p:spPr>
          <a:xfrm>
            <a:off x="7449013" y="-1031599"/>
            <a:ext cx="5506888" cy="56052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C2125AD3-17D8-C126-254E-C57E13FDBDF6}"/>
              </a:ext>
            </a:extLst>
          </p:cNvPr>
          <p:cNvSpPr txBox="1"/>
          <p:nvPr/>
        </p:nvSpPr>
        <p:spPr>
          <a:xfrm>
            <a:off x="8434040" y="1075853"/>
            <a:ext cx="3757960" cy="469680"/>
          </a:xfrm>
          <a:prstGeom prst="rect">
            <a:avLst/>
          </a:prstGeom>
          <a:noFill/>
        </p:spPr>
        <p:txBody>
          <a:bodyPr wrap="square" rtlCol="0">
            <a:spAutoFit/>
          </a:bodyPr>
          <a:lstStyle/>
          <a:p>
            <a:pPr lvl="0">
              <a:lnSpc>
                <a:spcPct val="107000"/>
              </a:lnSpc>
              <a:spcAft>
                <a:spcPts val="800"/>
              </a:spcAft>
            </a:pPr>
            <a:r>
              <a:rPr lang="sv-SE" sz="2400" b="1" kern="100" dirty="0">
                <a:solidFill>
                  <a:srgbClr val="0A3D1F"/>
                </a:solidFill>
                <a:effectLst/>
                <a:latin typeface="Sen" pitchFamily="2" charset="0"/>
                <a:ea typeface="Aptos" panose="020B0004020202020204" pitchFamily="34" charset="0"/>
                <a:cs typeface="Times New Roman" panose="02020603050405020304" pitchFamily="18" charset="0"/>
              </a:rPr>
              <a:t>EXEMPEL</a:t>
            </a:r>
            <a:endParaRPr lang="sv-SE" sz="3200" b="1" kern="100" dirty="0">
              <a:solidFill>
                <a:srgbClr val="0A3D1F"/>
              </a:solidFill>
              <a:effectLst/>
              <a:latin typeface="Sen" pitchFamily="2" charset="0"/>
              <a:ea typeface="Aptos" panose="020B0004020202020204" pitchFamily="34" charset="0"/>
              <a:cs typeface="Times New Roman" panose="02020603050405020304" pitchFamily="18" charset="0"/>
            </a:endParaRPr>
          </a:p>
        </p:txBody>
      </p:sp>
      <p:sp>
        <p:nvSpPr>
          <p:cNvPr id="7" name="textruta 6">
            <a:extLst>
              <a:ext uri="{FF2B5EF4-FFF2-40B4-BE49-F238E27FC236}">
                <a16:creationId xmlns:a16="http://schemas.microsoft.com/office/drawing/2014/main" id="{1412E34B-6F06-FA3B-D974-17628AA5EB97}"/>
              </a:ext>
            </a:extLst>
          </p:cNvPr>
          <p:cNvSpPr txBox="1"/>
          <p:nvPr/>
        </p:nvSpPr>
        <p:spPr>
          <a:xfrm>
            <a:off x="8434040" y="1520460"/>
            <a:ext cx="3437934" cy="1723677"/>
          </a:xfrm>
          <a:prstGeom prst="rect">
            <a:avLst/>
          </a:prstGeom>
          <a:noFill/>
        </p:spPr>
        <p:txBody>
          <a:bodyPr wrap="square" rtlCol="0">
            <a:spAutoFit/>
          </a:bodyPr>
          <a:lstStyle/>
          <a:p>
            <a:pPr>
              <a:lnSpc>
                <a:spcPct val="107000"/>
              </a:lnSpc>
              <a:spcAft>
                <a:spcPts val="800"/>
              </a:spcAft>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För vissa kan en plats i naturen kännas tryggare än ett rum i en föreningslokal, medan det för andra kan </a:t>
            </a:r>
            <a:b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vara tvärtom.</a:t>
            </a:r>
          </a:p>
        </p:txBody>
      </p:sp>
      <p:grpSp>
        <p:nvGrpSpPr>
          <p:cNvPr id="25" name="Grupp 24">
            <a:extLst>
              <a:ext uri="{FF2B5EF4-FFF2-40B4-BE49-F238E27FC236}">
                <a16:creationId xmlns:a16="http://schemas.microsoft.com/office/drawing/2014/main" id="{72436E8B-E368-8B0C-1009-F394DB9FD84E}"/>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6" name="Grupp 25">
              <a:extLst>
                <a:ext uri="{FF2B5EF4-FFF2-40B4-BE49-F238E27FC236}">
                  <a16:creationId xmlns:a16="http://schemas.microsoft.com/office/drawing/2014/main" id="{7861917E-9B8E-018B-BE80-2D75F463CED3}"/>
                </a:ext>
              </a:extLst>
            </p:cNvPr>
            <p:cNvGrpSpPr/>
            <p:nvPr/>
          </p:nvGrpSpPr>
          <p:grpSpPr>
            <a:xfrm>
              <a:off x="2517600" y="0"/>
              <a:ext cx="9680553" cy="216000"/>
              <a:chOff x="2037228" y="897076"/>
              <a:chExt cx="9680553" cy="216000"/>
            </a:xfrm>
          </p:grpSpPr>
          <p:sp>
            <p:nvSpPr>
              <p:cNvPr id="28" name="Rektangel 27">
                <a:extLst>
                  <a:ext uri="{FF2B5EF4-FFF2-40B4-BE49-F238E27FC236}">
                    <a16:creationId xmlns:a16="http://schemas.microsoft.com/office/drawing/2014/main" id="{BB9425CE-7355-D368-CE02-62244E991F21}"/>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1A18ED3A-B1B0-2725-91E1-077EFF497F02}"/>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E223255C-EF35-1DDE-BC39-2B0D34913010}"/>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0B03C92A-409F-A90C-E66D-75B2B4CFD497}"/>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DD718D86-0FB1-BDAD-BA4E-14B569C7EE7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7" name="textruta 26">
              <a:extLst>
                <a:ext uri="{FF2B5EF4-FFF2-40B4-BE49-F238E27FC236}">
                  <a16:creationId xmlns:a16="http://schemas.microsoft.com/office/drawing/2014/main" id="{605CC5ED-6E2F-DEB1-F11A-933806514AC6}"/>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33" name="textruta 32">
            <a:hlinkClick r:id="rId3" action="ppaction://hlinksldjump"/>
            <a:extLst>
              <a:ext uri="{FF2B5EF4-FFF2-40B4-BE49-F238E27FC236}">
                <a16:creationId xmlns:a16="http://schemas.microsoft.com/office/drawing/2014/main" id="{A1842308-D3C8-9D3F-E843-EB2C61E6CE87}"/>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2858587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6C3BE-2AD4-C344-7711-1DC13E91ED04}"/>
            </a:ext>
          </a:extLst>
        </p:cNvPr>
        <p:cNvGrpSpPr/>
        <p:nvPr/>
      </p:nvGrpSpPr>
      <p:grpSpPr>
        <a:xfrm>
          <a:off x="0" y="0"/>
          <a:ext cx="0" cy="0"/>
          <a:chOff x="0" y="0"/>
          <a:chExt cx="0" cy="0"/>
        </a:xfrm>
      </p:grpSpPr>
      <p:sp>
        <p:nvSpPr>
          <p:cNvPr id="27" name="Rektangel 26">
            <a:extLst>
              <a:ext uri="{FF2B5EF4-FFF2-40B4-BE49-F238E27FC236}">
                <a16:creationId xmlns:a16="http://schemas.microsoft.com/office/drawing/2014/main" id="{EDD25AD0-DB4E-4F15-FACF-62126E08466C}"/>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9" name="textruta 38">
            <a:extLst>
              <a:ext uri="{FF2B5EF4-FFF2-40B4-BE49-F238E27FC236}">
                <a16:creationId xmlns:a16="http://schemas.microsoft.com/office/drawing/2014/main" id="{EE16F341-5281-CE7E-D830-38EA7CDDED2F}"/>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480E9735-C011-1BE0-0AC7-628D87869AC1}"/>
              </a:ext>
            </a:extLst>
          </p:cNvPr>
          <p:cNvSpPr txBox="1">
            <a:spLocks noGrp="1"/>
          </p:cNvSpPr>
          <p:nvPr>
            <p:ph type="title" idx="4294967295"/>
          </p:nvPr>
        </p:nvSpPr>
        <p:spPr>
          <a:xfrm>
            <a:off x="1274650" y="1557881"/>
            <a:ext cx="9370683"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Skapa gemensamma </a:t>
            </a:r>
            <a:b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b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riktlinjer</a:t>
            </a:r>
          </a:p>
        </p:txBody>
      </p:sp>
      <p:sp>
        <p:nvSpPr>
          <p:cNvPr id="13" name="textruta 12">
            <a:extLst>
              <a:ext uri="{FF2B5EF4-FFF2-40B4-BE49-F238E27FC236}">
                <a16:creationId xmlns:a16="http://schemas.microsoft.com/office/drawing/2014/main" id="{82891D94-91BF-6B35-ECAB-BF270448F151}"/>
              </a:ext>
            </a:extLst>
          </p:cNvPr>
          <p:cNvSpPr txBox="1"/>
          <p:nvPr/>
        </p:nvSpPr>
        <p:spPr>
          <a:xfrm>
            <a:off x="1168633" y="3334040"/>
            <a:ext cx="4763455" cy="2351798"/>
          </a:xfrm>
          <a:prstGeom prst="rect">
            <a:avLst/>
          </a:prstGeom>
          <a:noFill/>
        </p:spPr>
        <p:txBody>
          <a:bodyPr wrap="square" rtlCol="0">
            <a:spAutoFit/>
          </a:bodyPr>
          <a:lstStyle/>
          <a:p>
            <a:pPr lvl="0">
              <a:lnSpc>
                <a:spcPct val="107000"/>
              </a:lnSpc>
              <a:spcAft>
                <a:spcPts val="800"/>
              </a:spcAft>
              <a:buSzPts val="1000"/>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Mötesstruktur och samtalskultur: </a:t>
            </a:r>
          </a:p>
          <a:p>
            <a:pPr lvl="0">
              <a:lnSpc>
                <a:spcPct val="107000"/>
              </a:lnSpc>
              <a:spcAft>
                <a:spcPts val="800"/>
              </a:spcAft>
              <a:buSzPts val="1000"/>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Riktlinjerna bör sträcka sig bortom enbart mötesstrukturen och även ta upp viktiga frågeställningar som: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"Vad betyder en god feedbackkultur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för oss?"</a:t>
            </a:r>
          </a:p>
        </p:txBody>
      </p:sp>
      <p:sp>
        <p:nvSpPr>
          <p:cNvPr id="12" name="textruta 11">
            <a:extLst>
              <a:ext uri="{FF2B5EF4-FFF2-40B4-BE49-F238E27FC236}">
                <a16:creationId xmlns:a16="http://schemas.microsoft.com/office/drawing/2014/main" id="{ABAC6C10-9902-8F51-DFE4-8843C013B51D}"/>
              </a:ext>
            </a:extLst>
          </p:cNvPr>
          <p:cNvSpPr txBox="1"/>
          <p:nvPr/>
        </p:nvSpPr>
        <p:spPr>
          <a:xfrm>
            <a:off x="6113092" y="3362887"/>
            <a:ext cx="4763455" cy="1627240"/>
          </a:xfrm>
          <a:prstGeom prst="rect">
            <a:avLst/>
          </a:prstGeom>
          <a:noFill/>
        </p:spPr>
        <p:txBody>
          <a:bodyPr wrap="square" rtlCol="0">
            <a:spAutoFit/>
          </a:bodyPr>
          <a:lstStyle/>
          <a:p>
            <a:pPr lvl="0">
              <a:lnSpc>
                <a:spcPct val="107000"/>
              </a:lnSpc>
              <a:spcAft>
                <a:spcPts val="800"/>
              </a:spcAft>
              <a:buSzPts val="1000"/>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Fokusera på det positiva: </a:t>
            </a:r>
          </a:p>
          <a:p>
            <a:pPr lvl="0">
              <a:lnSpc>
                <a:spcPct val="107000"/>
              </a:lnSpc>
              <a:spcAft>
                <a:spcPts val="800"/>
              </a:spcAft>
              <a:buSzPts val="1000"/>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När vi skapar gemensamma riktlinjer, formulera gärna vad vi vill ha snarare än vad vi inte vill ha.</a:t>
            </a:r>
          </a:p>
        </p:txBody>
      </p:sp>
      <p:sp>
        <p:nvSpPr>
          <p:cNvPr id="16" name="Ellips 15">
            <a:extLst>
              <a:ext uri="{FF2B5EF4-FFF2-40B4-BE49-F238E27FC236}">
                <a16:creationId xmlns:a16="http://schemas.microsoft.com/office/drawing/2014/main" id="{87DEF9DD-2477-C2E6-3893-B09F32230C56}"/>
              </a:ext>
            </a:extLst>
          </p:cNvPr>
          <p:cNvSpPr/>
          <p:nvPr/>
        </p:nvSpPr>
        <p:spPr>
          <a:xfrm>
            <a:off x="8985622" y="676535"/>
            <a:ext cx="2537062" cy="2582387"/>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000" b="1" kern="100" dirty="0">
                <a:solidFill>
                  <a:schemeClr val="tx1"/>
                </a:solidFill>
                <a:effectLst/>
                <a:latin typeface="Sen" pitchFamily="2" charset="0"/>
                <a:ea typeface="Aptos" panose="020B0004020202020204" pitchFamily="34" charset="0"/>
                <a:cs typeface="Times New Roman" panose="02020603050405020304" pitchFamily="18" charset="0"/>
              </a:rPr>
              <a:t>EXEMPEL</a:t>
            </a:r>
            <a:r>
              <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 </a:t>
            </a:r>
          </a:p>
          <a:p>
            <a:pPr algn="ctr"/>
            <a:r>
              <a:rPr lang="sv-SE" i="1"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"Alla får tala till punkt" istället för "Vi avbryter inte."</a:t>
            </a:r>
          </a:p>
        </p:txBody>
      </p:sp>
      <p:grpSp>
        <p:nvGrpSpPr>
          <p:cNvPr id="29" name="Grupp 28">
            <a:extLst>
              <a:ext uri="{FF2B5EF4-FFF2-40B4-BE49-F238E27FC236}">
                <a16:creationId xmlns:a16="http://schemas.microsoft.com/office/drawing/2014/main" id="{7842AEE9-CAEC-87FD-0F28-8C33D240B294}"/>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30" name="Grupp 29">
              <a:extLst>
                <a:ext uri="{FF2B5EF4-FFF2-40B4-BE49-F238E27FC236}">
                  <a16:creationId xmlns:a16="http://schemas.microsoft.com/office/drawing/2014/main" id="{009398FC-8457-30D3-8AE2-FFCEA7AC989D}"/>
                </a:ext>
              </a:extLst>
            </p:cNvPr>
            <p:cNvGrpSpPr/>
            <p:nvPr/>
          </p:nvGrpSpPr>
          <p:grpSpPr>
            <a:xfrm>
              <a:off x="2517600" y="0"/>
              <a:ext cx="9680553" cy="216000"/>
              <a:chOff x="2037228" y="897076"/>
              <a:chExt cx="9680553" cy="216000"/>
            </a:xfrm>
          </p:grpSpPr>
          <p:sp>
            <p:nvSpPr>
              <p:cNvPr id="32" name="Rektangel 31">
                <a:extLst>
                  <a:ext uri="{FF2B5EF4-FFF2-40B4-BE49-F238E27FC236}">
                    <a16:creationId xmlns:a16="http://schemas.microsoft.com/office/drawing/2014/main" id="{7FE5D74A-3A14-4B05-D519-4986D40C9734}"/>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BF0F31CA-9263-6432-6F51-9945F593543F}"/>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B53DBB74-10A3-4C6F-D7F1-309C7472DC76}"/>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5" name="Rektangel 34">
                <a:extLst>
                  <a:ext uri="{FF2B5EF4-FFF2-40B4-BE49-F238E27FC236}">
                    <a16:creationId xmlns:a16="http://schemas.microsoft.com/office/drawing/2014/main" id="{053B9A92-C857-49C6-1149-496E2E24A6A8}"/>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6" name="Rektangel 35">
                <a:extLst>
                  <a:ext uri="{FF2B5EF4-FFF2-40B4-BE49-F238E27FC236}">
                    <a16:creationId xmlns:a16="http://schemas.microsoft.com/office/drawing/2014/main" id="{8992E50D-0471-26AD-298B-FDBD96B3CDB7}"/>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1" name="textruta 30">
              <a:extLst>
                <a:ext uri="{FF2B5EF4-FFF2-40B4-BE49-F238E27FC236}">
                  <a16:creationId xmlns:a16="http://schemas.microsoft.com/office/drawing/2014/main" id="{0696523B-BEF1-D454-7213-32728E8F607C}"/>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37" name="textruta 36">
            <a:hlinkClick r:id="rId3" action="ppaction://hlinksldjump"/>
            <a:extLst>
              <a:ext uri="{FF2B5EF4-FFF2-40B4-BE49-F238E27FC236}">
                <a16:creationId xmlns:a16="http://schemas.microsoft.com/office/drawing/2014/main" id="{FC6B0100-E7B3-7450-E1D6-A50BE580216E}"/>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824248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113B8-A74E-596A-820C-0BAF51B5A1D4}"/>
            </a:ext>
          </a:extLst>
        </p:cNvPr>
        <p:cNvGrpSpPr/>
        <p:nvPr/>
      </p:nvGrpSpPr>
      <p:grpSpPr>
        <a:xfrm>
          <a:off x="0" y="0"/>
          <a:ext cx="0" cy="0"/>
          <a:chOff x="0" y="0"/>
          <a:chExt cx="0" cy="0"/>
        </a:xfrm>
      </p:grpSpPr>
      <p:sp>
        <p:nvSpPr>
          <p:cNvPr id="18" name="Rektangel 17">
            <a:extLst>
              <a:ext uri="{FF2B5EF4-FFF2-40B4-BE49-F238E27FC236}">
                <a16:creationId xmlns:a16="http://schemas.microsoft.com/office/drawing/2014/main" id="{0A7831BB-0ACE-4FC6-792A-5F8F9C9CBAAE}"/>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1" name="textruta 30">
            <a:extLst>
              <a:ext uri="{FF2B5EF4-FFF2-40B4-BE49-F238E27FC236}">
                <a16:creationId xmlns:a16="http://schemas.microsoft.com/office/drawing/2014/main" id="{54FE44C3-3BB5-74FC-E550-C04C8637AA7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6B9F53CC-040C-0FC5-3464-337B123AF946}"/>
              </a:ext>
            </a:extLst>
          </p:cNvPr>
          <p:cNvSpPr txBox="1">
            <a:spLocks noGrp="1"/>
          </p:cNvSpPr>
          <p:nvPr>
            <p:ph type="title" idx="4294967295"/>
          </p:nvPr>
        </p:nvSpPr>
        <p:spPr>
          <a:xfrm>
            <a:off x="1196655" y="1721563"/>
            <a:ext cx="10120634" cy="677108"/>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38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Förslag på riktlinjer/kommunikationsstilar  </a:t>
            </a:r>
            <a:endParaRPr kumimoji="0" lang="sv-SE" sz="38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13" name="textruta 12">
            <a:extLst>
              <a:ext uri="{FF2B5EF4-FFF2-40B4-BE49-F238E27FC236}">
                <a16:creationId xmlns:a16="http://schemas.microsoft.com/office/drawing/2014/main" id="{1EB84F83-837A-4CA3-560F-3752CE28A560}"/>
              </a:ext>
            </a:extLst>
          </p:cNvPr>
          <p:cNvSpPr txBox="1"/>
          <p:nvPr/>
        </p:nvSpPr>
        <p:spPr>
          <a:xfrm>
            <a:off x="1206447" y="2706352"/>
            <a:ext cx="4346549" cy="3124445"/>
          </a:xfrm>
          <a:prstGeom prst="rect">
            <a:avLst/>
          </a:prstGeom>
          <a:noFill/>
        </p:spPr>
        <p:txBody>
          <a:bodyPr wrap="square" lIns="0" rtlCol="0">
            <a:spAutoFit/>
          </a:bodyPr>
          <a:lstStyle/>
          <a:p>
            <a:pPr>
              <a:lnSpc>
                <a:spcPct val="107000"/>
              </a:lnSpc>
              <a:spcAft>
                <a:spcPts val="800"/>
              </a:spcAft>
              <a:buSzPts val="1000"/>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Behövs kanske?</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Presentationsrunda</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Kommunikationsriktlinjer</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En tydlig mötesstruktur </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Möteslängd</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Annan utformning av mötesrummet</a:t>
            </a:r>
          </a:p>
        </p:txBody>
      </p:sp>
      <p:sp>
        <p:nvSpPr>
          <p:cNvPr id="12" name="textruta 11">
            <a:extLst>
              <a:ext uri="{FF2B5EF4-FFF2-40B4-BE49-F238E27FC236}">
                <a16:creationId xmlns:a16="http://schemas.microsoft.com/office/drawing/2014/main" id="{1B8B971B-AAA8-3B83-A1BD-B49690833119}"/>
              </a:ext>
            </a:extLst>
          </p:cNvPr>
          <p:cNvSpPr txBox="1"/>
          <p:nvPr/>
        </p:nvSpPr>
        <p:spPr>
          <a:xfrm>
            <a:off x="5812960" y="2706352"/>
            <a:ext cx="5504329" cy="3021853"/>
          </a:xfrm>
          <a:prstGeom prst="rect">
            <a:avLst/>
          </a:prstGeom>
          <a:noFill/>
        </p:spPr>
        <p:txBody>
          <a:bodyPr wrap="square" lIns="0" rtlCol="0">
            <a:spAutoFit/>
          </a:bodyPr>
          <a:lstStyle/>
          <a:p>
            <a:pPr>
              <a:lnSpc>
                <a:spcPct val="107000"/>
              </a:lnSpc>
              <a:spcAft>
                <a:spcPts val="800"/>
              </a:spcAft>
              <a:buSzPts val="1000"/>
              <a:tabLst>
                <a:tab pos="457200" algn="l"/>
              </a:tabLst>
            </a:pPr>
            <a:r>
              <a:rPr lang="sv-SE" sz="2200" b="1" kern="100" dirty="0">
                <a:latin typeface="Europa-Bold" panose="02000000000000000000" pitchFamily="2" charset="77"/>
                <a:ea typeface="Aptos" panose="020B0004020202020204" pitchFamily="34" charset="0"/>
                <a:cs typeface="Times New Roman" panose="02020603050405020304" pitchFamily="18" charset="0"/>
              </a:rPr>
              <a:t>K</a:t>
            </a: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ommunikationsriktlinjer: </a:t>
            </a:r>
          </a:p>
          <a:p>
            <a:pPr marL="34290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får tala till punkt</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ska få möjlighet att uttrycka sin mening/uppfattning/aspekt/infallsvinkel utan att dömas</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Vi ska uppmuntra varandras idéer</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ska respektera varandra</a:t>
            </a:r>
          </a:p>
        </p:txBody>
      </p:sp>
      <p:grpSp>
        <p:nvGrpSpPr>
          <p:cNvPr id="20" name="Grupp 19">
            <a:extLst>
              <a:ext uri="{FF2B5EF4-FFF2-40B4-BE49-F238E27FC236}">
                <a16:creationId xmlns:a16="http://schemas.microsoft.com/office/drawing/2014/main" id="{2814377E-D4F0-FC7E-69AF-E792F6993B99}"/>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1" name="Grupp 20">
              <a:extLst>
                <a:ext uri="{FF2B5EF4-FFF2-40B4-BE49-F238E27FC236}">
                  <a16:creationId xmlns:a16="http://schemas.microsoft.com/office/drawing/2014/main" id="{342CE221-26AE-C3CD-8270-2CE0886EF68A}"/>
                </a:ext>
              </a:extLst>
            </p:cNvPr>
            <p:cNvGrpSpPr/>
            <p:nvPr/>
          </p:nvGrpSpPr>
          <p:grpSpPr>
            <a:xfrm>
              <a:off x="2517600" y="0"/>
              <a:ext cx="9680553" cy="216000"/>
              <a:chOff x="2037228" y="897076"/>
              <a:chExt cx="9680553" cy="216000"/>
            </a:xfrm>
          </p:grpSpPr>
          <p:sp>
            <p:nvSpPr>
              <p:cNvPr id="23" name="Rektangel 22">
                <a:extLst>
                  <a:ext uri="{FF2B5EF4-FFF2-40B4-BE49-F238E27FC236}">
                    <a16:creationId xmlns:a16="http://schemas.microsoft.com/office/drawing/2014/main" id="{94207159-0D6D-A423-5C3E-EC145E355622}"/>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34AEECBA-757E-141B-8D8E-F85B99BDA601}"/>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A77F408F-0BAA-B6E5-0A92-EF7FB9F6A1B3}"/>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414AFE5C-91A9-52C6-71DA-D26EFE3D6F1E}"/>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5B1780E8-5BD7-63DC-4B8F-EC67D652F0AA}"/>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2" name="textruta 21">
              <a:extLst>
                <a:ext uri="{FF2B5EF4-FFF2-40B4-BE49-F238E27FC236}">
                  <a16:creationId xmlns:a16="http://schemas.microsoft.com/office/drawing/2014/main" id="{72C7DAC3-3878-57CB-DC05-DB6A04C425BF}"/>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a:t>
              </a:r>
              <a:endParaRPr lang="sv-SE" sz="1200" dirty="0">
                <a:effectLst/>
                <a:latin typeface="Europa-Regular" panose="02000000000000000000" pitchFamily="2" charset="77"/>
              </a:endParaRPr>
            </a:p>
          </p:txBody>
        </p:sp>
      </p:grpSp>
      <p:sp>
        <p:nvSpPr>
          <p:cNvPr id="28" name="textruta 27">
            <a:hlinkClick r:id="rId3" action="ppaction://hlinksldjump"/>
            <a:extLst>
              <a:ext uri="{FF2B5EF4-FFF2-40B4-BE49-F238E27FC236}">
                <a16:creationId xmlns:a16="http://schemas.microsoft.com/office/drawing/2014/main" id="{4E975539-0530-B46C-4273-19B503F4F8B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976344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1D588-E82A-0745-5BC4-57E263254BBD}"/>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6FABF312-B7BF-14EC-FF2C-93D178B841CD}"/>
              </a:ext>
              <a:ext uri="{C183D7F6-B498-43B3-948B-1728B52AA6E4}">
                <adec:decorative xmlns:adec="http://schemas.microsoft.com/office/drawing/2017/decorative" val="1"/>
              </a:ext>
            </a:extLst>
          </p:cNvPr>
          <p:cNvSpPr/>
          <p:nvPr/>
        </p:nvSpPr>
        <p:spPr>
          <a:xfrm>
            <a:off x="0" y="0"/>
            <a:ext cx="12190953"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0" name="textruta 29">
            <a:extLst>
              <a:ext uri="{FF2B5EF4-FFF2-40B4-BE49-F238E27FC236}">
                <a16:creationId xmlns:a16="http://schemas.microsoft.com/office/drawing/2014/main" id="{1B773B95-5E66-256E-D0FD-BA743A40F960}"/>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7" name="Rubrik 6">
            <a:extLst>
              <a:ext uri="{FF2B5EF4-FFF2-40B4-BE49-F238E27FC236}">
                <a16:creationId xmlns:a16="http://schemas.microsoft.com/office/drawing/2014/main" id="{7358BEB1-4405-A3A9-B901-7C009318E97F}"/>
              </a:ext>
            </a:extLst>
          </p:cNvPr>
          <p:cNvSpPr txBox="1">
            <a:spLocks noGrp="1"/>
          </p:cNvSpPr>
          <p:nvPr>
            <p:ph type="title" idx="4294967295"/>
          </p:nvPr>
        </p:nvSpPr>
        <p:spPr>
          <a:xfrm>
            <a:off x="1274650" y="1175914"/>
            <a:ext cx="9370683" cy="1200329"/>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Diskutera och bidra – Hur kan vi </a:t>
            </a:r>
            <a:b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skapa trygghet och delaktighet</a:t>
            </a:r>
            <a:endParaRPr kumimoji="0" lang="sv-SE" sz="36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4" name="textruta 3">
            <a:hlinkClick r:id="rId3" action="ppaction://hlinksldjump"/>
            <a:extLst>
              <a:ext uri="{FF2B5EF4-FFF2-40B4-BE49-F238E27FC236}">
                <a16:creationId xmlns:a16="http://schemas.microsoft.com/office/drawing/2014/main" id="{291C6DFF-D2F5-4F5B-0ED5-896F909A5251}"/>
              </a:ext>
            </a:extLst>
          </p:cNvPr>
          <p:cNvSpPr txBox="1"/>
          <p:nvPr/>
        </p:nvSpPr>
        <p:spPr>
          <a:xfrm>
            <a:off x="1274649" y="2578605"/>
            <a:ext cx="4829767" cy="3427747"/>
          </a:xfrm>
          <a:prstGeom prst="roundRect">
            <a:avLst>
              <a:gd name="adj" fmla="val 7294"/>
            </a:avLst>
          </a:prstGeom>
          <a:solidFill>
            <a:srgbClr val="B5CB57">
              <a:alpha val="85436"/>
            </a:srgbClr>
          </a:solidFill>
        </p:spPr>
        <p:txBody>
          <a:bodyPr wrap="square" lIns="216000" tIns="251999" rIns="144000" bIns="0" rtlCol="0">
            <a:noAutofit/>
          </a:bodyPr>
          <a:lstStyle/>
          <a:p>
            <a:pPr>
              <a:spcAft>
                <a:spcPts val="68"/>
              </a:spcAft>
            </a:pPr>
            <a:r>
              <a:rPr lang="sv-SE" sz="2000" b="1" dirty="0">
                <a:effectLst/>
                <a:latin typeface="Sen" pitchFamily="2" charset="0"/>
                <a:ea typeface="Garamond" panose="02020404030301010803" pitchFamily="18" charset="0"/>
                <a:cs typeface="Garamond" panose="02020404030301010803" pitchFamily="18" charset="0"/>
              </a:rPr>
              <a:t>Diskutera: Vad gör vi om… </a:t>
            </a:r>
          </a:p>
          <a:p>
            <a:pPr marL="342900" indent="-342900">
              <a:lnSpc>
                <a:spcPct val="107000"/>
              </a:lnSpc>
              <a:spcAft>
                <a:spcPts val="800"/>
              </a:spcAft>
              <a:buFont typeface="Courier New" panose="02070309020205020404" pitchFamily="49" charset="0"/>
              <a:buChar char="o"/>
            </a:pPr>
            <a:r>
              <a:rPr lang="sv-SE" sz="2000" kern="100" dirty="0">
                <a:latin typeface="Europa-Regular" panose="02000000000000000000" pitchFamily="2" charset="77"/>
                <a:ea typeface="Aptos" panose="020B0004020202020204" pitchFamily="34" charset="0"/>
                <a:cs typeface="Times New Roman" panose="02020603050405020304" pitchFamily="18" charset="0"/>
              </a:rPr>
              <a:t>D</a:t>
            </a: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et finns motsättningar mellan olika förslag? Hur hanterar vi dem? Vad blir mötesledarens roll? </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Vilka åtgärder ska genomföras om vi märker att riktlinjerna inte fungerar och/eller efterföljs?</a:t>
            </a:r>
          </a:p>
        </p:txBody>
      </p:sp>
      <p:sp>
        <p:nvSpPr>
          <p:cNvPr id="6" name="textruta 5">
            <a:hlinkClick r:id="rId3" action="ppaction://hlinksldjump"/>
            <a:extLst>
              <a:ext uri="{FF2B5EF4-FFF2-40B4-BE49-F238E27FC236}">
                <a16:creationId xmlns:a16="http://schemas.microsoft.com/office/drawing/2014/main" id="{1CB75AD1-8524-AD70-57FC-84D2A7F962FF}"/>
              </a:ext>
            </a:extLst>
          </p:cNvPr>
          <p:cNvSpPr txBox="1"/>
          <p:nvPr/>
        </p:nvSpPr>
        <p:spPr>
          <a:xfrm>
            <a:off x="6396386" y="2578605"/>
            <a:ext cx="4829767" cy="3427748"/>
          </a:xfrm>
          <a:prstGeom prst="roundRect">
            <a:avLst>
              <a:gd name="adj" fmla="val 7294"/>
            </a:avLst>
          </a:prstGeom>
          <a:solidFill>
            <a:srgbClr val="B5CB57">
              <a:alpha val="85436"/>
            </a:srgbClr>
          </a:solidFill>
        </p:spPr>
        <p:txBody>
          <a:bodyPr wrap="square" lIns="216000" tIns="251999" rIns="144000" bIns="0" rtlCol="0">
            <a:noAutofit/>
          </a:bodyPr>
          <a:lstStyle/>
          <a:p>
            <a:pPr>
              <a:spcAft>
                <a:spcPts val="68"/>
              </a:spcAft>
            </a:pPr>
            <a:r>
              <a:rPr lang="sv-SE" sz="2000" b="1" dirty="0">
                <a:effectLst/>
                <a:latin typeface="Sen" pitchFamily="2" charset="0"/>
                <a:ea typeface="Garamond" panose="02020404030301010803" pitchFamily="18" charset="0"/>
                <a:cs typeface="Garamond" panose="02020404030301010803" pitchFamily="18" charset="0"/>
              </a:rPr>
              <a:t>Vad gör att du känner </a:t>
            </a:r>
            <a:br>
              <a:rPr lang="sv-SE" sz="2000" b="1" dirty="0">
                <a:effectLst/>
                <a:latin typeface="Sen" pitchFamily="2" charset="0"/>
                <a:ea typeface="Garamond" panose="02020404030301010803" pitchFamily="18" charset="0"/>
                <a:cs typeface="Garamond" panose="02020404030301010803" pitchFamily="18" charset="0"/>
              </a:rPr>
            </a:br>
            <a:r>
              <a:rPr lang="sv-SE" sz="2000" b="1" dirty="0">
                <a:effectLst/>
                <a:latin typeface="Sen" pitchFamily="2" charset="0"/>
                <a:ea typeface="Garamond" panose="02020404030301010803" pitchFamily="18" charset="0"/>
                <a:cs typeface="Garamond" panose="02020404030301010803" pitchFamily="18" charset="0"/>
              </a:rPr>
              <a:t>dig trygg i en grupp? </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Vilka beteenden och rutiner bidrar till din trygghet? </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Hur kan gruppen stötta varandra för att alla ska känna sig välkomna?</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Vilken roll spelar mötesmiljön för din trygghet? </a:t>
            </a:r>
          </a:p>
          <a:p>
            <a:pPr>
              <a:lnSpc>
                <a:spcPct val="107000"/>
              </a:lnSpc>
              <a:spcAft>
                <a:spcPts val="800"/>
              </a:spcAft>
            </a:pPr>
            <a:endParaRPr lang="sv-SE" sz="1800" kern="100" dirty="0">
              <a:effectLst/>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SzPts val="1000"/>
              <a:tabLst>
                <a:tab pos="457200" algn="l"/>
              </a:tabLst>
            </a:pPr>
            <a:endParaRPr lang="sv-SE" sz="18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8" name="Ellips 7">
            <a:extLst>
              <a:ext uri="{FF2B5EF4-FFF2-40B4-BE49-F238E27FC236}">
                <a16:creationId xmlns:a16="http://schemas.microsoft.com/office/drawing/2014/main" id="{AFDB8875-E36A-9501-DB42-8B0E7753A2F8}"/>
              </a:ext>
            </a:extLst>
          </p:cNvPr>
          <p:cNvSpPr/>
          <p:nvPr/>
        </p:nvSpPr>
        <p:spPr>
          <a:xfrm>
            <a:off x="9298565" y="511493"/>
            <a:ext cx="2572195" cy="2618147"/>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000" b="1" kern="100" dirty="0">
                <a:solidFill>
                  <a:schemeClr val="tx1"/>
                </a:solidFill>
                <a:effectLst/>
                <a:latin typeface="Sen" pitchFamily="2" charset="0"/>
                <a:ea typeface="Aptos" panose="020B0004020202020204" pitchFamily="34" charset="0"/>
                <a:cs typeface="Times New Roman" panose="02020603050405020304" pitchFamily="18" charset="0"/>
              </a:rPr>
              <a:t>Bidra</a:t>
            </a:r>
            <a:r>
              <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 </a:t>
            </a:r>
          </a:p>
          <a:p>
            <a:pPr algn="ctr"/>
            <a:r>
              <a:rPr lang="sv-SE" i="1"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Dela gärna era tankar – i chatten eller på en post-it.</a:t>
            </a:r>
          </a:p>
        </p:txBody>
      </p:sp>
      <p:grpSp>
        <p:nvGrpSpPr>
          <p:cNvPr id="10" name="Grupp 9">
            <a:extLst>
              <a:ext uri="{FF2B5EF4-FFF2-40B4-BE49-F238E27FC236}">
                <a16:creationId xmlns:a16="http://schemas.microsoft.com/office/drawing/2014/main" id="{68B9B476-5409-924A-A8A8-4ACD0AC45775}"/>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11" name="Grupp 10">
              <a:extLst>
                <a:ext uri="{FF2B5EF4-FFF2-40B4-BE49-F238E27FC236}">
                  <a16:creationId xmlns:a16="http://schemas.microsoft.com/office/drawing/2014/main" id="{6E44B6EA-F36F-46AE-FA8F-E61434765375}"/>
                </a:ext>
              </a:extLst>
            </p:cNvPr>
            <p:cNvGrpSpPr/>
            <p:nvPr/>
          </p:nvGrpSpPr>
          <p:grpSpPr>
            <a:xfrm>
              <a:off x="2517600" y="0"/>
              <a:ext cx="9680553" cy="216000"/>
              <a:chOff x="2037228" y="897076"/>
              <a:chExt cx="9680553" cy="216000"/>
            </a:xfrm>
          </p:grpSpPr>
          <p:sp>
            <p:nvSpPr>
              <p:cNvPr id="15" name="Rektangel 14">
                <a:extLst>
                  <a:ext uri="{FF2B5EF4-FFF2-40B4-BE49-F238E27FC236}">
                    <a16:creationId xmlns:a16="http://schemas.microsoft.com/office/drawing/2014/main" id="{DED3F8DD-2285-1E76-CBF0-F7319524BE98}"/>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15">
                <a:extLst>
                  <a:ext uri="{FF2B5EF4-FFF2-40B4-BE49-F238E27FC236}">
                    <a16:creationId xmlns:a16="http://schemas.microsoft.com/office/drawing/2014/main" id="{645414E9-9C1A-E3B9-9A5B-D6A470D46033}"/>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6D99F7FF-651D-6CA2-3368-5EA2CFD97B31}"/>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790BD81C-39A0-61DC-F2AD-D62AFAE62C72}"/>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ADE728BB-4AC8-4A33-3070-0C6C6E2AF6CA}"/>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2" name="textruta 11">
              <a:extLst>
                <a:ext uri="{FF2B5EF4-FFF2-40B4-BE49-F238E27FC236}">
                  <a16:creationId xmlns:a16="http://schemas.microsoft.com/office/drawing/2014/main" id="{1804DFB6-2909-9BD6-C3F3-6D6EFCEDE774}"/>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28" name="textruta 27">
            <a:hlinkClick r:id="rId4" action="ppaction://hlinksldjump"/>
            <a:extLst>
              <a:ext uri="{FF2B5EF4-FFF2-40B4-BE49-F238E27FC236}">
                <a16:creationId xmlns:a16="http://schemas.microsoft.com/office/drawing/2014/main" id="{1D7219DE-440E-8EEC-E03E-281A857F466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17597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A9426-BF91-E207-641D-730450EBA6AC}"/>
            </a:ext>
          </a:extLst>
        </p:cNvPr>
        <p:cNvGrpSpPr/>
        <p:nvPr/>
      </p:nvGrpSpPr>
      <p:grpSpPr>
        <a:xfrm>
          <a:off x="0" y="0"/>
          <a:ext cx="0" cy="0"/>
          <a:chOff x="0" y="0"/>
          <a:chExt cx="0" cy="0"/>
        </a:xfrm>
      </p:grpSpPr>
      <p:pic>
        <p:nvPicPr>
          <p:cNvPr id="26" name="Bildobjekt 25">
            <a:extLst>
              <a:ext uri="{FF2B5EF4-FFF2-40B4-BE49-F238E27FC236}">
                <a16:creationId xmlns:a16="http://schemas.microsoft.com/office/drawing/2014/main" id="{23F18374-1DFC-C915-C8DE-D58714C62F6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 y="5868870"/>
            <a:ext cx="12192001" cy="1496088"/>
          </a:xfrm>
          <a:prstGeom prst="rect">
            <a:avLst/>
          </a:prstGeom>
        </p:spPr>
      </p:pic>
      <p:sp>
        <p:nvSpPr>
          <p:cNvPr id="20" name="Rubrik 19">
            <a:extLst>
              <a:ext uri="{FF2B5EF4-FFF2-40B4-BE49-F238E27FC236}">
                <a16:creationId xmlns:a16="http://schemas.microsoft.com/office/drawing/2014/main" id="{8F520267-CC85-63C8-54B6-3D4586E3A32B}"/>
              </a:ext>
            </a:extLst>
          </p:cNvPr>
          <p:cNvSpPr txBox="1">
            <a:spLocks noGrp="1"/>
          </p:cNvSpPr>
          <p:nvPr>
            <p:ph type="title" idx="4294967295"/>
          </p:nvPr>
        </p:nvSpPr>
        <p:spPr>
          <a:xfrm>
            <a:off x="1278068" y="1089565"/>
            <a:ext cx="10155351" cy="707886"/>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0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Nyfiken på att lära dig mer?</a:t>
            </a:r>
          </a:p>
        </p:txBody>
      </p:sp>
      <p:sp>
        <p:nvSpPr>
          <p:cNvPr id="21" name="textruta 20">
            <a:extLst>
              <a:ext uri="{FF2B5EF4-FFF2-40B4-BE49-F238E27FC236}">
                <a16:creationId xmlns:a16="http://schemas.microsoft.com/office/drawing/2014/main" id="{D6B33119-635F-D7B8-D666-3D2F6B0F97F5}"/>
              </a:ext>
            </a:extLst>
          </p:cNvPr>
          <p:cNvSpPr txBox="1"/>
          <p:nvPr/>
        </p:nvSpPr>
        <p:spPr>
          <a:xfrm>
            <a:off x="1292489" y="2009650"/>
            <a:ext cx="7933914" cy="3520461"/>
          </a:xfrm>
          <a:prstGeom prst="rect">
            <a:avLst/>
          </a:prstGeom>
          <a:noFill/>
        </p:spPr>
        <p:txBody>
          <a:bodyPr wrap="square" lIns="0" rtlCol="0">
            <a:no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I handboken finns utbildningar och filmer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som tar upp:</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Samisk hälsa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Våld mot samiska kvinnor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och hbtqi-samer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Minoritetsstress</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Att arbeta för jämställdhet</a:t>
            </a:r>
          </a:p>
        </p:txBody>
      </p:sp>
      <p:pic>
        <p:nvPicPr>
          <p:cNvPr id="23" name="Bildobjekt 22">
            <a:extLst>
              <a:ext uri="{FF2B5EF4-FFF2-40B4-BE49-F238E27FC236}">
                <a16:creationId xmlns:a16="http://schemas.microsoft.com/office/drawing/2014/main" id="{B6F02771-9A2C-031E-21B3-B9F824C1609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81013" y="1245573"/>
            <a:ext cx="2917429" cy="4128530"/>
          </a:xfrm>
          <a:prstGeom prst="rect">
            <a:avLst/>
          </a:prstGeom>
        </p:spPr>
      </p:pic>
      <p:sp>
        <p:nvSpPr>
          <p:cNvPr id="24" name="Ellips 23">
            <a:extLst>
              <a:ext uri="{FF2B5EF4-FFF2-40B4-BE49-F238E27FC236}">
                <a16:creationId xmlns:a16="http://schemas.microsoft.com/office/drawing/2014/main" id="{A696B7A5-55C9-AA34-EF0E-1FB590B697A9}"/>
              </a:ext>
            </a:extLst>
          </p:cNvPr>
          <p:cNvSpPr/>
          <p:nvPr/>
        </p:nvSpPr>
        <p:spPr>
          <a:xfrm>
            <a:off x="6689341" y="2420931"/>
            <a:ext cx="2537062" cy="258238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t>Digital handbok för nedladdning</a:t>
            </a:r>
          </a:p>
          <a:p>
            <a:pPr algn="ctr"/>
            <a:r>
              <a:rPr lang="sv-SE" sz="2000" b="1" kern="100" dirty="0">
                <a:solidFill>
                  <a:schemeClr val="bg1"/>
                </a:solidFill>
                <a:effectLst/>
                <a:latin typeface="Sen" pitchFamily="2" charset="0"/>
                <a:ea typeface="Aptos" panose="020B0004020202020204" pitchFamily="34" charset="0"/>
                <a:cs typeface="Times New Roman" panose="02020603050405020304" pitchFamily="18" charset="0"/>
              </a:rPr>
              <a:t> </a:t>
            </a:r>
          </a:p>
          <a:p>
            <a:pPr algn="ctr"/>
            <a:endParaRPr lang="sv-SE" sz="2000" b="1" i="1" kern="100" dirty="0">
              <a:solidFill>
                <a:schemeClr val="bg1"/>
              </a:solidFill>
              <a:latin typeface="Sen" pitchFamily="2" charset="0"/>
              <a:ea typeface="Aptos" panose="020B0004020202020204" pitchFamily="34" charset="0"/>
              <a:cs typeface="Times New Roman" panose="02020603050405020304" pitchFamily="18" charset="0"/>
            </a:endParaRPr>
          </a:p>
          <a:p>
            <a:pPr algn="ctr"/>
            <a:endParaRPr lang="sv-SE" sz="2000" b="1" i="1" kern="100" dirty="0">
              <a:solidFill>
                <a:schemeClr val="bg1"/>
              </a:solidFill>
              <a:effectLst/>
              <a:latin typeface="Sen" pitchFamily="2" charset="0"/>
              <a:ea typeface="Aptos" panose="020B0004020202020204" pitchFamily="34" charset="0"/>
              <a:cs typeface="Times New Roman" panose="02020603050405020304" pitchFamily="18" charset="0"/>
            </a:endParaRPr>
          </a:p>
          <a:p>
            <a:pPr algn="ct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25" name="Bildobjekt 24" descr="QR-kod till nedladdning av handboken.">
            <a:extLst>
              <a:ext uri="{FF2B5EF4-FFF2-40B4-BE49-F238E27FC236}">
                <a16:creationId xmlns:a16="http://schemas.microsoft.com/office/drawing/2014/main" id="{0C6AB699-BFED-1138-6A9C-0CE72689B835}"/>
              </a:ext>
            </a:extLst>
          </p:cNvPr>
          <p:cNvPicPr>
            <a:picLocks noChangeAspect="1"/>
          </p:cNvPicPr>
          <p:nvPr/>
        </p:nvPicPr>
        <p:blipFill>
          <a:blip r:embed="rId5"/>
          <a:srcRect t="288" b="288"/>
          <a:stretch/>
        </p:blipFill>
        <p:spPr>
          <a:xfrm>
            <a:off x="7445036" y="3553825"/>
            <a:ext cx="1025671" cy="1019771"/>
          </a:xfrm>
          <a:prstGeom prst="rect">
            <a:avLst/>
          </a:prstGeom>
        </p:spPr>
      </p:pic>
    </p:spTree>
    <p:extLst>
      <p:ext uri="{BB962C8B-B14F-4D97-AF65-F5344CB8AC3E}">
        <p14:creationId xmlns:p14="http://schemas.microsoft.com/office/powerpoint/2010/main" val="79801963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a078e61-5b60-42ec-838d-26f4e031a98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59AED97A7EA944A1AC306B6F9E80EB" ma:contentTypeVersion="10" ma:contentTypeDescription="Create a new document." ma:contentTypeScope="" ma:versionID="599aab94091e23b0a9daecff0847c82e">
  <xsd:schema xmlns:xsd="http://www.w3.org/2001/XMLSchema" xmlns:xs="http://www.w3.org/2001/XMLSchema" xmlns:p="http://schemas.microsoft.com/office/2006/metadata/properties" xmlns:ns3="ba078e61-5b60-42ec-838d-26f4e031a98f" targetNamespace="http://schemas.microsoft.com/office/2006/metadata/properties" ma:root="true" ma:fieldsID="9d94031beb31eab41cfecd8e3387d15f" ns3:_="">
    <xsd:import namespace="ba078e61-5b60-42ec-838d-26f4e031a98f"/>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078e61-5b60-42ec-838d-26f4e031a9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247934-A049-449A-A8B2-FB7E0D841821}">
  <ds:schemaRefs>
    <ds:schemaRef ds:uri="ba078e61-5b60-42ec-838d-26f4e031a98f"/>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4AF58B51-C0BA-489B-BF79-9A1C3B46EA4E}">
  <ds:schemaRefs>
    <ds:schemaRef ds:uri="http://schemas.microsoft.com/sharepoint/v3/contenttype/forms"/>
  </ds:schemaRefs>
</ds:datastoreItem>
</file>

<file path=customXml/itemProps3.xml><?xml version="1.0" encoding="utf-8"?>
<ds:datastoreItem xmlns:ds="http://schemas.openxmlformats.org/officeDocument/2006/customXml" ds:itemID="{E9EEFD4E-D815-4608-8A2D-3CCAA1743B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078e61-5b60-42ec-838d-26f4e031a9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41250</TotalTime>
  <Words>1230</Words>
  <Application>Microsoft Office PowerPoint</Application>
  <PresentationFormat>Bredbild</PresentationFormat>
  <Paragraphs>126</Paragraphs>
  <Slides>10</Slides>
  <Notes>10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10</vt:i4>
      </vt:variant>
    </vt:vector>
  </HeadingPairs>
  <TitlesOfParts>
    <vt:vector size="18" baseType="lpstr">
      <vt:lpstr>Arial</vt:lpstr>
      <vt:lpstr>Sen</vt:lpstr>
      <vt:lpstr>Aptos Display</vt:lpstr>
      <vt:lpstr>Courier New</vt:lpstr>
      <vt:lpstr>Aptos</vt:lpstr>
      <vt:lpstr>Europa-Bold</vt:lpstr>
      <vt:lpstr>Europa-Regular</vt:lpstr>
      <vt:lpstr>Office-tema</vt:lpstr>
      <vt:lpstr>Mïrrestallede  amma!  - vuekieh mïrrestallemebarkose    - metoder för jämställdhetsarbete</vt:lpstr>
      <vt:lpstr>Tillsammans skapar  vi jämställdhet</vt:lpstr>
      <vt:lpstr>Dålle-bealesne Vid elden </vt:lpstr>
      <vt:lpstr>Dålle-bealesne</vt:lpstr>
      <vt:lpstr>Den fysiska och  sociala miljön</vt:lpstr>
      <vt:lpstr>Skapa gemensamma  riktlinjer</vt:lpstr>
      <vt:lpstr>Förslag på riktlinjer/kommunikationsstilar  </vt:lpstr>
      <vt:lpstr>Diskutera och bidra – Hur kan vi  skapa trygghet och delaktighet</vt:lpstr>
      <vt:lpstr>Nyfiken på att lära dig mer?</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 Lindqvist</dc:creator>
  <cp:lastModifiedBy>Johanna Tjäder</cp:lastModifiedBy>
  <cp:revision>63</cp:revision>
  <cp:lastPrinted>2025-05-13T15:00:58Z</cp:lastPrinted>
  <dcterms:created xsi:type="dcterms:W3CDTF">2025-04-29T08:03:44Z</dcterms:created>
  <dcterms:modified xsi:type="dcterms:W3CDTF">2025-10-13T09:03:25Z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0x010100F959AED97A7EA944A1AC306B6F9E80EB</vt:lpwstr>
  </property>
</Properties>
</file>